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70" r:id="rId3"/>
    <p:sldId id="257" r:id="rId4"/>
    <p:sldId id="258" r:id="rId5"/>
    <p:sldId id="263" r:id="rId6"/>
    <p:sldId id="260" r:id="rId7"/>
    <p:sldId id="265" r:id="rId8"/>
    <p:sldId id="268" r:id="rId9"/>
    <p:sldId id="269" r:id="rId10"/>
    <p:sldId id="267" r:id="rId11"/>
    <p:sldId id="261" r:id="rId12"/>
    <p:sldId id="262"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24" autoAdjust="0"/>
    <p:restoredTop sz="94660"/>
  </p:normalViewPr>
  <p:slideViewPr>
    <p:cSldViewPr snapToGrid="0">
      <p:cViewPr varScale="1">
        <p:scale>
          <a:sx n="73" d="100"/>
          <a:sy n="73" d="100"/>
        </p:scale>
        <p:origin x="7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49E041-0112-4528-8116-1E2335662387}" type="datetimeFigureOut">
              <a:rPr lang="en-GB" smtClean="0"/>
              <a:t>05/10/2022</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412603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49E041-0112-4528-8116-1E2335662387}" type="datetimeFigureOut">
              <a:rPr lang="en-GB" smtClean="0"/>
              <a:t>05/10/2022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274067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49E041-0112-4528-8116-1E2335662387}"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1487606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49E041-0112-4528-8116-1E2335662387}"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2542338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49E041-0112-4528-8116-1E2335662387}"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126715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49E041-0112-4528-8116-1E2335662387}"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269736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49E041-0112-4528-8116-1E2335662387}"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81954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9E041-0112-4528-8116-1E2335662387}"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154655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9E041-0112-4528-8116-1E2335662387}"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370157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9E041-0112-4528-8116-1E2335662387}"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388341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49E041-0112-4528-8116-1E2335662387}"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344175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49E041-0112-4528-8116-1E2335662387}" type="datetimeFigureOut">
              <a:rPr lang="en-GB" smtClean="0"/>
              <a:t>05/10/2022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45616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49E041-0112-4528-8116-1E2335662387}" type="datetimeFigureOut">
              <a:rPr lang="en-GB" smtClean="0"/>
              <a:t>05/10/2022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396361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49E041-0112-4528-8116-1E2335662387}" type="datetimeFigureOut">
              <a:rPr lang="en-GB" smtClean="0"/>
              <a:t>05/10/2022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335422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9E041-0112-4528-8116-1E2335662387}" type="datetimeFigureOut">
              <a:rPr lang="en-GB" smtClean="0"/>
              <a:t>05/10/2022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159986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49E041-0112-4528-8116-1E2335662387}" type="datetimeFigureOut">
              <a:rPr lang="en-GB" smtClean="0"/>
              <a:t>05/10/2022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272961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49E041-0112-4528-8116-1E2335662387}" type="datetimeFigureOut">
              <a:rPr lang="en-GB" smtClean="0"/>
              <a:t>05/10/2022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036161-45D8-4424-B79C-D14DDE45D091}" type="slidenum">
              <a:rPr lang="en-GB" smtClean="0"/>
              <a:t>‹#›</a:t>
            </a:fld>
            <a:endParaRPr lang="en-GB"/>
          </a:p>
        </p:txBody>
      </p:sp>
    </p:spTree>
    <p:extLst>
      <p:ext uri="{BB962C8B-B14F-4D97-AF65-F5344CB8AC3E}">
        <p14:creationId xmlns:p14="http://schemas.microsoft.com/office/powerpoint/2010/main" val="265329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149E041-0112-4528-8116-1E2335662387}" type="datetimeFigureOut">
              <a:rPr lang="en-GB" smtClean="0"/>
              <a:t>05/10/2022</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036161-45D8-4424-B79C-D14DDE45D091}" type="slidenum">
              <a:rPr lang="en-GB" smtClean="0"/>
              <a:t>‹#›</a:t>
            </a:fld>
            <a:endParaRPr lang="en-GB"/>
          </a:p>
        </p:txBody>
      </p:sp>
    </p:spTree>
    <p:extLst>
      <p:ext uri="{BB962C8B-B14F-4D97-AF65-F5344CB8AC3E}">
        <p14:creationId xmlns:p14="http://schemas.microsoft.com/office/powerpoint/2010/main" val="26017007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littlewandlelettersandsounds.org.uk/resources/for-paren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670" y="273559"/>
            <a:ext cx="8574622" cy="2616199"/>
          </a:xfrm>
        </p:spPr>
        <p:txBody>
          <a:bodyPr/>
          <a:lstStyle/>
          <a:p>
            <a:r>
              <a:rPr lang="en-US" u="sng" dirty="0"/>
              <a:t>Phonics </a:t>
            </a:r>
            <a:r>
              <a:rPr lang="en-GB" u="sng" dirty="0"/>
              <a:t>Workshop</a:t>
            </a:r>
          </a:p>
        </p:txBody>
      </p:sp>
      <p:sp>
        <p:nvSpPr>
          <p:cNvPr id="3" name="Subtitle 2"/>
          <p:cNvSpPr>
            <a:spLocks noGrp="1"/>
          </p:cNvSpPr>
          <p:nvPr>
            <p:ph type="subTitle" idx="1"/>
          </p:nvPr>
        </p:nvSpPr>
        <p:spPr>
          <a:xfrm>
            <a:off x="2678934" y="2889758"/>
            <a:ext cx="6987645" cy="1388534"/>
          </a:xfrm>
        </p:spPr>
        <p:txBody>
          <a:bodyPr/>
          <a:lstStyle/>
          <a:p>
            <a:r>
              <a:rPr lang="en-GB" u="sng" dirty="0"/>
              <a:t>Monday, 10</a:t>
            </a:r>
            <a:r>
              <a:rPr lang="en-GB" u="sng" baseline="30000" dirty="0"/>
              <a:t>th</a:t>
            </a:r>
            <a:r>
              <a:rPr lang="en-GB" u="sng" dirty="0"/>
              <a:t> October 20</a:t>
            </a:r>
            <a:r>
              <a:rPr lang="en-US" u="sng" dirty="0"/>
              <a:t>22</a:t>
            </a:r>
            <a:endParaRPr lang="en-GB" u="sng" dirty="0"/>
          </a:p>
        </p:txBody>
      </p:sp>
      <p:pic>
        <p:nvPicPr>
          <p:cNvPr id="4" name="Picture 2" descr="Cranberry Academ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94" y="261970"/>
            <a:ext cx="39147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9760945-85D7-48BD-B8FF-045B6CED9C5D}"/>
              </a:ext>
            </a:extLst>
          </p:cNvPr>
          <p:cNvPicPr/>
          <p:nvPr/>
        </p:nvPicPr>
        <p:blipFill>
          <a:blip r:embed="rId3">
            <a:extLst>
              <a:ext uri="{28A0092B-C50C-407E-A947-70E740481C1C}">
                <a14:useLocalDpi xmlns:a14="http://schemas.microsoft.com/office/drawing/2010/main" val="0"/>
              </a:ext>
            </a:extLst>
          </a:blip>
          <a:stretch>
            <a:fillRect/>
          </a:stretch>
        </p:blipFill>
        <p:spPr>
          <a:xfrm>
            <a:off x="8852983" y="0"/>
            <a:ext cx="2357650" cy="2031977"/>
          </a:xfrm>
          <a:prstGeom prst="rect">
            <a:avLst/>
          </a:prstGeom>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0534" y="158631"/>
            <a:ext cx="1564447" cy="162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075DD6F-B84A-4B9E-B1B6-38AF0389F1A2}"/>
              </a:ext>
            </a:extLst>
          </p:cNvPr>
          <p:cNvPicPr>
            <a:picLocks noChangeAspect="1"/>
          </p:cNvPicPr>
          <p:nvPr/>
        </p:nvPicPr>
        <p:blipFill>
          <a:blip r:embed="rId5"/>
          <a:stretch>
            <a:fillRect/>
          </a:stretch>
        </p:blipFill>
        <p:spPr>
          <a:xfrm>
            <a:off x="4884120" y="3433738"/>
            <a:ext cx="7153275" cy="2428875"/>
          </a:xfrm>
          <a:prstGeom prst="rect">
            <a:avLst/>
          </a:prstGeom>
        </p:spPr>
      </p:pic>
    </p:spTree>
    <p:extLst>
      <p:ext uri="{BB962C8B-B14F-4D97-AF65-F5344CB8AC3E}">
        <p14:creationId xmlns:p14="http://schemas.microsoft.com/office/powerpoint/2010/main" val="96822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7811-5304-FB43-DB45-B68CB64A3FE6}"/>
              </a:ext>
            </a:extLst>
          </p:cNvPr>
          <p:cNvSpPr>
            <a:spLocks noGrp="1"/>
          </p:cNvSpPr>
          <p:nvPr>
            <p:ph type="title"/>
          </p:nvPr>
        </p:nvSpPr>
        <p:spPr>
          <a:xfrm>
            <a:off x="1484310" y="190500"/>
            <a:ext cx="10018713" cy="1752599"/>
          </a:xfrm>
        </p:spPr>
        <p:txBody>
          <a:bodyPr/>
          <a:lstStyle/>
          <a:p>
            <a:r>
              <a:rPr lang="en-GB" dirty="0"/>
              <a:t>Parent Resources</a:t>
            </a:r>
            <a:endParaRPr lang="en-US" dirty="0"/>
          </a:p>
        </p:txBody>
      </p:sp>
      <p:sp>
        <p:nvSpPr>
          <p:cNvPr id="3" name="Content Placeholder 2">
            <a:extLst>
              <a:ext uri="{FF2B5EF4-FFF2-40B4-BE49-F238E27FC236}">
                <a16:creationId xmlns:a16="http://schemas.microsoft.com/office/drawing/2014/main" id="{990F1430-116B-C49A-C94B-A22C563ED3D9}"/>
              </a:ext>
            </a:extLst>
          </p:cNvPr>
          <p:cNvSpPr>
            <a:spLocks noGrp="1"/>
          </p:cNvSpPr>
          <p:nvPr>
            <p:ph idx="1"/>
          </p:nvPr>
        </p:nvSpPr>
        <p:spPr>
          <a:xfrm>
            <a:off x="1484310" y="1467555"/>
            <a:ext cx="6728358" cy="5199945"/>
          </a:xfrm>
        </p:spPr>
        <p:txBody>
          <a:bodyPr/>
          <a:lstStyle/>
          <a:p>
            <a:r>
              <a:rPr lang="en-GB" dirty="0"/>
              <a:t>The website contains a wealth of information to support parents. </a:t>
            </a:r>
          </a:p>
          <a:p>
            <a:r>
              <a:rPr lang="en-GB" dirty="0"/>
              <a:t>You can view videos on pronunciation, you can see what a lesson looks like and overviews for each year group are also on there- broken down into half termly sections.</a:t>
            </a:r>
          </a:p>
          <a:p>
            <a:endParaRPr lang="en-GB" dirty="0"/>
          </a:p>
          <a:p>
            <a:r>
              <a:rPr lang="en-GB" dirty="0">
                <a:hlinkClick r:id="rId2"/>
              </a:rPr>
              <a:t>https://www.littlewandlelettersandsounds.org.uk/resources/for-parents/</a:t>
            </a:r>
            <a:r>
              <a:rPr lang="en-GB" dirty="0"/>
              <a:t> </a:t>
            </a:r>
            <a:endParaRPr lang="en-US" dirty="0"/>
          </a:p>
        </p:txBody>
      </p:sp>
      <p:pic>
        <p:nvPicPr>
          <p:cNvPr id="4" name="Picture 4">
            <a:extLst>
              <a:ext uri="{FF2B5EF4-FFF2-40B4-BE49-F238E27FC236}">
                <a16:creationId xmlns:a16="http://schemas.microsoft.com/office/drawing/2014/main" id="{A3CAA81F-8B9F-83F2-6FA8-22ECB800C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1361" y="1371600"/>
            <a:ext cx="3122260" cy="4114800"/>
          </a:xfrm>
          <a:prstGeom prst="rect">
            <a:avLst/>
          </a:prstGeom>
        </p:spPr>
      </p:pic>
    </p:spTree>
    <p:extLst>
      <p:ext uri="{BB962C8B-B14F-4D97-AF65-F5344CB8AC3E}">
        <p14:creationId xmlns:p14="http://schemas.microsoft.com/office/powerpoint/2010/main" val="98188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How we measure impact/ progress</a:t>
            </a:r>
            <a:endParaRPr lang="en-GB" u="sng" dirty="0"/>
          </a:p>
        </p:txBody>
      </p:sp>
      <p:sp>
        <p:nvSpPr>
          <p:cNvPr id="3" name="Content Placeholder 2"/>
          <p:cNvSpPr>
            <a:spLocks noGrp="1"/>
          </p:cNvSpPr>
          <p:nvPr>
            <p:ph idx="1"/>
          </p:nvPr>
        </p:nvSpPr>
        <p:spPr>
          <a:xfrm>
            <a:off x="1706379" y="1562099"/>
            <a:ext cx="10389827" cy="5277394"/>
          </a:xfrm>
        </p:spPr>
        <p:txBody>
          <a:bodyPr>
            <a:normAutofit/>
          </a:bodyPr>
          <a:lstStyle/>
          <a:p>
            <a:r>
              <a:rPr lang="en-US" dirty="0"/>
              <a:t>All children completed a ‘Placement Assessment’ which gave us a baseline for where their secure phonics knowledge was at the beginning of </a:t>
            </a:r>
            <a:r>
              <a:rPr lang="en-GB" dirty="0"/>
              <a:t>Reception</a:t>
            </a:r>
            <a:r>
              <a:rPr lang="en-US" dirty="0"/>
              <a:t>.</a:t>
            </a:r>
          </a:p>
          <a:p>
            <a:r>
              <a:rPr lang="en-US" dirty="0"/>
              <a:t>Formative assessment is used within daily lessons to identify those who haven’t grasped the concept of that day’s focus- there is then a ‘same day intervention’ referred to as ‘keep up sessions’. </a:t>
            </a:r>
          </a:p>
          <a:p>
            <a:r>
              <a:rPr lang="en-US" dirty="0"/>
              <a:t>Summative assessments are completed half termly and a clear tracking grid is used to show individual children’s progress.</a:t>
            </a:r>
            <a:r>
              <a:rPr lang="en-GB" dirty="0"/>
              <a:t> A copy of the individual assessments will be sent home with your child so that you can see where your child is working at.</a:t>
            </a:r>
          </a:p>
        </p:txBody>
      </p:sp>
    </p:spTree>
    <p:extLst>
      <p:ext uri="{BB962C8B-B14F-4D97-AF65-F5344CB8AC3E}">
        <p14:creationId xmlns:p14="http://schemas.microsoft.com/office/powerpoint/2010/main" val="318341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u="sng" dirty="0"/>
              <a:t>Key terminology</a:t>
            </a:r>
            <a:endParaRPr lang="en-GB" u="sng" dirty="0"/>
          </a:p>
        </p:txBody>
      </p:sp>
      <p:sp>
        <p:nvSpPr>
          <p:cNvPr id="3" name="Content Placeholder 2"/>
          <p:cNvSpPr>
            <a:spLocks noGrp="1"/>
          </p:cNvSpPr>
          <p:nvPr>
            <p:ph idx="1"/>
          </p:nvPr>
        </p:nvSpPr>
        <p:spPr>
          <a:xfrm>
            <a:off x="1484309" y="1227908"/>
            <a:ext cx="10018713" cy="5381898"/>
          </a:xfrm>
        </p:spPr>
        <p:txBody>
          <a:bodyPr>
            <a:normAutofit/>
          </a:bodyPr>
          <a:lstStyle/>
          <a:p>
            <a:r>
              <a:rPr lang="en-US" dirty="0"/>
              <a:t>Phoneme- the smallest unit of sound within a word. There are 44 phonemes in the English language.</a:t>
            </a:r>
          </a:p>
          <a:p>
            <a:r>
              <a:rPr lang="en-US" dirty="0"/>
              <a:t>Grapheme- the letter or letters that are used to spell the phoneme. Alternative graphemes are also used e.g. </a:t>
            </a:r>
            <a:r>
              <a:rPr lang="en-US" dirty="0" err="1"/>
              <a:t>ai</a:t>
            </a:r>
            <a:r>
              <a:rPr lang="en-US" dirty="0"/>
              <a:t>, </a:t>
            </a:r>
            <a:r>
              <a:rPr lang="en-US" dirty="0" err="1"/>
              <a:t>a_e</a:t>
            </a:r>
            <a:r>
              <a:rPr lang="en-US" dirty="0"/>
              <a:t>, </a:t>
            </a:r>
            <a:r>
              <a:rPr lang="en-US" dirty="0" err="1"/>
              <a:t>ay,a</a:t>
            </a:r>
            <a:endParaRPr lang="en-US" dirty="0"/>
          </a:p>
          <a:p>
            <a:r>
              <a:rPr lang="en-US" dirty="0"/>
              <a:t>Digraph- 2 letters that make one sound e.g. </a:t>
            </a:r>
            <a:r>
              <a:rPr lang="en-US" dirty="0" err="1"/>
              <a:t>sh</a:t>
            </a:r>
            <a:r>
              <a:rPr lang="en-US" dirty="0"/>
              <a:t>, </a:t>
            </a:r>
            <a:r>
              <a:rPr lang="en-US" dirty="0" err="1"/>
              <a:t>wh</a:t>
            </a:r>
            <a:r>
              <a:rPr lang="en-US" dirty="0"/>
              <a:t>, </a:t>
            </a:r>
            <a:r>
              <a:rPr lang="en-US" dirty="0" err="1"/>
              <a:t>ea</a:t>
            </a:r>
            <a:r>
              <a:rPr lang="en-US" dirty="0"/>
              <a:t>, </a:t>
            </a:r>
            <a:r>
              <a:rPr lang="en-US" dirty="0" err="1"/>
              <a:t>ar</a:t>
            </a:r>
            <a:r>
              <a:rPr lang="en-US" dirty="0"/>
              <a:t>, </a:t>
            </a:r>
            <a:r>
              <a:rPr lang="en-US" dirty="0" err="1"/>
              <a:t>ey</a:t>
            </a:r>
            <a:endParaRPr lang="en-US" dirty="0"/>
          </a:p>
          <a:p>
            <a:r>
              <a:rPr lang="en-US" dirty="0" err="1"/>
              <a:t>Trigraph</a:t>
            </a:r>
            <a:r>
              <a:rPr lang="en-US" dirty="0"/>
              <a:t>- 3 letters that make one sound e.g. ear, </a:t>
            </a:r>
            <a:r>
              <a:rPr lang="en-US" dirty="0" err="1"/>
              <a:t>igh</a:t>
            </a:r>
            <a:r>
              <a:rPr lang="en-US" dirty="0"/>
              <a:t>, air</a:t>
            </a:r>
          </a:p>
          <a:p>
            <a:r>
              <a:rPr lang="en-US" dirty="0"/>
              <a:t>Grapheme phoneme correspondence (GPC)- matching both the phoneme and grapheme together. This allows children to blend words both written and orally. This also helps to develop the children’s spelling skills as they can segment the words into phonemes that they can hear before writing it down.</a:t>
            </a:r>
            <a:endParaRPr lang="en-GB" dirty="0"/>
          </a:p>
        </p:txBody>
      </p:sp>
    </p:spTree>
    <p:extLst>
      <p:ext uri="{BB962C8B-B14F-4D97-AF65-F5344CB8AC3E}">
        <p14:creationId xmlns:p14="http://schemas.microsoft.com/office/powerpoint/2010/main" val="84967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endParaRPr lang="en-GB" dirty="0"/>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0949" y="2532835"/>
            <a:ext cx="7904566" cy="395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8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F8431-D5DE-8068-D7E8-BDDB174C7FA1}"/>
              </a:ext>
            </a:extLst>
          </p:cNvPr>
          <p:cNvSpPr>
            <a:spLocks noGrp="1"/>
          </p:cNvSpPr>
          <p:nvPr>
            <p:ph idx="1"/>
          </p:nvPr>
        </p:nvSpPr>
        <p:spPr>
          <a:xfrm>
            <a:off x="1484310" y="619125"/>
            <a:ext cx="10018713" cy="6238875"/>
          </a:xfrm>
        </p:spPr>
        <p:txBody>
          <a:bodyPr>
            <a:normAutofit/>
          </a:bodyPr>
          <a:lstStyle/>
          <a:p>
            <a:r>
              <a:rPr lang="en-GB" dirty="0"/>
              <a:t>Our most recent </a:t>
            </a:r>
            <a:r>
              <a:rPr lang="en-GB" dirty="0" err="1"/>
              <a:t>Ofsted</a:t>
            </a:r>
            <a:r>
              <a:rPr lang="en-GB" dirty="0"/>
              <a:t> report (26</a:t>
            </a:r>
            <a:r>
              <a:rPr lang="en-GB" baseline="30000" dirty="0"/>
              <a:t>th</a:t>
            </a:r>
            <a:r>
              <a:rPr lang="en-GB" dirty="0"/>
              <a:t> April 2022) said:</a:t>
            </a:r>
          </a:p>
          <a:p>
            <a:r>
              <a:rPr lang="en-GB" dirty="0"/>
              <a:t>“</a:t>
            </a:r>
            <a:r>
              <a:rPr lang="en-US" dirty="0"/>
              <a:t>Leaders have </a:t>
            </a:r>
            <a:r>
              <a:rPr lang="en-US" dirty="0" err="1"/>
              <a:t>prioritised</a:t>
            </a:r>
            <a:r>
              <a:rPr lang="en-US" dirty="0"/>
              <a:t> the teaching of reading. They help children to develop their understanding of the sounds that letters represent from their very first days in early years. Staff provide effective support for children and pupils who are at the early stages of learning to read. Staff pay close attention to those who struggle </a:t>
            </a:r>
            <a:r>
              <a:rPr lang="en-US"/>
              <a:t>and  provide </a:t>
            </a:r>
            <a:r>
              <a:rPr lang="en-US" dirty="0"/>
              <a:t>extra help to ensure that they keep up with their peers. Staff have been well trained to deliver the school’s new phonics </a:t>
            </a:r>
            <a:r>
              <a:rPr lang="en-US" dirty="0" err="1"/>
              <a:t>programme</a:t>
            </a:r>
            <a:r>
              <a:rPr lang="en-US" dirty="0"/>
              <a:t>. They are using the </a:t>
            </a:r>
            <a:r>
              <a:rPr lang="en-US" dirty="0" err="1"/>
              <a:t>programme</a:t>
            </a:r>
            <a:r>
              <a:rPr lang="en-US" dirty="0"/>
              <a:t> effectively to help pupils to develop into accurate and fluent readers. They ensure that the books pupils read are well matched to the sounds that they know. Pupils said that they enjoy reading. Older pupils read regularly and have a broad knowledge of different authors and genres.</a:t>
            </a:r>
            <a:r>
              <a:rPr lang="en-GB" dirty="0"/>
              <a:t>”</a:t>
            </a:r>
            <a:endParaRPr lang="en-US" dirty="0"/>
          </a:p>
        </p:txBody>
      </p:sp>
    </p:spTree>
    <p:extLst>
      <p:ext uri="{BB962C8B-B14F-4D97-AF65-F5344CB8AC3E}">
        <p14:creationId xmlns:p14="http://schemas.microsoft.com/office/powerpoint/2010/main" val="272057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778" y="163286"/>
            <a:ext cx="10018713" cy="1752599"/>
          </a:xfrm>
        </p:spPr>
        <p:txBody>
          <a:bodyPr>
            <a:normAutofit/>
          </a:bodyPr>
          <a:lstStyle/>
          <a:p>
            <a:pPr algn="ctr"/>
            <a:r>
              <a:rPr lang="en-US" sz="4800" b="1" u="sng" dirty="0"/>
              <a:t>Key Principles of Phonics</a:t>
            </a:r>
            <a:endParaRPr lang="en-GB" sz="4800" b="1" u="sng" dirty="0"/>
          </a:p>
        </p:txBody>
      </p:sp>
      <p:sp>
        <p:nvSpPr>
          <p:cNvPr id="3" name="Content Placeholder 2"/>
          <p:cNvSpPr>
            <a:spLocks noGrp="1"/>
          </p:cNvSpPr>
          <p:nvPr>
            <p:ph idx="1"/>
          </p:nvPr>
        </p:nvSpPr>
        <p:spPr>
          <a:xfrm>
            <a:off x="981891" y="1577429"/>
            <a:ext cx="10515600" cy="4666615"/>
          </a:xfrm>
        </p:spPr>
        <p:txBody>
          <a:bodyPr>
            <a:normAutofit fontScale="92500" lnSpcReduction="20000"/>
          </a:bodyPr>
          <a:lstStyle/>
          <a:p>
            <a:pPr marL="0" indent="0">
              <a:buNone/>
            </a:pPr>
            <a:r>
              <a:rPr lang="en-US" sz="3600" dirty="0"/>
              <a:t>Throughout this presentation we’ll look at:</a:t>
            </a:r>
          </a:p>
          <a:p>
            <a:pPr marL="0" indent="0">
              <a:buNone/>
            </a:pPr>
            <a:endParaRPr lang="en-US" sz="3600" dirty="0"/>
          </a:p>
          <a:p>
            <a:pPr>
              <a:buFontTx/>
              <a:buChar char="-"/>
            </a:pPr>
            <a:r>
              <a:rPr lang="en-US" sz="3600" dirty="0"/>
              <a:t>Which scheme we are using</a:t>
            </a:r>
            <a:endParaRPr lang="en-GB" sz="3600" dirty="0"/>
          </a:p>
          <a:p>
            <a:pPr>
              <a:buFontTx/>
              <a:buChar char="-"/>
            </a:pPr>
            <a:r>
              <a:rPr lang="en-US" sz="3600" dirty="0"/>
              <a:t>What it looks like throughout the school</a:t>
            </a:r>
            <a:endParaRPr lang="en-GB" sz="3600" dirty="0"/>
          </a:p>
          <a:p>
            <a:pPr>
              <a:buFontTx/>
              <a:buChar char="-"/>
            </a:pPr>
            <a:r>
              <a:rPr lang="en-GB" sz="3600"/>
              <a:t>Reading sessions </a:t>
            </a:r>
            <a:endParaRPr lang="en-GB" sz="3600" dirty="0"/>
          </a:p>
          <a:p>
            <a:pPr>
              <a:buFontTx/>
              <a:buChar char="-"/>
            </a:pPr>
            <a:r>
              <a:rPr lang="en-GB" sz="3600" dirty="0"/>
              <a:t>How you can support your child at home</a:t>
            </a:r>
            <a:endParaRPr lang="en-US" sz="3600" dirty="0"/>
          </a:p>
          <a:p>
            <a:pPr>
              <a:buFontTx/>
              <a:buChar char="-"/>
            </a:pPr>
            <a:r>
              <a:rPr lang="en-US" sz="3600" dirty="0"/>
              <a:t>How we measure impact/ progress</a:t>
            </a:r>
          </a:p>
          <a:p>
            <a:pPr>
              <a:buFontTx/>
              <a:buChar char="-"/>
            </a:pPr>
            <a:r>
              <a:rPr lang="en-US" sz="3600" dirty="0"/>
              <a:t>Key terminology</a:t>
            </a:r>
            <a:endParaRPr lang="en-GB" sz="3600" dirty="0"/>
          </a:p>
        </p:txBody>
      </p:sp>
    </p:spTree>
    <p:extLst>
      <p:ext uri="{BB962C8B-B14F-4D97-AF65-F5344CB8AC3E}">
        <p14:creationId xmlns:p14="http://schemas.microsoft.com/office/powerpoint/2010/main" val="393866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065" y="111035"/>
            <a:ext cx="10018713" cy="1752599"/>
          </a:xfrm>
        </p:spPr>
        <p:txBody>
          <a:bodyPr/>
          <a:lstStyle/>
          <a:p>
            <a:r>
              <a:rPr lang="en-US" u="sng" dirty="0"/>
              <a:t>Our Phonics Scheme</a:t>
            </a:r>
            <a:endParaRPr lang="en-GB" u="sng" dirty="0"/>
          </a:p>
        </p:txBody>
      </p:sp>
      <p:sp>
        <p:nvSpPr>
          <p:cNvPr id="3" name="Content Placeholder 2"/>
          <p:cNvSpPr>
            <a:spLocks noGrp="1"/>
          </p:cNvSpPr>
          <p:nvPr>
            <p:ph idx="1"/>
          </p:nvPr>
        </p:nvSpPr>
        <p:spPr>
          <a:xfrm>
            <a:off x="1641065" y="1293223"/>
            <a:ext cx="10018713" cy="5564777"/>
          </a:xfrm>
        </p:spPr>
        <p:txBody>
          <a:bodyPr>
            <a:normAutofit lnSpcReduction="10000"/>
          </a:bodyPr>
          <a:lstStyle/>
          <a:p>
            <a:pPr marL="0" indent="0">
              <a:buNone/>
            </a:pPr>
            <a:r>
              <a:rPr lang="en-US" u="sng" dirty="0"/>
              <a:t>Little </a:t>
            </a:r>
            <a:r>
              <a:rPr lang="en-US" u="sng" dirty="0" err="1"/>
              <a:t>Wandle</a:t>
            </a:r>
            <a:endParaRPr lang="en-US" u="sng" dirty="0"/>
          </a:p>
          <a:p>
            <a:r>
              <a:rPr lang="en-US" dirty="0"/>
              <a:t>Daily phonics lesson delivered in FS/ Y1 and to those who did not pass the screening check in Y2 and beyond (KS2) using this </a:t>
            </a:r>
            <a:r>
              <a:rPr lang="en-GB" dirty="0"/>
              <a:t>programme</a:t>
            </a:r>
            <a:endParaRPr lang="en-US" dirty="0"/>
          </a:p>
          <a:p>
            <a:r>
              <a:rPr lang="en-US" dirty="0"/>
              <a:t>We adopted the scheme at the beginning of Autumn 2 2021</a:t>
            </a:r>
          </a:p>
          <a:p>
            <a:r>
              <a:rPr lang="en-US" dirty="0"/>
              <a:t>Shared reading sessions take place 3x a week for those children using the LW scheme in FS/KS1</a:t>
            </a:r>
          </a:p>
          <a:p>
            <a:r>
              <a:rPr lang="en-US" dirty="0"/>
              <a:t>Children are allocated one phonetically decodable book per week</a:t>
            </a:r>
            <a:r>
              <a:rPr lang="en-GB" dirty="0"/>
              <a:t>. </a:t>
            </a:r>
            <a:r>
              <a:rPr lang="en-US" dirty="0"/>
              <a:t>These are Big Cat Collins books that have been specifically written for the LW scheme</a:t>
            </a:r>
          </a:p>
          <a:p>
            <a:r>
              <a:rPr lang="en-US" dirty="0"/>
              <a:t>In addition to this, the remaining books in school (LW/ORT) have been audited and re banded. These are being used as shared reading texts for the children- these can be changed as many times as the child likes throughout the week. All reading (home/school) is recorded </a:t>
            </a:r>
            <a:r>
              <a:rPr lang="en-GB" dirty="0"/>
              <a:t>on Boom Reader (formerly Go Read)</a:t>
            </a:r>
            <a:r>
              <a:rPr lang="en-US" dirty="0"/>
              <a:t>.</a:t>
            </a:r>
          </a:p>
          <a:p>
            <a:endParaRPr lang="en-GB" dirty="0"/>
          </a:p>
        </p:txBody>
      </p:sp>
    </p:spTree>
    <p:extLst>
      <p:ext uri="{BB962C8B-B14F-4D97-AF65-F5344CB8AC3E}">
        <p14:creationId xmlns:p14="http://schemas.microsoft.com/office/powerpoint/2010/main" val="36857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Why we teach Phonics</a:t>
            </a:r>
            <a:endParaRPr lang="en-GB" u="sng" dirty="0"/>
          </a:p>
        </p:txBody>
      </p:sp>
      <p:sp>
        <p:nvSpPr>
          <p:cNvPr id="3" name="Content Placeholder 2"/>
          <p:cNvSpPr>
            <a:spLocks noGrp="1"/>
          </p:cNvSpPr>
          <p:nvPr>
            <p:ph idx="1"/>
          </p:nvPr>
        </p:nvSpPr>
        <p:spPr>
          <a:xfrm>
            <a:off x="1588813" y="2092233"/>
            <a:ext cx="10337576" cy="3289664"/>
          </a:xfrm>
        </p:spPr>
        <p:txBody>
          <a:bodyPr>
            <a:normAutofit/>
          </a:bodyPr>
          <a:lstStyle/>
          <a:p>
            <a:r>
              <a:rPr lang="en-US" sz="3200" dirty="0"/>
              <a:t>We have one, very simple aim:</a:t>
            </a:r>
          </a:p>
          <a:p>
            <a:r>
              <a:rPr lang="en-US" sz="3200" dirty="0"/>
              <a:t>To get the children reading fluently as quickly as possible!</a:t>
            </a:r>
          </a:p>
          <a:p>
            <a:r>
              <a:rPr lang="en-US" sz="3200" dirty="0"/>
              <a:t>Being able to read opens up the curriculum for all children- it really is the gateway to learning.</a:t>
            </a:r>
            <a:endParaRPr lang="en-GB" sz="3200" dirty="0"/>
          </a:p>
        </p:txBody>
      </p:sp>
    </p:spTree>
    <p:extLst>
      <p:ext uri="{BB962C8B-B14F-4D97-AF65-F5344CB8AC3E}">
        <p14:creationId xmlns:p14="http://schemas.microsoft.com/office/powerpoint/2010/main" val="169701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866120" cy="867728"/>
          </a:xfrm>
        </p:spPr>
        <p:txBody>
          <a:bodyPr/>
          <a:lstStyle/>
          <a:p>
            <a:r>
              <a:rPr lang="en-US" u="sng" dirty="0"/>
              <a:t>What phonics looks like throughout the school</a:t>
            </a:r>
            <a:endParaRPr lang="en-GB" u="sng" dirty="0"/>
          </a:p>
        </p:txBody>
      </p:sp>
      <p:sp>
        <p:nvSpPr>
          <p:cNvPr id="3" name="Content Placeholder 2"/>
          <p:cNvSpPr>
            <a:spLocks noGrp="1"/>
          </p:cNvSpPr>
          <p:nvPr>
            <p:ph idx="1"/>
          </p:nvPr>
        </p:nvSpPr>
        <p:spPr>
          <a:xfrm>
            <a:off x="1650274" y="156891"/>
            <a:ext cx="10541726" cy="4354286"/>
          </a:xfrm>
        </p:spPr>
        <p:txBody>
          <a:bodyPr/>
          <a:lstStyle/>
          <a:p>
            <a:r>
              <a:rPr lang="en-US" dirty="0"/>
              <a:t>Phonics lessons are consistent throughout the school</a:t>
            </a:r>
          </a:p>
          <a:p>
            <a:r>
              <a:rPr lang="en-US" dirty="0"/>
              <a:t>A mastery approach to whole class teaching has been adopted</a:t>
            </a:r>
          </a:p>
          <a:p>
            <a:r>
              <a:rPr lang="en-US" dirty="0"/>
              <a:t>Flashcards and </a:t>
            </a:r>
            <a:r>
              <a:rPr lang="en-US" dirty="0" err="1"/>
              <a:t>wordcards</a:t>
            </a:r>
            <a:r>
              <a:rPr lang="en-US" dirty="0"/>
              <a:t> are used</a:t>
            </a:r>
          </a:p>
          <a:p>
            <a:r>
              <a:rPr lang="en-US" dirty="0"/>
              <a:t>Formation, pronunciation phrases and catchphrases for each grapheme</a:t>
            </a:r>
            <a:endParaRPr lang="en-GB" dirty="0"/>
          </a:p>
        </p:txBody>
      </p:sp>
      <p:pic>
        <p:nvPicPr>
          <p:cNvPr id="5" name="Picture 4"/>
          <p:cNvPicPr/>
          <p:nvPr/>
        </p:nvPicPr>
        <p:blipFill rotWithShape="1">
          <a:blip r:embed="rId2">
            <a:extLst>
              <a:ext uri="{28A0092B-C50C-407E-A947-70E740481C1C}">
                <a14:useLocalDpi xmlns:a14="http://schemas.microsoft.com/office/drawing/2010/main" val="0"/>
              </a:ext>
            </a:extLst>
          </a:blip>
          <a:srcRect b="42231"/>
          <a:stretch/>
        </p:blipFill>
        <p:spPr bwMode="auto">
          <a:xfrm>
            <a:off x="0" y="3936208"/>
            <a:ext cx="5349489" cy="2488883"/>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05C6819-687E-477F-8296-7ECD3B91AA02}"/>
              </a:ext>
            </a:extLst>
          </p:cNvPr>
          <p:cNvPicPr>
            <a:picLocks noChangeAspect="1"/>
          </p:cNvPicPr>
          <p:nvPr/>
        </p:nvPicPr>
        <p:blipFill>
          <a:blip r:embed="rId3"/>
          <a:stretch>
            <a:fillRect/>
          </a:stretch>
        </p:blipFill>
        <p:spPr>
          <a:xfrm>
            <a:off x="5609561" y="3800340"/>
            <a:ext cx="6582439" cy="2760617"/>
          </a:xfrm>
          <a:prstGeom prst="rect">
            <a:avLst/>
          </a:prstGeom>
        </p:spPr>
      </p:pic>
    </p:spTree>
    <p:extLst>
      <p:ext uri="{BB962C8B-B14F-4D97-AF65-F5344CB8AC3E}">
        <p14:creationId xmlns:p14="http://schemas.microsoft.com/office/powerpoint/2010/main" val="47302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93" y="0"/>
            <a:ext cx="10018713" cy="1752599"/>
          </a:xfrm>
        </p:spPr>
        <p:txBody>
          <a:bodyPr/>
          <a:lstStyle/>
          <a:p>
            <a:r>
              <a:rPr lang="en-US" u="sng" dirty="0"/>
              <a:t>Tricky Words</a:t>
            </a:r>
            <a:endParaRPr lang="en-GB" u="sng" dirty="0"/>
          </a:p>
        </p:txBody>
      </p:sp>
      <p:sp>
        <p:nvSpPr>
          <p:cNvPr id="3" name="Content Placeholder 2"/>
          <p:cNvSpPr>
            <a:spLocks noGrp="1"/>
          </p:cNvSpPr>
          <p:nvPr>
            <p:ph idx="1"/>
          </p:nvPr>
        </p:nvSpPr>
        <p:spPr>
          <a:xfrm>
            <a:off x="2032950" y="619940"/>
            <a:ext cx="10018713" cy="3124201"/>
          </a:xfrm>
        </p:spPr>
        <p:txBody>
          <a:bodyPr/>
          <a:lstStyle/>
          <a:p>
            <a:pPr marL="0" indent="0">
              <a:buNone/>
            </a:pPr>
            <a:r>
              <a:rPr lang="en-US" dirty="0"/>
              <a:t>The expectation has been raised with tricky words- a lot have been moved down into the previous phases. Tricky words are simply words that cannot be sounded out.</a:t>
            </a:r>
            <a:r>
              <a:rPr lang="en-GB" dirty="0"/>
              <a:t> Within phonic lessons, children are taught to both read and spell tricky words within the phase that they are working on.</a:t>
            </a:r>
          </a:p>
        </p:txBody>
      </p:sp>
      <p:sp>
        <p:nvSpPr>
          <p:cNvPr id="4" name="TextBox 3">
            <a:extLst>
              <a:ext uri="{FF2B5EF4-FFF2-40B4-BE49-F238E27FC236}">
                <a16:creationId xmlns:a16="http://schemas.microsoft.com/office/drawing/2014/main" id="{2333C217-9D4F-4ED0-B92B-6D4C0635EA9A}"/>
              </a:ext>
            </a:extLst>
          </p:cNvPr>
          <p:cNvSpPr txBox="1"/>
          <p:nvPr/>
        </p:nvSpPr>
        <p:spPr>
          <a:xfrm>
            <a:off x="6018338" y="2611481"/>
            <a:ext cx="3605722" cy="4524315"/>
          </a:xfrm>
          <a:prstGeom prst="rect">
            <a:avLst/>
          </a:prstGeom>
          <a:noFill/>
          <a:ln>
            <a:noFill/>
          </a:ln>
        </p:spPr>
        <p:txBody>
          <a:bodyPr wrap="square" rtlCol="0">
            <a:spAutoFit/>
          </a:bodyPr>
          <a:lstStyle/>
          <a:p>
            <a:pPr>
              <a:lnSpc>
                <a:spcPct val="150000"/>
              </a:lnSpc>
            </a:pPr>
            <a:r>
              <a:rPr lang="en-GB" sz="6000" b="1" dirty="0">
                <a:solidFill>
                  <a:srgbClr val="FF0000"/>
                </a:solidFill>
                <a:latin typeface="SassoonPrimaryInfant" pitchFamily="2" charset="0"/>
              </a:rPr>
              <a:t>th</a:t>
            </a:r>
            <a:r>
              <a:rPr lang="en-GB" sz="6000" b="1" u="sng" dirty="0">
                <a:solidFill>
                  <a:srgbClr val="FF0000"/>
                </a:solidFill>
                <a:latin typeface="SassoonPrimaryInfant" pitchFamily="2" charset="0"/>
              </a:rPr>
              <a:t>e</a:t>
            </a:r>
          </a:p>
          <a:p>
            <a:pPr>
              <a:lnSpc>
                <a:spcPct val="150000"/>
              </a:lnSpc>
            </a:pPr>
            <a:r>
              <a:rPr lang="en-GB" sz="6000" b="1" dirty="0">
                <a:solidFill>
                  <a:srgbClr val="FF0000"/>
                </a:solidFill>
                <a:latin typeface="SassoonPrimaryInfant" pitchFamily="2" charset="0"/>
              </a:rPr>
              <a:t>i</a:t>
            </a:r>
            <a:r>
              <a:rPr lang="en-GB" sz="6000" b="1" u="sng" dirty="0">
                <a:solidFill>
                  <a:srgbClr val="FF0000"/>
                </a:solidFill>
                <a:latin typeface="SassoonPrimaryInfant" pitchFamily="2" charset="0"/>
              </a:rPr>
              <a:t>s</a:t>
            </a:r>
          </a:p>
          <a:p>
            <a:pPr>
              <a:lnSpc>
                <a:spcPct val="150000"/>
              </a:lnSpc>
            </a:pPr>
            <a:r>
              <a:rPr lang="en-GB" sz="6000" b="1" u="sng" dirty="0">
                <a:solidFill>
                  <a:srgbClr val="FF0000"/>
                </a:solidFill>
                <a:latin typeface="SassoonPrimaryInfant" pitchFamily="2" charset="0"/>
              </a:rPr>
              <a:t>wh</a:t>
            </a:r>
            <a:r>
              <a:rPr lang="en-GB" sz="6000" b="1" dirty="0">
                <a:solidFill>
                  <a:srgbClr val="FF0000"/>
                </a:solidFill>
                <a:latin typeface="SassoonPrimaryInfant" pitchFamily="2" charset="0"/>
              </a:rPr>
              <a:t>en </a:t>
            </a:r>
          </a:p>
          <a:p>
            <a:endParaRPr lang="en-GB" dirty="0"/>
          </a:p>
        </p:txBody>
      </p:sp>
    </p:spTree>
    <p:extLst>
      <p:ext uri="{BB962C8B-B14F-4D97-AF65-F5344CB8AC3E}">
        <p14:creationId xmlns:p14="http://schemas.microsoft.com/office/powerpoint/2010/main" val="89256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30E9D-3FCD-A886-7624-6011B27A92C5}"/>
              </a:ext>
            </a:extLst>
          </p:cNvPr>
          <p:cNvSpPr>
            <a:spLocks noGrp="1"/>
          </p:cNvSpPr>
          <p:nvPr>
            <p:ph type="title"/>
          </p:nvPr>
        </p:nvSpPr>
        <p:spPr/>
        <p:txBody>
          <a:bodyPr/>
          <a:lstStyle/>
          <a:p>
            <a:r>
              <a:rPr lang="en-GB" dirty="0"/>
              <a:t>Little </a:t>
            </a:r>
            <a:r>
              <a:rPr lang="en-GB" dirty="0" err="1"/>
              <a:t>Wandle</a:t>
            </a:r>
            <a:r>
              <a:rPr lang="en-GB" dirty="0"/>
              <a:t> Reading Sessions</a:t>
            </a:r>
            <a:endParaRPr lang="en-US" dirty="0"/>
          </a:p>
        </p:txBody>
      </p:sp>
      <p:sp>
        <p:nvSpPr>
          <p:cNvPr id="3" name="Content Placeholder 2">
            <a:extLst>
              <a:ext uri="{FF2B5EF4-FFF2-40B4-BE49-F238E27FC236}">
                <a16:creationId xmlns:a16="http://schemas.microsoft.com/office/drawing/2014/main" id="{3A5BD038-7507-4AA6-22A3-D3F18DFD0383}"/>
              </a:ext>
            </a:extLst>
          </p:cNvPr>
          <p:cNvSpPr>
            <a:spLocks noGrp="1"/>
          </p:cNvSpPr>
          <p:nvPr>
            <p:ph idx="1"/>
          </p:nvPr>
        </p:nvSpPr>
        <p:spPr/>
        <p:txBody>
          <a:bodyPr>
            <a:normAutofit fontScale="92500" lnSpcReduction="10000"/>
          </a:bodyPr>
          <a:lstStyle/>
          <a:p>
            <a:r>
              <a:rPr lang="en-GB" dirty="0"/>
              <a:t>Little </a:t>
            </a:r>
            <a:r>
              <a:rPr lang="en-GB" dirty="0" err="1"/>
              <a:t>Wandle</a:t>
            </a:r>
            <a:r>
              <a:rPr lang="en-GB" dirty="0"/>
              <a:t> reading sessions take place  3 times a week</a:t>
            </a:r>
          </a:p>
          <a:p>
            <a:r>
              <a:rPr lang="en-GB" dirty="0"/>
              <a:t>The children are grouped according to ability in groups no larger than 6</a:t>
            </a:r>
          </a:p>
          <a:p>
            <a:r>
              <a:rPr lang="en-GB" dirty="0"/>
              <a:t>They read with a familiar adult and this is recorded via Boom reader</a:t>
            </a:r>
          </a:p>
          <a:p>
            <a:r>
              <a:rPr lang="en-GB" dirty="0"/>
              <a:t>The 3 sessions follow the same pattern each week.</a:t>
            </a:r>
          </a:p>
          <a:p>
            <a:r>
              <a:rPr lang="en-GB" dirty="0"/>
              <a:t>Session 1-Decoding</a:t>
            </a:r>
          </a:p>
          <a:p>
            <a:r>
              <a:rPr lang="en-GB" dirty="0"/>
              <a:t>Session 2- Prosody</a:t>
            </a:r>
          </a:p>
          <a:p>
            <a:r>
              <a:rPr lang="en-GB" dirty="0"/>
              <a:t>Session 3- Comprehension</a:t>
            </a:r>
            <a:endParaRPr lang="en-US" dirty="0"/>
          </a:p>
        </p:txBody>
      </p:sp>
    </p:spTree>
    <p:extLst>
      <p:ext uri="{BB962C8B-B14F-4D97-AF65-F5344CB8AC3E}">
        <p14:creationId xmlns:p14="http://schemas.microsoft.com/office/powerpoint/2010/main" val="248377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8AC6-997D-5731-A64A-E9F7A73D10D5}"/>
              </a:ext>
            </a:extLst>
          </p:cNvPr>
          <p:cNvSpPr>
            <a:spLocks noGrp="1"/>
          </p:cNvSpPr>
          <p:nvPr>
            <p:ph type="title"/>
          </p:nvPr>
        </p:nvSpPr>
        <p:spPr/>
        <p:txBody>
          <a:bodyPr/>
          <a:lstStyle/>
          <a:p>
            <a:r>
              <a:rPr lang="en-GB" dirty="0"/>
              <a:t>Reading Sessions</a:t>
            </a:r>
            <a:endParaRPr lang="en-US" dirty="0"/>
          </a:p>
        </p:txBody>
      </p:sp>
      <p:sp>
        <p:nvSpPr>
          <p:cNvPr id="3" name="Content Placeholder 2">
            <a:extLst>
              <a:ext uri="{FF2B5EF4-FFF2-40B4-BE49-F238E27FC236}">
                <a16:creationId xmlns:a16="http://schemas.microsoft.com/office/drawing/2014/main" id="{CAEF379E-186A-8063-70A4-A16A5A4C19C1}"/>
              </a:ext>
            </a:extLst>
          </p:cNvPr>
          <p:cNvSpPr>
            <a:spLocks noGrp="1"/>
          </p:cNvSpPr>
          <p:nvPr>
            <p:ph idx="1"/>
          </p:nvPr>
        </p:nvSpPr>
        <p:spPr>
          <a:xfrm>
            <a:off x="1484310" y="1841500"/>
            <a:ext cx="10018713" cy="5016499"/>
          </a:xfrm>
        </p:spPr>
        <p:txBody>
          <a:bodyPr>
            <a:normAutofit/>
          </a:bodyPr>
          <a:lstStyle/>
          <a:p>
            <a:pPr lvl="0"/>
            <a:r>
              <a:rPr lang="en-US" sz="1800" dirty="0">
                <a:effectLst/>
                <a:latin typeface="Comic Sans MS" panose="030F0702030302020204" pitchFamily="66" charset="0"/>
                <a:ea typeface="Calibri" panose="020F0502020204030204" pitchFamily="34" charset="0"/>
                <a:cs typeface="Times New Roman" panose="02020603050405020304" pitchFamily="18" charset="0"/>
              </a:rPr>
              <a:t>Decoding: The children will look through the tricky words and any new vocabulary. They will have the opportunity to read the book to decode the words.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800" dirty="0">
                <a:effectLst/>
                <a:latin typeface="Comic Sans MS" panose="030F0702030302020204" pitchFamily="66" charset="0"/>
                <a:ea typeface="Calibri" panose="020F0502020204030204" pitchFamily="34" charset="0"/>
                <a:cs typeface="Times New Roman" panose="02020603050405020304" pitchFamily="18" charset="0"/>
              </a:rPr>
              <a:t> Prosody: In this session the children will read the book again, but now that the text is becoming more familiar the focus will be on reading with expression and intonation.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800" dirty="0">
                <a:effectLst/>
                <a:latin typeface="Comic Sans MS" panose="030F0702030302020204" pitchFamily="66" charset="0"/>
                <a:ea typeface="Calibri" panose="020F0502020204030204" pitchFamily="34" charset="0"/>
                <a:cs typeface="Times New Roman" panose="02020603050405020304" pitchFamily="18" charset="0"/>
              </a:rPr>
              <a:t>Comprehension: The children will be asked questions about what they have read in the text. These may be literal questions (where the answer is in the text) or inferential (when the answer isn’t in the text- they may be asked to use evidence from the text to support their answer). </a:t>
            </a: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a:p>
            <a:pPr lvl="0"/>
            <a:r>
              <a:rPr lang="en-GB" sz="1800" dirty="0">
                <a:latin typeface="Comic Sans MS" panose="030F0702030302020204" pitchFamily="66" charset="0"/>
                <a:ea typeface="Calibri" panose="020F0502020204030204" pitchFamily="34" charset="0"/>
                <a:cs typeface="Times New Roman" panose="02020603050405020304" pitchFamily="18" charset="0"/>
              </a:rPr>
              <a:t>Reading books will then be sent home after the third session and children will keep them for a week</a:t>
            </a:r>
          </a:p>
          <a:p>
            <a:pPr lvl="0"/>
            <a:r>
              <a:rPr lang="en-GB" sz="1800" dirty="0">
                <a:effectLst/>
                <a:latin typeface="Comic Sans MS" panose="030F0702030302020204" pitchFamily="66" charset="0"/>
                <a:ea typeface="Calibri" panose="020F0502020204030204" pitchFamily="34" charset="0"/>
                <a:cs typeface="Times New Roman" panose="02020603050405020304" pitchFamily="18" charset="0"/>
              </a:rPr>
              <a:t>By this point, children should be reading at 90% fluency so they should be able to read 9 out of 10 words quickly and be confident to share the book with you.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0004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71</TotalTime>
  <Words>771</Words>
  <Application>Microsoft Office PowerPoint</Application>
  <PresentationFormat>Widescreen</PresentationFormat>
  <Paragraphs>61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Parallax</vt:lpstr>
      <vt:lpstr>Phonics Workshop</vt:lpstr>
      <vt:lpstr>PowerPoint Presentation</vt:lpstr>
      <vt:lpstr>Key Principles of Phonics</vt:lpstr>
      <vt:lpstr>Our Phonics Scheme</vt:lpstr>
      <vt:lpstr>Why we teach Phonics</vt:lpstr>
      <vt:lpstr>What phonics looks like throughout the school</vt:lpstr>
      <vt:lpstr>Tricky Words</vt:lpstr>
      <vt:lpstr>Little Wandle Reading Sessions</vt:lpstr>
      <vt:lpstr>Reading Sessions</vt:lpstr>
      <vt:lpstr>Parent Resources</vt:lpstr>
      <vt:lpstr>How we measure impact/ progress</vt:lpstr>
      <vt:lpstr>Key terminology</vt:lpstr>
      <vt:lpstr>Any questions?</vt:lpstr>
    </vt:vector>
  </TitlesOfParts>
  <Company>Cranberry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Staff Meeting</dc:title>
  <dc:creator>Amy Guy</dc:creator>
  <cp:lastModifiedBy>Amy Guy</cp:lastModifiedBy>
  <cp:revision>20</cp:revision>
  <dcterms:created xsi:type="dcterms:W3CDTF">2022-01-08T14:28:15Z</dcterms:created>
  <dcterms:modified xsi:type="dcterms:W3CDTF">2022-10-05T13:52:28Z</dcterms:modified>
</cp:coreProperties>
</file>