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21" name="Body Level One…"/>
          <p:cNvSpPr txBox="1">
            <a:spLocks noGrp="1"/>
          </p:cNvSpPr>
          <p:nvPr>
            <p:ph type="body" sz="quarter"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39" name="Body Level One…"/>
          <p:cNvSpPr txBox="1">
            <a:spLocks noGrp="1"/>
          </p:cNvSpPr>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sz="quarter"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quarter" idx="21"/>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14400" y="138112"/>
            <a:ext cx="16459200" cy="2262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914400" y="2400300"/>
            <a:ext cx="16459200" cy="7886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3.png"/><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pn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1.jpe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 Id="rId1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5.jpeg"/><Relationship Id="rId5" Type="http://schemas.openxmlformats.org/officeDocument/2006/relationships/image" Target="../media/image6.png"/><Relationship Id="rId10" Type="http://schemas.openxmlformats.org/officeDocument/2006/relationships/image" Target="../media/image34.jpeg"/><Relationship Id="rId4" Type="http://schemas.openxmlformats.org/officeDocument/2006/relationships/image" Target="../media/image5.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9.jpeg"/><Relationship Id="rId5" Type="http://schemas.openxmlformats.org/officeDocument/2006/relationships/image" Target="../media/image6.png"/><Relationship Id="rId10" Type="http://schemas.openxmlformats.org/officeDocument/2006/relationships/image" Target="../media/image38.jpeg"/><Relationship Id="rId4" Type="http://schemas.openxmlformats.org/officeDocument/2006/relationships/image" Target="../media/image5.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107" name="Group 2"/>
          <p:cNvGrpSpPr/>
          <p:nvPr/>
        </p:nvGrpSpPr>
        <p:grpSpPr>
          <a:xfrm>
            <a:off x="-2499298" y="63356"/>
            <a:ext cx="7591803" cy="10162732"/>
            <a:chOff x="0" y="0"/>
            <a:chExt cx="7591801" cy="10162730"/>
          </a:xfrm>
        </p:grpSpPr>
        <p:sp>
          <p:nvSpPr>
            <p:cNvPr id="94"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95"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96"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97"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98"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99"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100"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101"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102"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103"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104"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105"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106"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108" name="TextBox 40"/>
          <p:cNvSpPr txBox="1"/>
          <p:nvPr/>
        </p:nvSpPr>
        <p:spPr>
          <a:xfrm>
            <a:off x="4772054" y="697491"/>
            <a:ext cx="12580171" cy="5491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4400"/>
              </a:lnSpc>
              <a:defRPr sz="12700">
                <a:solidFill>
                  <a:srgbClr val="E94B59"/>
                </a:solidFill>
                <a:latin typeface="Lovelo"/>
                <a:ea typeface="Lovelo"/>
                <a:cs typeface="Lovelo"/>
                <a:sym typeface="Lovelo"/>
              </a:defRPr>
            </a:lvl1pPr>
          </a:lstStyle>
          <a:p>
            <a:r>
              <a:t>Welcome to Cranberry Academy</a:t>
            </a:r>
          </a:p>
        </p:txBody>
      </p:sp>
      <p:sp>
        <p:nvSpPr>
          <p:cNvPr id="109" name="Freeform 42"/>
          <p:cNvSpPr/>
          <p:nvPr/>
        </p:nvSpPr>
        <p:spPr>
          <a:xfrm>
            <a:off x="7344905" y="6583326"/>
            <a:ext cx="7434471" cy="103225"/>
          </a:xfrm>
          <a:prstGeom prst="rect">
            <a:avLst/>
          </a:prstGeom>
          <a:solidFill>
            <a:srgbClr val="7BADB2"/>
          </a:solidFill>
          <a:ln w="12700">
            <a:miter lim="400000"/>
          </a:ln>
        </p:spPr>
        <p:txBody>
          <a:bodyPr lIns="45719" rIns="45719"/>
          <a:lstStyle/>
          <a:p>
            <a:endParaRPr/>
          </a:p>
        </p:txBody>
      </p:sp>
      <p:pic>
        <p:nvPicPr>
          <p:cNvPr id="110" name="unknown.jpeg" descr="unknown.jpeg"/>
          <p:cNvPicPr>
            <a:picLocks noChangeAspect="1"/>
          </p:cNvPicPr>
          <p:nvPr/>
        </p:nvPicPr>
        <p:blipFill>
          <a:blip r:embed="rId3"/>
          <a:stretch>
            <a:fillRect/>
          </a:stretch>
        </p:blipFill>
        <p:spPr>
          <a:xfrm>
            <a:off x="8485918" y="7080808"/>
            <a:ext cx="5152445" cy="1711074"/>
          </a:xfrm>
          <a:prstGeom prst="rect">
            <a:avLst/>
          </a:prstGeom>
          <a:ln w="12700">
            <a:miter lim="400000"/>
          </a:ln>
        </p:spPr>
      </p:pic>
      <p:sp>
        <p:nvSpPr>
          <p:cNvPr id="111" name="Text"/>
          <p:cNvSpPr txBox="1"/>
          <p:nvPr/>
        </p:nvSpPr>
        <p:spPr>
          <a:xfrm>
            <a:off x="8485918" y="7080808"/>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sp>
        <p:nvSpPr>
          <p:cNvPr id="369" name="Freeform 3"/>
          <p:cNvSpPr/>
          <p:nvPr/>
        </p:nvSpPr>
        <p:spPr>
          <a:xfrm>
            <a:off x="1233635" y="2103367"/>
            <a:ext cx="7866937" cy="7570305"/>
          </a:xfrm>
          <a:custGeom>
            <a:avLst/>
            <a:gdLst/>
            <a:ahLst/>
            <a:cxnLst>
              <a:cxn ang="0">
                <a:pos x="wd2" y="hd2"/>
              </a:cxn>
              <a:cxn ang="5400000">
                <a:pos x="wd2" y="hd2"/>
              </a:cxn>
              <a:cxn ang="10800000">
                <a:pos x="wd2" y="hd2"/>
              </a:cxn>
              <a:cxn ang="16200000">
                <a:pos x="wd2" y="hd2"/>
              </a:cxn>
            </a:cxnLst>
            <a:rect l="0" t="0" r="r" b="b"/>
            <a:pathLst>
              <a:path w="21600" h="21600" extrusionOk="0">
                <a:moveTo>
                  <a:pt x="205" y="0"/>
                </a:moveTo>
                <a:lnTo>
                  <a:pt x="21395" y="0"/>
                </a:lnTo>
                <a:cubicBezTo>
                  <a:pt x="21449" y="0"/>
                  <a:pt x="21501" y="22"/>
                  <a:pt x="21540" y="62"/>
                </a:cubicBezTo>
                <a:cubicBezTo>
                  <a:pt x="21578" y="102"/>
                  <a:pt x="21600" y="157"/>
                  <a:pt x="21600" y="213"/>
                </a:cubicBezTo>
                <a:lnTo>
                  <a:pt x="21600" y="21387"/>
                </a:lnTo>
                <a:cubicBezTo>
                  <a:pt x="21600" y="21443"/>
                  <a:pt x="21578" y="21498"/>
                  <a:pt x="21540" y="21538"/>
                </a:cubicBezTo>
                <a:cubicBezTo>
                  <a:pt x="21501" y="21578"/>
                  <a:pt x="21449" y="21600"/>
                  <a:pt x="21395" y="21600"/>
                </a:cubicBezTo>
                <a:lnTo>
                  <a:pt x="205" y="21600"/>
                </a:lnTo>
                <a:cubicBezTo>
                  <a:pt x="151" y="21600"/>
                  <a:pt x="99" y="21578"/>
                  <a:pt x="60" y="21538"/>
                </a:cubicBezTo>
                <a:cubicBezTo>
                  <a:pt x="22" y="21498"/>
                  <a:pt x="0" y="21443"/>
                  <a:pt x="0" y="21387"/>
                </a:cubicBezTo>
                <a:lnTo>
                  <a:pt x="0" y="213"/>
                </a:lnTo>
                <a:cubicBezTo>
                  <a:pt x="0" y="157"/>
                  <a:pt x="22" y="102"/>
                  <a:pt x="60" y="62"/>
                </a:cubicBezTo>
                <a:cubicBezTo>
                  <a:pt x="99" y="22"/>
                  <a:pt x="151" y="0"/>
                  <a:pt x="205" y="0"/>
                </a:cubicBezTo>
                <a:close/>
              </a:path>
            </a:pathLst>
          </a:custGeom>
          <a:solidFill>
            <a:srgbClr val="FFE8A9"/>
          </a:solidFill>
          <a:ln w="12700">
            <a:miter lim="400000"/>
          </a:ln>
        </p:spPr>
        <p:txBody>
          <a:bodyPr lIns="45719" rIns="45719"/>
          <a:lstStyle/>
          <a:p>
            <a:endParaRPr/>
          </a:p>
        </p:txBody>
      </p:sp>
      <p:sp>
        <p:nvSpPr>
          <p:cNvPr id="370" name="Freeform 6"/>
          <p:cNvSpPr/>
          <p:nvPr/>
        </p:nvSpPr>
        <p:spPr>
          <a:xfrm>
            <a:off x="1028700" y="2103367"/>
            <a:ext cx="8276812" cy="998884"/>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415" y="0"/>
                </a:lnTo>
                <a:cubicBezTo>
                  <a:pt x="21517" y="0"/>
                  <a:pt x="21600" y="688"/>
                  <a:pt x="21600" y="1536"/>
                </a:cubicBezTo>
                <a:lnTo>
                  <a:pt x="21600" y="20064"/>
                </a:lnTo>
                <a:cubicBezTo>
                  <a:pt x="21600" y="20471"/>
                  <a:pt x="21580" y="20862"/>
                  <a:pt x="21546" y="21150"/>
                </a:cubicBezTo>
                <a:cubicBezTo>
                  <a:pt x="21511" y="21438"/>
                  <a:pt x="21464" y="21600"/>
                  <a:pt x="21415" y="21600"/>
                </a:cubicBezTo>
                <a:lnTo>
                  <a:pt x="185" y="21600"/>
                </a:lnTo>
                <a:cubicBezTo>
                  <a:pt x="83" y="21600"/>
                  <a:pt x="0" y="20912"/>
                  <a:pt x="0" y="20064"/>
                </a:cubicBezTo>
                <a:lnTo>
                  <a:pt x="0" y="1536"/>
                </a:lnTo>
                <a:cubicBezTo>
                  <a:pt x="0" y="1129"/>
                  <a:pt x="20" y="738"/>
                  <a:pt x="54" y="450"/>
                </a:cubicBezTo>
                <a:cubicBezTo>
                  <a:pt x="89" y="162"/>
                  <a:pt x="136" y="0"/>
                  <a:pt x="185" y="0"/>
                </a:cubicBezTo>
                <a:close/>
              </a:path>
            </a:pathLst>
          </a:custGeom>
          <a:solidFill>
            <a:srgbClr val="F9B347"/>
          </a:solidFill>
          <a:ln w="12700">
            <a:miter lim="400000"/>
          </a:ln>
        </p:spPr>
        <p:txBody>
          <a:bodyPr lIns="45719" rIns="45719"/>
          <a:lstStyle/>
          <a:p>
            <a:endParaRPr/>
          </a:p>
        </p:txBody>
      </p:sp>
      <p:sp>
        <p:nvSpPr>
          <p:cNvPr id="371" name="Freeform 9"/>
          <p:cNvSpPr/>
          <p:nvPr/>
        </p:nvSpPr>
        <p:spPr>
          <a:xfrm>
            <a:off x="9843462" y="2273622"/>
            <a:ext cx="7227559" cy="3286526"/>
          </a:xfrm>
          <a:custGeom>
            <a:avLst/>
            <a:gdLst/>
            <a:ahLst/>
            <a:cxnLst>
              <a:cxn ang="0">
                <a:pos x="wd2" y="hd2"/>
              </a:cxn>
              <a:cxn ang="5400000">
                <a:pos x="wd2" y="hd2"/>
              </a:cxn>
              <a:cxn ang="10800000">
                <a:pos x="wd2" y="hd2"/>
              </a:cxn>
              <a:cxn ang="16200000">
                <a:pos x="wd2" y="hd2"/>
              </a:cxn>
            </a:cxnLst>
            <a:rect l="0" t="0" r="r" b="b"/>
            <a:pathLst>
              <a:path w="21600" h="21600" extrusionOk="0">
                <a:moveTo>
                  <a:pt x="233" y="0"/>
                </a:moveTo>
                <a:lnTo>
                  <a:pt x="21367" y="0"/>
                </a:lnTo>
                <a:cubicBezTo>
                  <a:pt x="21428" y="0"/>
                  <a:pt x="21488" y="54"/>
                  <a:pt x="21532" y="150"/>
                </a:cubicBezTo>
                <a:cubicBezTo>
                  <a:pt x="21575" y="247"/>
                  <a:pt x="21600" y="377"/>
                  <a:pt x="21600" y="513"/>
                </a:cubicBezTo>
                <a:lnTo>
                  <a:pt x="21600" y="21087"/>
                </a:lnTo>
                <a:cubicBezTo>
                  <a:pt x="21600" y="21223"/>
                  <a:pt x="21575" y="21353"/>
                  <a:pt x="21532" y="21450"/>
                </a:cubicBezTo>
                <a:cubicBezTo>
                  <a:pt x="21488" y="21546"/>
                  <a:pt x="21428" y="21600"/>
                  <a:pt x="21367" y="21600"/>
                </a:cubicBezTo>
                <a:lnTo>
                  <a:pt x="233" y="21600"/>
                </a:lnTo>
                <a:cubicBezTo>
                  <a:pt x="172" y="21600"/>
                  <a:pt x="112" y="21546"/>
                  <a:pt x="68" y="21450"/>
                </a:cubicBezTo>
                <a:cubicBezTo>
                  <a:pt x="25" y="21353"/>
                  <a:pt x="0" y="21223"/>
                  <a:pt x="0" y="21087"/>
                </a:cubicBezTo>
                <a:lnTo>
                  <a:pt x="0" y="513"/>
                </a:lnTo>
                <a:cubicBezTo>
                  <a:pt x="0" y="377"/>
                  <a:pt x="25" y="247"/>
                  <a:pt x="68" y="150"/>
                </a:cubicBezTo>
                <a:cubicBezTo>
                  <a:pt x="112" y="54"/>
                  <a:pt x="172" y="0"/>
                  <a:pt x="233" y="0"/>
                </a:cubicBezTo>
                <a:close/>
              </a:path>
            </a:pathLst>
          </a:custGeom>
          <a:solidFill>
            <a:srgbClr val="FFE8A9"/>
          </a:solidFill>
          <a:ln w="12700">
            <a:miter lim="400000"/>
          </a:ln>
        </p:spPr>
        <p:txBody>
          <a:bodyPr lIns="45719" rIns="45719"/>
          <a:lstStyle/>
          <a:p>
            <a:endParaRPr/>
          </a:p>
        </p:txBody>
      </p:sp>
      <p:sp>
        <p:nvSpPr>
          <p:cNvPr id="372" name="Freeform 12"/>
          <p:cNvSpPr/>
          <p:nvPr/>
        </p:nvSpPr>
        <p:spPr>
          <a:xfrm>
            <a:off x="9655184" y="2103367"/>
            <a:ext cx="7604116" cy="998884"/>
          </a:xfrm>
          <a:custGeom>
            <a:avLst/>
            <a:gdLst/>
            <a:ahLst/>
            <a:cxnLst>
              <a:cxn ang="0">
                <a:pos x="wd2" y="hd2"/>
              </a:cxn>
              <a:cxn ang="5400000">
                <a:pos x="wd2" y="hd2"/>
              </a:cxn>
              <a:cxn ang="10800000">
                <a:pos x="wd2" y="hd2"/>
              </a:cxn>
              <a:cxn ang="16200000">
                <a:pos x="wd2" y="hd2"/>
              </a:cxn>
            </a:cxnLst>
            <a:rect l="0" t="0" r="r" b="b"/>
            <a:pathLst>
              <a:path w="21600" h="21600" extrusionOk="0">
                <a:moveTo>
                  <a:pt x="211" y="0"/>
                </a:moveTo>
                <a:lnTo>
                  <a:pt x="21389" y="0"/>
                </a:lnTo>
                <a:cubicBezTo>
                  <a:pt x="21445" y="0"/>
                  <a:pt x="21499" y="169"/>
                  <a:pt x="21538" y="470"/>
                </a:cubicBezTo>
                <a:cubicBezTo>
                  <a:pt x="21578" y="772"/>
                  <a:pt x="21600" y="1180"/>
                  <a:pt x="21600" y="1606"/>
                </a:cubicBezTo>
                <a:lnTo>
                  <a:pt x="21600" y="19994"/>
                </a:lnTo>
                <a:cubicBezTo>
                  <a:pt x="21600" y="20420"/>
                  <a:pt x="21578" y="20829"/>
                  <a:pt x="21538" y="21130"/>
                </a:cubicBezTo>
                <a:cubicBezTo>
                  <a:pt x="21499" y="21431"/>
                  <a:pt x="21445" y="21600"/>
                  <a:pt x="21389" y="21600"/>
                </a:cubicBezTo>
                <a:lnTo>
                  <a:pt x="211" y="21600"/>
                </a:lnTo>
                <a:cubicBezTo>
                  <a:pt x="94" y="21600"/>
                  <a:pt x="0" y="20881"/>
                  <a:pt x="0" y="19994"/>
                </a:cubicBezTo>
                <a:lnTo>
                  <a:pt x="0" y="1606"/>
                </a:lnTo>
                <a:cubicBezTo>
                  <a:pt x="0" y="719"/>
                  <a:pt x="94" y="0"/>
                  <a:pt x="211" y="0"/>
                </a:cubicBezTo>
                <a:close/>
              </a:path>
            </a:pathLst>
          </a:custGeom>
          <a:solidFill>
            <a:srgbClr val="F9B347"/>
          </a:solidFill>
          <a:ln w="12700">
            <a:miter lim="400000"/>
          </a:ln>
        </p:spPr>
        <p:txBody>
          <a:bodyPr lIns="45719" rIns="45719"/>
          <a:lstStyle/>
          <a:p>
            <a:endParaRPr/>
          </a:p>
        </p:txBody>
      </p:sp>
      <p:sp>
        <p:nvSpPr>
          <p:cNvPr id="373" name="Freeform 15"/>
          <p:cNvSpPr/>
          <p:nvPr/>
        </p:nvSpPr>
        <p:spPr>
          <a:xfrm>
            <a:off x="9843462" y="6387148"/>
            <a:ext cx="7227559" cy="3784381"/>
          </a:xfrm>
          <a:custGeom>
            <a:avLst/>
            <a:gdLst/>
            <a:ahLst/>
            <a:cxnLst>
              <a:cxn ang="0">
                <a:pos x="wd2" y="hd2"/>
              </a:cxn>
              <a:cxn ang="5400000">
                <a:pos x="wd2" y="hd2"/>
              </a:cxn>
              <a:cxn ang="10800000">
                <a:pos x="wd2" y="hd2"/>
              </a:cxn>
              <a:cxn ang="16200000">
                <a:pos x="wd2" y="hd2"/>
              </a:cxn>
            </a:cxnLst>
            <a:rect l="0" t="0" r="r" b="b"/>
            <a:pathLst>
              <a:path w="21600" h="21600" extrusionOk="0">
                <a:moveTo>
                  <a:pt x="233" y="0"/>
                </a:moveTo>
                <a:lnTo>
                  <a:pt x="21367" y="0"/>
                </a:lnTo>
                <a:cubicBezTo>
                  <a:pt x="21428" y="0"/>
                  <a:pt x="21488" y="54"/>
                  <a:pt x="21532" y="150"/>
                </a:cubicBezTo>
                <a:cubicBezTo>
                  <a:pt x="21575" y="247"/>
                  <a:pt x="21600" y="377"/>
                  <a:pt x="21600" y="513"/>
                </a:cubicBezTo>
                <a:lnTo>
                  <a:pt x="21600" y="21087"/>
                </a:lnTo>
                <a:cubicBezTo>
                  <a:pt x="21600" y="21223"/>
                  <a:pt x="21575" y="21353"/>
                  <a:pt x="21532" y="21450"/>
                </a:cubicBezTo>
                <a:cubicBezTo>
                  <a:pt x="21488" y="21546"/>
                  <a:pt x="21428" y="21600"/>
                  <a:pt x="21367" y="21600"/>
                </a:cubicBezTo>
                <a:lnTo>
                  <a:pt x="233" y="21600"/>
                </a:lnTo>
                <a:cubicBezTo>
                  <a:pt x="172" y="21600"/>
                  <a:pt x="112" y="21546"/>
                  <a:pt x="68" y="21450"/>
                </a:cubicBezTo>
                <a:cubicBezTo>
                  <a:pt x="25" y="21353"/>
                  <a:pt x="0" y="21223"/>
                  <a:pt x="0" y="21087"/>
                </a:cubicBezTo>
                <a:lnTo>
                  <a:pt x="0" y="513"/>
                </a:lnTo>
                <a:cubicBezTo>
                  <a:pt x="0" y="377"/>
                  <a:pt x="25" y="247"/>
                  <a:pt x="68" y="150"/>
                </a:cubicBezTo>
                <a:cubicBezTo>
                  <a:pt x="112" y="54"/>
                  <a:pt x="172" y="0"/>
                  <a:pt x="233" y="0"/>
                </a:cubicBezTo>
                <a:close/>
              </a:path>
            </a:pathLst>
          </a:custGeom>
          <a:solidFill>
            <a:srgbClr val="FFE8A9"/>
          </a:solidFill>
          <a:ln w="12700">
            <a:miter lim="400000"/>
          </a:ln>
        </p:spPr>
        <p:txBody>
          <a:bodyPr lIns="45719" rIns="45719"/>
          <a:lstStyle/>
          <a:p>
            <a:endParaRPr/>
          </a:p>
        </p:txBody>
      </p:sp>
      <p:sp>
        <p:nvSpPr>
          <p:cNvPr id="374" name="Freeform 18"/>
          <p:cNvSpPr/>
          <p:nvPr/>
        </p:nvSpPr>
        <p:spPr>
          <a:xfrm>
            <a:off x="9655184" y="6202798"/>
            <a:ext cx="7604116" cy="998884"/>
          </a:xfrm>
          <a:custGeom>
            <a:avLst/>
            <a:gdLst/>
            <a:ahLst/>
            <a:cxnLst>
              <a:cxn ang="0">
                <a:pos x="wd2" y="hd2"/>
              </a:cxn>
              <a:cxn ang="5400000">
                <a:pos x="wd2" y="hd2"/>
              </a:cxn>
              <a:cxn ang="10800000">
                <a:pos x="wd2" y="hd2"/>
              </a:cxn>
              <a:cxn ang="16200000">
                <a:pos x="wd2" y="hd2"/>
              </a:cxn>
            </a:cxnLst>
            <a:rect l="0" t="0" r="r" b="b"/>
            <a:pathLst>
              <a:path w="21600" h="21600" extrusionOk="0">
                <a:moveTo>
                  <a:pt x="211" y="0"/>
                </a:moveTo>
                <a:lnTo>
                  <a:pt x="21389" y="0"/>
                </a:lnTo>
                <a:cubicBezTo>
                  <a:pt x="21445" y="0"/>
                  <a:pt x="21499" y="169"/>
                  <a:pt x="21538" y="470"/>
                </a:cubicBezTo>
                <a:cubicBezTo>
                  <a:pt x="21578" y="772"/>
                  <a:pt x="21600" y="1180"/>
                  <a:pt x="21600" y="1606"/>
                </a:cubicBezTo>
                <a:lnTo>
                  <a:pt x="21600" y="19994"/>
                </a:lnTo>
                <a:cubicBezTo>
                  <a:pt x="21600" y="20420"/>
                  <a:pt x="21578" y="20829"/>
                  <a:pt x="21538" y="21130"/>
                </a:cubicBezTo>
                <a:cubicBezTo>
                  <a:pt x="21499" y="21431"/>
                  <a:pt x="21445" y="21600"/>
                  <a:pt x="21389" y="21600"/>
                </a:cubicBezTo>
                <a:lnTo>
                  <a:pt x="211" y="21600"/>
                </a:lnTo>
                <a:cubicBezTo>
                  <a:pt x="94" y="21600"/>
                  <a:pt x="0" y="20881"/>
                  <a:pt x="0" y="19994"/>
                </a:cubicBezTo>
                <a:lnTo>
                  <a:pt x="0" y="1606"/>
                </a:lnTo>
                <a:cubicBezTo>
                  <a:pt x="0" y="719"/>
                  <a:pt x="94" y="0"/>
                  <a:pt x="211" y="0"/>
                </a:cubicBezTo>
                <a:close/>
              </a:path>
            </a:pathLst>
          </a:custGeom>
          <a:solidFill>
            <a:srgbClr val="F9B347"/>
          </a:solidFill>
          <a:ln w="12700">
            <a:miter lim="400000"/>
          </a:ln>
        </p:spPr>
        <p:txBody>
          <a:bodyPr lIns="45719" rIns="45719"/>
          <a:lstStyle/>
          <a:p>
            <a:endParaRPr/>
          </a:p>
        </p:txBody>
      </p:sp>
      <p:sp>
        <p:nvSpPr>
          <p:cNvPr id="375" name="Freeform 20"/>
          <p:cNvSpPr/>
          <p:nvPr/>
        </p:nvSpPr>
        <p:spPr>
          <a:xfrm>
            <a:off x="13784471" y="1554015"/>
            <a:ext cx="594191" cy="122080"/>
          </a:xfrm>
          <a:prstGeom prst="rect">
            <a:avLst/>
          </a:prstGeom>
          <a:blipFill>
            <a:blip r:embed="rId2"/>
            <a:stretch>
              <a:fillRect/>
            </a:stretch>
          </a:blipFill>
          <a:ln w="12700">
            <a:miter lim="400000"/>
          </a:ln>
        </p:spPr>
        <p:txBody>
          <a:bodyPr lIns="45719" rIns="45719"/>
          <a:lstStyle/>
          <a:p>
            <a:endParaRPr/>
          </a:p>
        </p:txBody>
      </p:sp>
      <p:sp>
        <p:nvSpPr>
          <p:cNvPr id="376" name="Freeform 21"/>
          <p:cNvSpPr/>
          <p:nvPr/>
        </p:nvSpPr>
        <p:spPr>
          <a:xfrm rot="1106635">
            <a:off x="13867790" y="1174001"/>
            <a:ext cx="639787" cy="131449"/>
          </a:xfrm>
          <a:prstGeom prst="rect">
            <a:avLst/>
          </a:prstGeom>
          <a:blipFill>
            <a:blip r:embed="rId3"/>
            <a:stretch>
              <a:fillRect/>
            </a:stretch>
          </a:blipFill>
          <a:ln w="12700">
            <a:miter lim="400000"/>
          </a:ln>
        </p:spPr>
        <p:txBody>
          <a:bodyPr lIns="45719" rIns="45719"/>
          <a:lstStyle/>
          <a:p>
            <a:endParaRPr/>
          </a:p>
        </p:txBody>
      </p:sp>
      <p:sp>
        <p:nvSpPr>
          <p:cNvPr id="377" name="Freeform 22"/>
          <p:cNvSpPr/>
          <p:nvPr/>
        </p:nvSpPr>
        <p:spPr>
          <a:xfrm rot="2538561">
            <a:off x="14105050" y="772814"/>
            <a:ext cx="673840" cy="138444"/>
          </a:xfrm>
          <a:prstGeom prst="rect">
            <a:avLst/>
          </a:prstGeom>
          <a:blipFill>
            <a:blip r:embed="rId4"/>
            <a:stretch>
              <a:fillRect/>
            </a:stretch>
          </a:blipFill>
          <a:ln w="12700">
            <a:miter lim="400000"/>
          </a:ln>
        </p:spPr>
        <p:txBody>
          <a:bodyPr lIns="45719" rIns="45719"/>
          <a:lstStyle/>
          <a:p>
            <a:endParaRPr/>
          </a:p>
        </p:txBody>
      </p:sp>
      <p:sp>
        <p:nvSpPr>
          <p:cNvPr id="378" name="Freeform 23"/>
          <p:cNvSpPr/>
          <p:nvPr/>
        </p:nvSpPr>
        <p:spPr>
          <a:xfrm rot="4402072">
            <a:off x="14588058" y="546486"/>
            <a:ext cx="615925" cy="126545"/>
          </a:xfrm>
          <a:prstGeom prst="rect">
            <a:avLst/>
          </a:prstGeom>
          <a:blipFill>
            <a:blip r:embed="rId5"/>
            <a:stretch>
              <a:fillRect/>
            </a:stretch>
          </a:blipFill>
          <a:ln w="12700">
            <a:miter lim="400000"/>
          </a:ln>
        </p:spPr>
        <p:txBody>
          <a:bodyPr lIns="45719" rIns="45719"/>
          <a:lstStyle/>
          <a:p>
            <a:endParaRPr/>
          </a:p>
        </p:txBody>
      </p:sp>
      <p:sp>
        <p:nvSpPr>
          <p:cNvPr id="379" name="Freeform 24"/>
          <p:cNvSpPr/>
          <p:nvPr/>
        </p:nvSpPr>
        <p:spPr>
          <a:xfrm rot="16200000">
            <a:off x="15108721" y="439885"/>
            <a:ext cx="616207" cy="126603"/>
          </a:xfrm>
          <a:prstGeom prst="rect">
            <a:avLst/>
          </a:prstGeom>
          <a:blipFill>
            <a:blip r:embed="rId2"/>
            <a:stretch>
              <a:fillRect/>
            </a:stretch>
          </a:blipFill>
          <a:ln w="12700">
            <a:miter lim="400000"/>
          </a:ln>
        </p:spPr>
        <p:txBody>
          <a:bodyPr lIns="45719" rIns="45719"/>
          <a:lstStyle/>
          <a:p>
            <a:endParaRPr/>
          </a:p>
        </p:txBody>
      </p:sp>
      <p:sp>
        <p:nvSpPr>
          <p:cNvPr id="380" name="Freeform 25"/>
          <p:cNvSpPr/>
          <p:nvPr/>
        </p:nvSpPr>
        <p:spPr>
          <a:xfrm rot="7052736">
            <a:off x="15657258" y="564697"/>
            <a:ext cx="594545" cy="122153"/>
          </a:xfrm>
          <a:prstGeom prst="rect">
            <a:avLst/>
          </a:prstGeom>
          <a:blipFill>
            <a:blip r:embed="rId3"/>
            <a:stretch>
              <a:fillRect/>
            </a:stretch>
          </a:blipFill>
          <a:ln w="12700">
            <a:miter lim="400000"/>
          </a:ln>
        </p:spPr>
        <p:txBody>
          <a:bodyPr lIns="45719" rIns="45719"/>
          <a:lstStyle/>
          <a:p>
            <a:endParaRPr/>
          </a:p>
        </p:txBody>
      </p:sp>
      <p:sp>
        <p:nvSpPr>
          <p:cNvPr id="381" name="Freeform 26"/>
          <p:cNvSpPr/>
          <p:nvPr/>
        </p:nvSpPr>
        <p:spPr>
          <a:xfrm rot="19130945">
            <a:off x="16113610" y="782339"/>
            <a:ext cx="673840" cy="138444"/>
          </a:xfrm>
          <a:prstGeom prst="rect">
            <a:avLst/>
          </a:prstGeom>
          <a:blipFill>
            <a:blip r:embed="rId4"/>
            <a:stretch>
              <a:fillRect/>
            </a:stretch>
          </a:blipFill>
          <a:ln w="12700">
            <a:miter lim="400000"/>
          </a:ln>
        </p:spPr>
        <p:txBody>
          <a:bodyPr lIns="45719" rIns="45719"/>
          <a:lstStyle/>
          <a:p>
            <a:endParaRPr/>
          </a:p>
        </p:txBody>
      </p:sp>
      <p:sp>
        <p:nvSpPr>
          <p:cNvPr id="382" name="Freeform 27"/>
          <p:cNvSpPr/>
          <p:nvPr/>
        </p:nvSpPr>
        <p:spPr>
          <a:xfrm rot="20159663">
            <a:off x="16400766" y="1178686"/>
            <a:ext cx="594191" cy="122081"/>
          </a:xfrm>
          <a:prstGeom prst="rect">
            <a:avLst/>
          </a:prstGeom>
          <a:blipFill>
            <a:blip r:embed="rId6"/>
            <a:stretch>
              <a:fillRect/>
            </a:stretch>
          </a:blipFill>
          <a:ln w="12700">
            <a:miter lim="400000"/>
          </a:ln>
        </p:spPr>
        <p:txBody>
          <a:bodyPr lIns="45719" rIns="45719"/>
          <a:lstStyle/>
          <a:p>
            <a:endParaRPr/>
          </a:p>
        </p:txBody>
      </p:sp>
      <p:sp>
        <p:nvSpPr>
          <p:cNvPr id="383" name="Freeform 28"/>
          <p:cNvSpPr/>
          <p:nvPr/>
        </p:nvSpPr>
        <p:spPr>
          <a:xfrm>
            <a:off x="16526730" y="1554015"/>
            <a:ext cx="594191" cy="122080"/>
          </a:xfrm>
          <a:prstGeom prst="rect">
            <a:avLst/>
          </a:prstGeom>
          <a:blipFill>
            <a:blip r:embed="rId2"/>
            <a:stretch>
              <a:fillRect/>
            </a:stretch>
          </a:blipFill>
          <a:ln w="12700">
            <a:miter lim="400000"/>
          </a:ln>
        </p:spPr>
        <p:txBody>
          <a:bodyPr lIns="45719" rIns="45719"/>
          <a:lstStyle/>
          <a:p>
            <a:endParaRPr/>
          </a:p>
        </p:txBody>
      </p:sp>
      <p:sp>
        <p:nvSpPr>
          <p:cNvPr id="384" name="Freeform 29"/>
          <p:cNvSpPr/>
          <p:nvPr/>
        </p:nvSpPr>
        <p:spPr>
          <a:xfrm>
            <a:off x="14464386" y="942725"/>
            <a:ext cx="1976620" cy="855847"/>
          </a:xfrm>
          <a:prstGeom prst="rect">
            <a:avLst/>
          </a:prstGeom>
          <a:blipFill>
            <a:blip r:embed="rId7"/>
            <a:stretch>
              <a:fillRect/>
            </a:stretch>
          </a:blipFill>
          <a:ln w="12700">
            <a:miter lim="400000"/>
          </a:ln>
        </p:spPr>
        <p:txBody>
          <a:bodyPr lIns="45719" rIns="45719"/>
          <a:lstStyle/>
          <a:p>
            <a:endParaRPr/>
          </a:p>
        </p:txBody>
      </p:sp>
      <p:sp>
        <p:nvSpPr>
          <p:cNvPr id="385" name="Freeform 30"/>
          <p:cNvSpPr/>
          <p:nvPr/>
        </p:nvSpPr>
        <p:spPr>
          <a:xfrm rot="21553544">
            <a:off x="15133829" y="1188204"/>
            <a:ext cx="565991" cy="430153"/>
          </a:xfrm>
          <a:prstGeom prst="rect">
            <a:avLst/>
          </a:prstGeom>
          <a:blipFill>
            <a:blip r:embed="rId8"/>
            <a:stretch>
              <a:fillRect/>
            </a:stretch>
          </a:blipFill>
          <a:ln w="12700">
            <a:miter lim="400000"/>
          </a:ln>
        </p:spPr>
        <p:txBody>
          <a:bodyPr lIns="45719" rIns="45719"/>
          <a:lstStyle/>
          <a:p>
            <a:endParaRPr/>
          </a:p>
        </p:txBody>
      </p:sp>
      <p:sp>
        <p:nvSpPr>
          <p:cNvPr id="386" name="TextBox 33"/>
          <p:cNvSpPr txBox="1"/>
          <p:nvPr/>
        </p:nvSpPr>
        <p:spPr>
          <a:xfrm>
            <a:off x="10998927" y="2191511"/>
            <a:ext cx="4916631" cy="69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4000" b="1">
                <a:solidFill>
                  <a:srgbClr val="6E3420"/>
                </a:solidFill>
                <a:latin typeface="Blogger Bold"/>
                <a:ea typeface="Blogger Bold"/>
                <a:cs typeface="Blogger Bold"/>
                <a:sym typeface="Blogger Bold"/>
              </a:defRPr>
            </a:lvl1pPr>
          </a:lstStyle>
          <a:p>
            <a:r>
              <a:t>Lateness</a:t>
            </a:r>
          </a:p>
        </p:txBody>
      </p:sp>
      <p:sp>
        <p:nvSpPr>
          <p:cNvPr id="387" name="TextBox 34"/>
          <p:cNvSpPr txBox="1"/>
          <p:nvPr/>
        </p:nvSpPr>
        <p:spPr>
          <a:xfrm>
            <a:off x="10998927" y="6303066"/>
            <a:ext cx="4916631" cy="69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4000" b="1">
                <a:solidFill>
                  <a:srgbClr val="6E3420"/>
                </a:solidFill>
                <a:latin typeface="Blogger Bold"/>
                <a:ea typeface="Blogger Bold"/>
                <a:cs typeface="Blogger Bold"/>
                <a:sym typeface="Blogger Bold"/>
              </a:defRPr>
            </a:lvl1pPr>
          </a:lstStyle>
          <a:p>
            <a:r>
              <a:t>Whizz Kids</a:t>
            </a:r>
          </a:p>
        </p:txBody>
      </p:sp>
      <p:sp>
        <p:nvSpPr>
          <p:cNvPr id="388" name="TextBox 36"/>
          <p:cNvSpPr txBox="1"/>
          <p:nvPr/>
        </p:nvSpPr>
        <p:spPr>
          <a:xfrm>
            <a:off x="10141987" y="3196733"/>
            <a:ext cx="6723038" cy="2213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690879" lvl="1" indent="-345438">
              <a:lnSpc>
                <a:spcPts val="4400"/>
              </a:lnSpc>
              <a:buSzPct val="100000"/>
              <a:buFont typeface="Arial"/>
              <a:buChar char="•"/>
              <a:defRPr sz="3100">
                <a:solidFill>
                  <a:srgbClr val="6E3420"/>
                </a:solidFill>
                <a:latin typeface="Blogger"/>
                <a:ea typeface="Blogger"/>
                <a:cs typeface="Blogger"/>
                <a:sym typeface="Blogger"/>
              </a:defRPr>
            </a:pPr>
            <a:r>
              <a:t>Please speak to the office if your child is going to be late into school. You will need to report to the main office if you are late.  </a:t>
            </a:r>
          </a:p>
        </p:txBody>
      </p:sp>
      <p:sp>
        <p:nvSpPr>
          <p:cNvPr id="389" name="TextBox 37"/>
          <p:cNvSpPr txBox="1"/>
          <p:nvPr/>
        </p:nvSpPr>
        <p:spPr>
          <a:xfrm>
            <a:off x="10141987" y="7191097"/>
            <a:ext cx="6723038" cy="2772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690879" lvl="1" indent="-345438">
              <a:lnSpc>
                <a:spcPts val="4400"/>
              </a:lnSpc>
              <a:buSzPct val="100000"/>
              <a:buFont typeface="Arial"/>
              <a:buChar char="•"/>
              <a:defRPr sz="3100">
                <a:solidFill>
                  <a:srgbClr val="6E3420"/>
                </a:solidFill>
                <a:latin typeface="Blogger"/>
                <a:ea typeface="Blogger"/>
                <a:cs typeface="Blogger"/>
                <a:sym typeface="Blogger"/>
              </a:defRPr>
            </a:pPr>
            <a:r>
              <a:t>Whizz kids runs from 7:30am until 6pm daily. This is a brilliant provision for parents to use on site.</a:t>
            </a:r>
          </a:p>
          <a:p>
            <a:pPr marL="690879" lvl="1" indent="-345438">
              <a:lnSpc>
                <a:spcPts val="4400"/>
              </a:lnSpc>
              <a:buSzPct val="100000"/>
              <a:buFont typeface="Arial"/>
              <a:buChar char="•"/>
              <a:defRPr sz="3100">
                <a:solidFill>
                  <a:srgbClr val="6E3420"/>
                </a:solidFill>
                <a:latin typeface="Blogger"/>
                <a:ea typeface="Blogger"/>
                <a:cs typeface="Blogger"/>
                <a:sym typeface="Blogger"/>
              </a:defRPr>
            </a:pPr>
            <a:r>
              <a:t>Charges apply</a:t>
            </a:r>
          </a:p>
        </p:txBody>
      </p:sp>
      <p:sp>
        <p:nvSpPr>
          <p:cNvPr id="390" name="TextBox 38"/>
          <p:cNvSpPr txBox="1"/>
          <p:nvPr/>
        </p:nvSpPr>
        <p:spPr>
          <a:xfrm>
            <a:off x="1028699" y="999875"/>
            <a:ext cx="12755774" cy="931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300"/>
              </a:lnSpc>
              <a:defRPr sz="6500">
                <a:solidFill>
                  <a:srgbClr val="DE6E00"/>
                </a:solidFill>
                <a:latin typeface="Lovelo"/>
                <a:ea typeface="Lovelo"/>
                <a:cs typeface="Lovelo"/>
                <a:sym typeface="Lovelo"/>
              </a:defRPr>
            </a:lvl1pPr>
          </a:lstStyle>
          <a:p>
            <a:r>
              <a:t>Attendance</a:t>
            </a:r>
          </a:p>
        </p:txBody>
      </p:sp>
      <p:pic>
        <p:nvPicPr>
          <p:cNvPr id="391" name="IMG_3888.jpeg" descr="IMG_3888.jpeg"/>
          <p:cNvPicPr>
            <a:picLocks noChangeAspect="1"/>
          </p:cNvPicPr>
          <p:nvPr/>
        </p:nvPicPr>
        <p:blipFill>
          <a:blip r:embed="rId9"/>
          <a:stretch>
            <a:fillRect/>
          </a:stretch>
        </p:blipFill>
        <p:spPr>
          <a:xfrm>
            <a:off x="1998849" y="3196733"/>
            <a:ext cx="6756910" cy="633554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406" name="Group 2"/>
          <p:cNvGrpSpPr/>
          <p:nvPr/>
        </p:nvGrpSpPr>
        <p:grpSpPr>
          <a:xfrm>
            <a:off x="-2499298" y="63356"/>
            <a:ext cx="7591803" cy="10162732"/>
            <a:chOff x="0" y="0"/>
            <a:chExt cx="7591801" cy="10162730"/>
          </a:xfrm>
        </p:grpSpPr>
        <p:sp>
          <p:nvSpPr>
            <p:cNvPr id="393"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394"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395"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396"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397"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398"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399"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400"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401"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402"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403"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404"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405"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407" name="TextBox 40"/>
          <p:cNvSpPr txBox="1"/>
          <p:nvPr/>
        </p:nvSpPr>
        <p:spPr>
          <a:xfrm>
            <a:off x="4559806" y="-96394"/>
            <a:ext cx="13212109" cy="1564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10100" u="sng">
                <a:solidFill>
                  <a:srgbClr val="E94B59"/>
                </a:solidFill>
                <a:latin typeface="Lovelo"/>
                <a:ea typeface="Lovelo"/>
                <a:cs typeface="Lovelo"/>
                <a:sym typeface="Lovelo"/>
              </a:defRPr>
            </a:lvl1pPr>
          </a:lstStyle>
          <a:p>
            <a:r>
              <a:t>Free school meals!</a:t>
            </a:r>
          </a:p>
        </p:txBody>
      </p:sp>
      <p:sp>
        <p:nvSpPr>
          <p:cNvPr id="408" name="You can claim free school meals for each child who attends school in Cheshire East if you receive one of the following benefits:"/>
          <p:cNvSpPr txBox="1"/>
          <p:nvPr/>
        </p:nvSpPr>
        <p:spPr>
          <a:xfrm>
            <a:off x="4620351" y="1555298"/>
            <a:ext cx="14869190" cy="11787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800"/>
            </a:lvl1pPr>
          </a:lstStyle>
          <a:p>
            <a:r>
              <a:t>You can claim free school meals for each child who attends school in Cheshire East if you receive one of the following benefits:</a:t>
            </a:r>
          </a:p>
        </p:txBody>
      </p:sp>
      <p:sp>
        <p:nvSpPr>
          <p:cNvPr id="409" name="universal credit with no earned income or with net monthly earnings less than. £618.67…"/>
          <p:cNvSpPr txBox="1"/>
          <p:nvPr/>
        </p:nvSpPr>
        <p:spPr>
          <a:xfrm>
            <a:off x="5204323" y="3131831"/>
            <a:ext cx="12788661" cy="6696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60947" indent="-360947">
              <a:buSzPct val="100000"/>
              <a:buChar char="-"/>
              <a:defRPr sz="3600"/>
            </a:pPr>
            <a:r>
              <a:t>universal credit with no earned income or with net monthly earnings less than. £618.67</a:t>
            </a:r>
          </a:p>
          <a:p>
            <a:pPr marL="360947" indent="-360947">
              <a:buSzPct val="100000"/>
              <a:buChar char="-"/>
              <a:defRPr sz="3600"/>
            </a:pPr>
            <a:r>
              <a:t>Income support</a:t>
            </a:r>
          </a:p>
          <a:p>
            <a:pPr marL="360947" indent="-360947">
              <a:buSzPct val="100000"/>
              <a:buChar char="-"/>
              <a:defRPr sz="3600"/>
            </a:pPr>
            <a:r>
              <a:t>Income based Jobseeker’s Allowance </a:t>
            </a:r>
          </a:p>
          <a:p>
            <a:pPr marL="360947" indent="-360947">
              <a:buSzPct val="100000"/>
              <a:buChar char="-"/>
              <a:defRPr sz="3600"/>
            </a:pPr>
            <a:r>
              <a:t>Income related Employment Support Allowance</a:t>
            </a:r>
          </a:p>
          <a:p>
            <a:pPr marL="360947" indent="-360947">
              <a:buSzPct val="100000"/>
              <a:buChar char="-"/>
              <a:defRPr sz="3600"/>
            </a:pPr>
            <a:r>
              <a:t>Support under Part VI of the ‘Immigration and Asylum Act 1999</a:t>
            </a:r>
          </a:p>
          <a:p>
            <a:pPr marL="360947" indent="-360947">
              <a:buSzPct val="100000"/>
              <a:buChar char="-"/>
              <a:defRPr sz="3600"/>
            </a:pPr>
            <a:r>
              <a:t>The guaranteed element of State Pension Credit</a:t>
            </a:r>
          </a:p>
          <a:p>
            <a:pPr marL="360947" indent="-360947">
              <a:buSzPct val="100000"/>
              <a:buChar char="-"/>
              <a:defRPr sz="3600"/>
            </a:pPr>
            <a:r>
              <a:t>Child Tax Credit - as long as you have a yearly household income of less than £16,190  (as assessed by HM Revenue and customs) and do not get Working Tax Credit</a:t>
            </a:r>
          </a:p>
          <a:p>
            <a:pPr marL="360947" indent="-360947">
              <a:buSzPct val="100000"/>
              <a:buChar char="-"/>
              <a:defRPr sz="3600"/>
            </a:pPr>
            <a:r>
              <a:t>Working Tax Credit run-on (paid for 4 weeks after you stop qualifying for Working tax Credits.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424" name="Group 2"/>
          <p:cNvGrpSpPr/>
          <p:nvPr/>
        </p:nvGrpSpPr>
        <p:grpSpPr>
          <a:xfrm>
            <a:off x="-2499298" y="63356"/>
            <a:ext cx="7591803" cy="10162732"/>
            <a:chOff x="0" y="0"/>
            <a:chExt cx="7591801" cy="10162730"/>
          </a:xfrm>
        </p:grpSpPr>
        <p:sp>
          <p:nvSpPr>
            <p:cNvPr id="411"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412"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413"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414"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415"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416"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417"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418"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419"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420"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421"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422"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423"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425" name="TextBox 40"/>
          <p:cNvSpPr txBox="1"/>
          <p:nvPr/>
        </p:nvSpPr>
        <p:spPr>
          <a:xfrm>
            <a:off x="4896949" y="-178787"/>
            <a:ext cx="11666684" cy="14890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7500" u="sng">
                <a:solidFill>
                  <a:srgbClr val="E94B59"/>
                </a:solidFill>
                <a:latin typeface="Lovelo"/>
                <a:ea typeface="Lovelo"/>
                <a:cs typeface="Lovelo"/>
                <a:sym typeface="Lovelo"/>
              </a:defRPr>
            </a:lvl1pPr>
          </a:lstStyle>
          <a:p>
            <a:r>
              <a:t>Nursery &amp; Reception Lunch</a:t>
            </a:r>
          </a:p>
        </p:txBody>
      </p:sp>
      <p:sp>
        <p:nvSpPr>
          <p:cNvPr id="426" name="Freeform 3"/>
          <p:cNvSpPr/>
          <p:nvPr/>
        </p:nvSpPr>
        <p:spPr>
          <a:xfrm>
            <a:off x="5810065" y="2401588"/>
            <a:ext cx="4934198" cy="6251226"/>
          </a:xfrm>
          <a:custGeom>
            <a:avLst/>
            <a:gdLst/>
            <a:ahLst/>
            <a:cxnLst>
              <a:cxn ang="0">
                <a:pos x="wd2" y="hd2"/>
              </a:cxn>
              <a:cxn ang="5400000">
                <a:pos x="wd2" y="hd2"/>
              </a:cxn>
              <a:cxn ang="10800000">
                <a:pos x="wd2" y="hd2"/>
              </a:cxn>
              <a:cxn ang="16200000">
                <a:pos x="wd2" y="hd2"/>
              </a:cxn>
            </a:cxnLst>
            <a:rect l="0" t="0" r="r" b="b"/>
            <a:pathLst>
              <a:path w="21600" h="21600" extrusionOk="0">
                <a:moveTo>
                  <a:pt x="205" y="0"/>
                </a:moveTo>
                <a:lnTo>
                  <a:pt x="21395" y="0"/>
                </a:lnTo>
                <a:cubicBezTo>
                  <a:pt x="21449" y="0"/>
                  <a:pt x="21501" y="22"/>
                  <a:pt x="21540" y="62"/>
                </a:cubicBezTo>
                <a:cubicBezTo>
                  <a:pt x="21578" y="102"/>
                  <a:pt x="21600" y="157"/>
                  <a:pt x="21600" y="213"/>
                </a:cubicBezTo>
                <a:lnTo>
                  <a:pt x="21600" y="21387"/>
                </a:lnTo>
                <a:cubicBezTo>
                  <a:pt x="21600" y="21443"/>
                  <a:pt x="21578" y="21498"/>
                  <a:pt x="21540" y="21538"/>
                </a:cubicBezTo>
                <a:cubicBezTo>
                  <a:pt x="21501" y="21578"/>
                  <a:pt x="21449" y="21600"/>
                  <a:pt x="21395" y="21600"/>
                </a:cubicBezTo>
                <a:lnTo>
                  <a:pt x="205" y="21600"/>
                </a:lnTo>
                <a:cubicBezTo>
                  <a:pt x="151" y="21600"/>
                  <a:pt x="99" y="21578"/>
                  <a:pt x="60" y="21538"/>
                </a:cubicBezTo>
                <a:cubicBezTo>
                  <a:pt x="22" y="21498"/>
                  <a:pt x="0" y="21443"/>
                  <a:pt x="0" y="21387"/>
                </a:cubicBezTo>
                <a:lnTo>
                  <a:pt x="0" y="213"/>
                </a:lnTo>
                <a:cubicBezTo>
                  <a:pt x="0" y="157"/>
                  <a:pt x="22" y="102"/>
                  <a:pt x="60" y="62"/>
                </a:cubicBezTo>
                <a:cubicBezTo>
                  <a:pt x="99" y="22"/>
                  <a:pt x="151" y="0"/>
                  <a:pt x="205" y="0"/>
                </a:cubicBezTo>
                <a:close/>
              </a:path>
            </a:pathLst>
          </a:custGeom>
          <a:solidFill>
            <a:srgbClr val="FFE8A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ctr"/>
            <a:endParaRPr/>
          </a:p>
          <a:p>
            <a:pPr algn="ctr">
              <a:defRPr sz="3600"/>
            </a:pPr>
            <a:r>
              <a:t>Nursery and Reception children can choose to have a school dinner or a </a:t>
            </a:r>
            <a:r>
              <a:rPr b="1"/>
              <a:t>healthy</a:t>
            </a:r>
            <a:r>
              <a:t> packed lunch. </a:t>
            </a:r>
          </a:p>
          <a:p>
            <a:pPr algn="ctr">
              <a:defRPr sz="3600"/>
            </a:pPr>
            <a:endParaRPr/>
          </a:p>
          <a:p>
            <a:pPr algn="ctr">
              <a:defRPr sz="3600"/>
            </a:pPr>
            <a:r>
              <a:rPr b="1"/>
              <a:t>Nursery</a:t>
            </a:r>
            <a:r>
              <a:t> lunches cost </a:t>
            </a:r>
            <a:r>
              <a:rPr b="1"/>
              <a:t>£2.60</a:t>
            </a:r>
            <a:r>
              <a:t> per day</a:t>
            </a:r>
          </a:p>
          <a:p>
            <a:pPr algn="ctr">
              <a:defRPr sz="3600"/>
            </a:pPr>
            <a:endParaRPr/>
          </a:p>
          <a:p>
            <a:pPr algn="ctr">
              <a:defRPr sz="3600"/>
            </a:pPr>
            <a:r>
              <a:rPr b="1"/>
              <a:t>Reception</a:t>
            </a:r>
            <a:r>
              <a:t> lunches are provided for free through the government scheme. </a:t>
            </a:r>
          </a:p>
        </p:txBody>
      </p:sp>
      <p:sp>
        <p:nvSpPr>
          <p:cNvPr id="427" name="Freeform 6"/>
          <p:cNvSpPr/>
          <p:nvPr/>
        </p:nvSpPr>
        <p:spPr>
          <a:xfrm>
            <a:off x="5570886" y="1937443"/>
            <a:ext cx="5412555" cy="729256"/>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415" y="0"/>
                </a:lnTo>
                <a:cubicBezTo>
                  <a:pt x="21517" y="0"/>
                  <a:pt x="21600" y="688"/>
                  <a:pt x="21600" y="1536"/>
                </a:cubicBezTo>
                <a:lnTo>
                  <a:pt x="21600" y="20064"/>
                </a:lnTo>
                <a:cubicBezTo>
                  <a:pt x="21600" y="20471"/>
                  <a:pt x="21580" y="20862"/>
                  <a:pt x="21546" y="21150"/>
                </a:cubicBezTo>
                <a:cubicBezTo>
                  <a:pt x="21511" y="21438"/>
                  <a:pt x="21464" y="21600"/>
                  <a:pt x="21415" y="21600"/>
                </a:cubicBezTo>
                <a:lnTo>
                  <a:pt x="185" y="21600"/>
                </a:lnTo>
                <a:cubicBezTo>
                  <a:pt x="83" y="21600"/>
                  <a:pt x="0" y="20912"/>
                  <a:pt x="0" y="20064"/>
                </a:cubicBezTo>
                <a:lnTo>
                  <a:pt x="0" y="1536"/>
                </a:lnTo>
                <a:cubicBezTo>
                  <a:pt x="0" y="1129"/>
                  <a:pt x="20" y="738"/>
                  <a:pt x="54" y="450"/>
                </a:cubicBezTo>
                <a:cubicBezTo>
                  <a:pt x="89" y="162"/>
                  <a:pt x="136" y="0"/>
                  <a:pt x="185" y="0"/>
                </a:cubicBezTo>
                <a:close/>
              </a:path>
            </a:pathLst>
          </a:custGeom>
          <a:solidFill>
            <a:srgbClr val="F9B347"/>
          </a:solidFill>
          <a:ln w="12700">
            <a:miter lim="400000"/>
          </a:ln>
        </p:spPr>
        <p:txBody>
          <a:bodyPr lIns="45719" rIns="45719"/>
          <a:lstStyle/>
          <a:p>
            <a:endParaRPr/>
          </a:p>
        </p:txBody>
      </p:sp>
      <p:sp>
        <p:nvSpPr>
          <p:cNvPr id="428" name="Freeform 9"/>
          <p:cNvSpPr/>
          <p:nvPr/>
        </p:nvSpPr>
        <p:spPr>
          <a:xfrm>
            <a:off x="11855298" y="3165466"/>
            <a:ext cx="5734238" cy="6476124"/>
          </a:xfrm>
          <a:custGeom>
            <a:avLst/>
            <a:gdLst/>
            <a:ahLst/>
            <a:cxnLst>
              <a:cxn ang="0">
                <a:pos x="wd2" y="hd2"/>
              </a:cxn>
              <a:cxn ang="5400000">
                <a:pos x="wd2" y="hd2"/>
              </a:cxn>
              <a:cxn ang="10800000">
                <a:pos x="wd2" y="hd2"/>
              </a:cxn>
              <a:cxn ang="16200000">
                <a:pos x="wd2" y="hd2"/>
              </a:cxn>
            </a:cxnLst>
            <a:rect l="0" t="0" r="r" b="b"/>
            <a:pathLst>
              <a:path w="21600" h="21600" extrusionOk="0">
                <a:moveTo>
                  <a:pt x="233" y="0"/>
                </a:moveTo>
                <a:lnTo>
                  <a:pt x="21367" y="0"/>
                </a:lnTo>
                <a:cubicBezTo>
                  <a:pt x="21428" y="0"/>
                  <a:pt x="21488" y="54"/>
                  <a:pt x="21532" y="150"/>
                </a:cubicBezTo>
                <a:cubicBezTo>
                  <a:pt x="21575" y="247"/>
                  <a:pt x="21600" y="377"/>
                  <a:pt x="21600" y="513"/>
                </a:cubicBezTo>
                <a:lnTo>
                  <a:pt x="21600" y="21087"/>
                </a:lnTo>
                <a:cubicBezTo>
                  <a:pt x="21600" y="21223"/>
                  <a:pt x="21575" y="21353"/>
                  <a:pt x="21532" y="21450"/>
                </a:cubicBezTo>
                <a:cubicBezTo>
                  <a:pt x="21488" y="21546"/>
                  <a:pt x="21428" y="21600"/>
                  <a:pt x="21367" y="21600"/>
                </a:cubicBezTo>
                <a:lnTo>
                  <a:pt x="233" y="21600"/>
                </a:lnTo>
                <a:cubicBezTo>
                  <a:pt x="172" y="21600"/>
                  <a:pt x="112" y="21546"/>
                  <a:pt x="68" y="21450"/>
                </a:cubicBezTo>
                <a:cubicBezTo>
                  <a:pt x="25" y="21353"/>
                  <a:pt x="0" y="21223"/>
                  <a:pt x="0" y="21087"/>
                </a:cubicBezTo>
                <a:lnTo>
                  <a:pt x="0" y="513"/>
                </a:lnTo>
                <a:cubicBezTo>
                  <a:pt x="0" y="377"/>
                  <a:pt x="25" y="247"/>
                  <a:pt x="68" y="150"/>
                </a:cubicBezTo>
                <a:cubicBezTo>
                  <a:pt x="112" y="54"/>
                  <a:pt x="172" y="0"/>
                  <a:pt x="233" y="0"/>
                </a:cubicBezTo>
                <a:close/>
              </a:path>
            </a:pathLst>
          </a:custGeom>
          <a:solidFill>
            <a:srgbClr val="F8DAC3"/>
          </a:solidFill>
          <a:ln w="12700">
            <a:miter lim="400000"/>
          </a:ln>
        </p:spPr>
        <p:txBody>
          <a:bodyPr lIns="45719" rIns="45719"/>
          <a:lstStyle/>
          <a:p>
            <a:endParaRPr/>
          </a:p>
        </p:txBody>
      </p:sp>
      <p:sp>
        <p:nvSpPr>
          <p:cNvPr id="429" name="Freeform 12"/>
          <p:cNvSpPr/>
          <p:nvPr/>
        </p:nvSpPr>
        <p:spPr>
          <a:xfrm>
            <a:off x="11656622" y="2711611"/>
            <a:ext cx="6131590" cy="805452"/>
          </a:xfrm>
          <a:custGeom>
            <a:avLst/>
            <a:gdLst/>
            <a:ahLst/>
            <a:cxnLst>
              <a:cxn ang="0">
                <a:pos x="wd2" y="hd2"/>
              </a:cxn>
              <a:cxn ang="5400000">
                <a:pos x="wd2" y="hd2"/>
              </a:cxn>
              <a:cxn ang="10800000">
                <a:pos x="wd2" y="hd2"/>
              </a:cxn>
              <a:cxn ang="16200000">
                <a:pos x="wd2" y="hd2"/>
              </a:cxn>
            </a:cxnLst>
            <a:rect l="0" t="0" r="r" b="b"/>
            <a:pathLst>
              <a:path w="21600" h="21600" extrusionOk="0">
                <a:moveTo>
                  <a:pt x="211" y="0"/>
                </a:moveTo>
                <a:lnTo>
                  <a:pt x="21389" y="0"/>
                </a:lnTo>
                <a:cubicBezTo>
                  <a:pt x="21445" y="0"/>
                  <a:pt x="21499" y="169"/>
                  <a:pt x="21538" y="470"/>
                </a:cubicBezTo>
                <a:cubicBezTo>
                  <a:pt x="21578" y="772"/>
                  <a:pt x="21600" y="1180"/>
                  <a:pt x="21600" y="1606"/>
                </a:cubicBezTo>
                <a:lnTo>
                  <a:pt x="21600" y="19994"/>
                </a:lnTo>
                <a:cubicBezTo>
                  <a:pt x="21600" y="20420"/>
                  <a:pt x="21578" y="20829"/>
                  <a:pt x="21538" y="21130"/>
                </a:cubicBezTo>
                <a:cubicBezTo>
                  <a:pt x="21499" y="21431"/>
                  <a:pt x="21445" y="21600"/>
                  <a:pt x="21389" y="21600"/>
                </a:cubicBezTo>
                <a:lnTo>
                  <a:pt x="211" y="21600"/>
                </a:lnTo>
                <a:cubicBezTo>
                  <a:pt x="94" y="21600"/>
                  <a:pt x="0" y="20881"/>
                  <a:pt x="0" y="19994"/>
                </a:cubicBezTo>
                <a:lnTo>
                  <a:pt x="0" y="1606"/>
                </a:lnTo>
                <a:cubicBezTo>
                  <a:pt x="0" y="719"/>
                  <a:pt x="94" y="0"/>
                  <a:pt x="211" y="0"/>
                </a:cubicBezTo>
                <a:close/>
              </a:path>
            </a:pathLst>
          </a:custGeom>
          <a:solidFill>
            <a:srgbClr val="E94B59"/>
          </a:solidFill>
          <a:ln w="12700">
            <a:miter lim="400000"/>
          </a:ln>
        </p:spPr>
        <p:txBody>
          <a:bodyPr lIns="45719" rIns="45719"/>
          <a:lstStyle/>
          <a:p>
            <a:endParaRPr/>
          </a:p>
        </p:txBody>
      </p:sp>
      <p:sp>
        <p:nvSpPr>
          <p:cNvPr id="430" name="TextBox 35"/>
          <p:cNvSpPr txBox="1"/>
          <p:nvPr/>
        </p:nvSpPr>
        <p:spPr>
          <a:xfrm>
            <a:off x="12264102" y="2766362"/>
            <a:ext cx="4916631" cy="69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4000" b="1">
                <a:solidFill>
                  <a:srgbClr val="FAF4EA"/>
                </a:solidFill>
                <a:latin typeface="Blogger Bold"/>
                <a:ea typeface="Blogger Bold"/>
                <a:cs typeface="Blogger Bold"/>
                <a:sym typeface="Blogger Bold"/>
              </a:defRPr>
            </a:lvl1pPr>
          </a:lstStyle>
          <a:p>
            <a:r>
              <a:t>The Benefits</a:t>
            </a:r>
          </a:p>
        </p:txBody>
      </p:sp>
      <p:sp>
        <p:nvSpPr>
          <p:cNvPr id="431" name="Socialisation…"/>
          <p:cNvSpPr txBox="1"/>
          <p:nvPr/>
        </p:nvSpPr>
        <p:spPr>
          <a:xfrm>
            <a:off x="12037523" y="3893660"/>
            <a:ext cx="5369788" cy="5019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60947" indent="-360947">
              <a:buSzPct val="100000"/>
              <a:buChar char="-"/>
              <a:defRPr sz="3600"/>
            </a:pPr>
            <a:r>
              <a:t>Socialisation</a:t>
            </a:r>
          </a:p>
          <a:p>
            <a:pPr marL="360947" indent="-360947">
              <a:buSzPct val="100000"/>
              <a:buChar char="-"/>
              <a:defRPr sz="3600"/>
            </a:pPr>
            <a:r>
              <a:t>Table manners / encouraging children to use cutlery to eat their lunch</a:t>
            </a:r>
          </a:p>
          <a:p>
            <a:pPr marL="360947" indent="-360947">
              <a:buSzPct val="100000"/>
              <a:buChar char="-"/>
              <a:defRPr sz="3600"/>
            </a:pPr>
            <a:r>
              <a:t>Introduce children to new tastes and foods</a:t>
            </a:r>
          </a:p>
          <a:p>
            <a:pPr marL="360947" indent="-360947">
              <a:buSzPct val="100000"/>
              <a:buChar char="-"/>
              <a:defRPr sz="3600"/>
            </a:pPr>
            <a:r>
              <a:t>Children are learning to make healthy choices</a:t>
            </a:r>
          </a:p>
        </p:txBody>
      </p:sp>
      <p:sp>
        <p:nvSpPr>
          <p:cNvPr id="432" name="TextBox 35"/>
          <p:cNvSpPr txBox="1"/>
          <p:nvPr/>
        </p:nvSpPr>
        <p:spPr>
          <a:xfrm>
            <a:off x="5818848" y="1954096"/>
            <a:ext cx="4916631" cy="69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4000" b="1">
                <a:solidFill>
                  <a:srgbClr val="FAF4EA"/>
                </a:solidFill>
                <a:latin typeface="Blogger Bold"/>
                <a:ea typeface="Blogger Bold"/>
                <a:cs typeface="Blogger Bold"/>
                <a:sym typeface="Blogger Bold"/>
              </a:defRPr>
            </a:lvl1pPr>
          </a:lstStyle>
          <a:p>
            <a:r>
              <a:t>Cost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447" name="Group 2"/>
          <p:cNvGrpSpPr/>
          <p:nvPr/>
        </p:nvGrpSpPr>
        <p:grpSpPr>
          <a:xfrm>
            <a:off x="-2499298" y="63356"/>
            <a:ext cx="7591803" cy="10162732"/>
            <a:chOff x="0" y="0"/>
            <a:chExt cx="7591801" cy="10162730"/>
          </a:xfrm>
        </p:grpSpPr>
        <p:sp>
          <p:nvSpPr>
            <p:cNvPr id="434"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435"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436"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437"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438"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439"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440"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441"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442"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443"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444"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445"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446"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448" name="TextBox 40"/>
          <p:cNvSpPr txBox="1"/>
          <p:nvPr/>
        </p:nvSpPr>
        <p:spPr>
          <a:xfrm>
            <a:off x="4896949" y="-178787"/>
            <a:ext cx="11666684" cy="14890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7500" u="sng">
                <a:solidFill>
                  <a:srgbClr val="E94B59"/>
                </a:solidFill>
                <a:latin typeface="Lovelo"/>
                <a:ea typeface="Lovelo"/>
                <a:cs typeface="Lovelo"/>
                <a:sym typeface="Lovelo"/>
              </a:defRPr>
            </a:lvl1pPr>
          </a:lstStyle>
          <a:p>
            <a:r>
              <a:t>Toilet Training &amp; Dummies</a:t>
            </a:r>
          </a:p>
        </p:txBody>
      </p:sp>
      <p:sp>
        <p:nvSpPr>
          <p:cNvPr id="449" name="Freeform 9"/>
          <p:cNvSpPr/>
          <p:nvPr/>
        </p:nvSpPr>
        <p:spPr>
          <a:xfrm>
            <a:off x="5530220" y="2522509"/>
            <a:ext cx="7227560" cy="6708720"/>
          </a:xfrm>
          <a:custGeom>
            <a:avLst/>
            <a:gdLst/>
            <a:ahLst/>
            <a:cxnLst>
              <a:cxn ang="0">
                <a:pos x="wd2" y="hd2"/>
              </a:cxn>
              <a:cxn ang="5400000">
                <a:pos x="wd2" y="hd2"/>
              </a:cxn>
              <a:cxn ang="10800000">
                <a:pos x="wd2" y="hd2"/>
              </a:cxn>
              <a:cxn ang="16200000">
                <a:pos x="wd2" y="hd2"/>
              </a:cxn>
            </a:cxnLst>
            <a:rect l="0" t="0" r="r" b="b"/>
            <a:pathLst>
              <a:path w="21600" h="21600" extrusionOk="0">
                <a:moveTo>
                  <a:pt x="233" y="0"/>
                </a:moveTo>
                <a:lnTo>
                  <a:pt x="21367" y="0"/>
                </a:lnTo>
                <a:cubicBezTo>
                  <a:pt x="21428" y="0"/>
                  <a:pt x="21488" y="54"/>
                  <a:pt x="21532" y="150"/>
                </a:cubicBezTo>
                <a:cubicBezTo>
                  <a:pt x="21575" y="247"/>
                  <a:pt x="21600" y="377"/>
                  <a:pt x="21600" y="513"/>
                </a:cubicBezTo>
                <a:lnTo>
                  <a:pt x="21600" y="21087"/>
                </a:lnTo>
                <a:cubicBezTo>
                  <a:pt x="21600" y="21223"/>
                  <a:pt x="21575" y="21353"/>
                  <a:pt x="21532" y="21450"/>
                </a:cubicBezTo>
                <a:cubicBezTo>
                  <a:pt x="21488" y="21546"/>
                  <a:pt x="21428" y="21600"/>
                  <a:pt x="21367" y="21600"/>
                </a:cubicBezTo>
                <a:lnTo>
                  <a:pt x="233" y="21600"/>
                </a:lnTo>
                <a:cubicBezTo>
                  <a:pt x="172" y="21600"/>
                  <a:pt x="112" y="21546"/>
                  <a:pt x="68" y="21450"/>
                </a:cubicBezTo>
                <a:cubicBezTo>
                  <a:pt x="25" y="21353"/>
                  <a:pt x="0" y="21223"/>
                  <a:pt x="0" y="21087"/>
                </a:cubicBezTo>
                <a:lnTo>
                  <a:pt x="0" y="513"/>
                </a:lnTo>
                <a:cubicBezTo>
                  <a:pt x="0" y="377"/>
                  <a:pt x="25" y="247"/>
                  <a:pt x="68" y="150"/>
                </a:cubicBezTo>
                <a:cubicBezTo>
                  <a:pt x="112" y="54"/>
                  <a:pt x="172" y="0"/>
                  <a:pt x="233" y="0"/>
                </a:cubicBezTo>
                <a:close/>
              </a:path>
            </a:pathLst>
          </a:custGeom>
          <a:solidFill>
            <a:srgbClr val="CADFDF"/>
          </a:solidFill>
          <a:ln w="12700">
            <a:miter lim="400000"/>
          </a:ln>
        </p:spPr>
        <p:txBody>
          <a:bodyPr lIns="45719" rIns="45719"/>
          <a:lstStyle/>
          <a:p>
            <a:endParaRPr/>
          </a:p>
        </p:txBody>
      </p:sp>
      <p:sp>
        <p:nvSpPr>
          <p:cNvPr id="450" name="All children need to be toilet trained when they start nursery, unless they have a medical reason.…"/>
          <p:cNvSpPr txBox="1"/>
          <p:nvPr/>
        </p:nvSpPr>
        <p:spPr>
          <a:xfrm>
            <a:off x="5756887" y="3496804"/>
            <a:ext cx="6774226" cy="4760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800"/>
            </a:pPr>
            <a:r>
              <a:t>All children need to be toilet trained when they start nursery, unless they have a medical reason. </a:t>
            </a:r>
          </a:p>
          <a:p>
            <a:pPr algn="ctr">
              <a:defRPr sz="3800"/>
            </a:pPr>
            <a:endParaRPr/>
          </a:p>
          <a:p>
            <a:pPr algn="ctr">
              <a:defRPr sz="3800"/>
            </a:pPr>
            <a:r>
              <a:t>Any children that are not fully toilet trained will not be able to access full time provision. </a:t>
            </a:r>
          </a:p>
        </p:txBody>
      </p:sp>
      <p:sp>
        <p:nvSpPr>
          <p:cNvPr id="451" name="Freeform 12"/>
          <p:cNvSpPr/>
          <p:nvPr/>
        </p:nvSpPr>
        <p:spPr>
          <a:xfrm>
            <a:off x="5341942" y="2077101"/>
            <a:ext cx="7604116" cy="998884"/>
          </a:xfrm>
          <a:custGeom>
            <a:avLst/>
            <a:gdLst/>
            <a:ahLst/>
            <a:cxnLst>
              <a:cxn ang="0">
                <a:pos x="wd2" y="hd2"/>
              </a:cxn>
              <a:cxn ang="5400000">
                <a:pos x="wd2" y="hd2"/>
              </a:cxn>
              <a:cxn ang="10800000">
                <a:pos x="wd2" y="hd2"/>
              </a:cxn>
              <a:cxn ang="16200000">
                <a:pos x="wd2" y="hd2"/>
              </a:cxn>
            </a:cxnLst>
            <a:rect l="0" t="0" r="r" b="b"/>
            <a:pathLst>
              <a:path w="21600" h="21600" extrusionOk="0">
                <a:moveTo>
                  <a:pt x="211" y="0"/>
                </a:moveTo>
                <a:lnTo>
                  <a:pt x="21389" y="0"/>
                </a:lnTo>
                <a:cubicBezTo>
                  <a:pt x="21445" y="0"/>
                  <a:pt x="21499" y="169"/>
                  <a:pt x="21538" y="470"/>
                </a:cubicBezTo>
                <a:cubicBezTo>
                  <a:pt x="21578" y="772"/>
                  <a:pt x="21600" y="1180"/>
                  <a:pt x="21600" y="1606"/>
                </a:cubicBezTo>
                <a:lnTo>
                  <a:pt x="21600" y="19994"/>
                </a:lnTo>
                <a:cubicBezTo>
                  <a:pt x="21600" y="20420"/>
                  <a:pt x="21578" y="20829"/>
                  <a:pt x="21538" y="21130"/>
                </a:cubicBezTo>
                <a:cubicBezTo>
                  <a:pt x="21499" y="21431"/>
                  <a:pt x="21445" y="21600"/>
                  <a:pt x="21389" y="21600"/>
                </a:cubicBezTo>
                <a:lnTo>
                  <a:pt x="211" y="21600"/>
                </a:lnTo>
                <a:cubicBezTo>
                  <a:pt x="94" y="21600"/>
                  <a:pt x="0" y="20881"/>
                  <a:pt x="0" y="19994"/>
                </a:cubicBezTo>
                <a:lnTo>
                  <a:pt x="0" y="1606"/>
                </a:lnTo>
                <a:cubicBezTo>
                  <a:pt x="0" y="719"/>
                  <a:pt x="94" y="0"/>
                  <a:pt x="211" y="0"/>
                </a:cubicBezTo>
                <a:close/>
              </a:path>
            </a:pathLst>
          </a:custGeom>
          <a:solidFill>
            <a:srgbClr val="568A8F"/>
          </a:solidFill>
          <a:ln w="12700">
            <a:miter lim="400000"/>
          </a:ln>
        </p:spPr>
        <p:txBody>
          <a:bodyPr lIns="45719" rIns="45719"/>
          <a:lstStyle/>
          <a:p>
            <a:endParaRPr/>
          </a:p>
        </p:txBody>
      </p:sp>
      <p:sp>
        <p:nvSpPr>
          <p:cNvPr id="452" name="TextBox 35"/>
          <p:cNvSpPr txBox="1"/>
          <p:nvPr/>
        </p:nvSpPr>
        <p:spPr>
          <a:xfrm>
            <a:off x="6685684" y="2228568"/>
            <a:ext cx="4916632" cy="69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4000" b="1">
                <a:solidFill>
                  <a:srgbClr val="FAF4EA"/>
                </a:solidFill>
                <a:latin typeface="Blogger Bold"/>
                <a:ea typeface="Blogger Bold"/>
                <a:cs typeface="Blogger Bold"/>
                <a:sym typeface="Blogger Bold"/>
              </a:defRPr>
            </a:lvl1pPr>
          </a:lstStyle>
          <a:p>
            <a:r>
              <a:t>Toilet Training</a:t>
            </a:r>
          </a:p>
        </p:txBody>
      </p:sp>
      <p:sp>
        <p:nvSpPr>
          <p:cNvPr id="453" name="Freeform 9"/>
          <p:cNvSpPr/>
          <p:nvPr/>
        </p:nvSpPr>
        <p:spPr>
          <a:xfrm>
            <a:off x="13384916" y="5363968"/>
            <a:ext cx="4469062" cy="4624293"/>
          </a:xfrm>
          <a:custGeom>
            <a:avLst/>
            <a:gdLst/>
            <a:ahLst/>
            <a:cxnLst>
              <a:cxn ang="0">
                <a:pos x="wd2" y="hd2"/>
              </a:cxn>
              <a:cxn ang="5400000">
                <a:pos x="wd2" y="hd2"/>
              </a:cxn>
              <a:cxn ang="10800000">
                <a:pos x="wd2" y="hd2"/>
              </a:cxn>
              <a:cxn ang="16200000">
                <a:pos x="wd2" y="hd2"/>
              </a:cxn>
            </a:cxnLst>
            <a:rect l="0" t="0" r="r" b="b"/>
            <a:pathLst>
              <a:path w="21600" h="21600" extrusionOk="0">
                <a:moveTo>
                  <a:pt x="233" y="0"/>
                </a:moveTo>
                <a:lnTo>
                  <a:pt x="21367" y="0"/>
                </a:lnTo>
                <a:cubicBezTo>
                  <a:pt x="21428" y="0"/>
                  <a:pt x="21488" y="54"/>
                  <a:pt x="21532" y="150"/>
                </a:cubicBezTo>
                <a:cubicBezTo>
                  <a:pt x="21575" y="247"/>
                  <a:pt x="21600" y="377"/>
                  <a:pt x="21600" y="513"/>
                </a:cubicBezTo>
                <a:lnTo>
                  <a:pt x="21600" y="21087"/>
                </a:lnTo>
                <a:cubicBezTo>
                  <a:pt x="21600" y="21223"/>
                  <a:pt x="21575" y="21353"/>
                  <a:pt x="21532" y="21450"/>
                </a:cubicBezTo>
                <a:cubicBezTo>
                  <a:pt x="21488" y="21546"/>
                  <a:pt x="21428" y="21600"/>
                  <a:pt x="21367" y="21600"/>
                </a:cubicBezTo>
                <a:lnTo>
                  <a:pt x="233" y="21600"/>
                </a:lnTo>
                <a:cubicBezTo>
                  <a:pt x="172" y="21600"/>
                  <a:pt x="112" y="21546"/>
                  <a:pt x="68" y="21450"/>
                </a:cubicBezTo>
                <a:cubicBezTo>
                  <a:pt x="25" y="21353"/>
                  <a:pt x="0" y="21223"/>
                  <a:pt x="0" y="21087"/>
                </a:cubicBezTo>
                <a:lnTo>
                  <a:pt x="0" y="513"/>
                </a:lnTo>
                <a:cubicBezTo>
                  <a:pt x="0" y="377"/>
                  <a:pt x="25" y="247"/>
                  <a:pt x="68" y="150"/>
                </a:cubicBezTo>
                <a:cubicBezTo>
                  <a:pt x="112" y="54"/>
                  <a:pt x="172" y="0"/>
                  <a:pt x="233" y="0"/>
                </a:cubicBezTo>
                <a:close/>
              </a:path>
            </a:pathLst>
          </a:custGeom>
          <a:solidFill>
            <a:srgbClr val="F8DAC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ctr">
              <a:defRPr sz="3800"/>
            </a:lvl1pPr>
          </a:lstStyle>
          <a:p>
            <a:r>
              <a:t>Dummies are not allowed in school and it is important that they are weaned off these before starting nursery.</a:t>
            </a:r>
          </a:p>
        </p:txBody>
      </p:sp>
      <p:sp>
        <p:nvSpPr>
          <p:cNvPr id="454" name="Freeform 12"/>
          <p:cNvSpPr/>
          <p:nvPr/>
        </p:nvSpPr>
        <p:spPr>
          <a:xfrm>
            <a:off x="13232096" y="4486580"/>
            <a:ext cx="4774702" cy="908349"/>
          </a:xfrm>
          <a:custGeom>
            <a:avLst/>
            <a:gdLst/>
            <a:ahLst/>
            <a:cxnLst>
              <a:cxn ang="0">
                <a:pos x="wd2" y="hd2"/>
              </a:cxn>
              <a:cxn ang="5400000">
                <a:pos x="wd2" y="hd2"/>
              </a:cxn>
              <a:cxn ang="10800000">
                <a:pos x="wd2" y="hd2"/>
              </a:cxn>
              <a:cxn ang="16200000">
                <a:pos x="wd2" y="hd2"/>
              </a:cxn>
            </a:cxnLst>
            <a:rect l="0" t="0" r="r" b="b"/>
            <a:pathLst>
              <a:path w="21600" h="21600" extrusionOk="0">
                <a:moveTo>
                  <a:pt x="211" y="0"/>
                </a:moveTo>
                <a:lnTo>
                  <a:pt x="21389" y="0"/>
                </a:lnTo>
                <a:cubicBezTo>
                  <a:pt x="21445" y="0"/>
                  <a:pt x="21499" y="169"/>
                  <a:pt x="21538" y="470"/>
                </a:cubicBezTo>
                <a:cubicBezTo>
                  <a:pt x="21578" y="772"/>
                  <a:pt x="21600" y="1180"/>
                  <a:pt x="21600" y="1606"/>
                </a:cubicBezTo>
                <a:lnTo>
                  <a:pt x="21600" y="19994"/>
                </a:lnTo>
                <a:cubicBezTo>
                  <a:pt x="21600" y="20420"/>
                  <a:pt x="21578" y="20829"/>
                  <a:pt x="21538" y="21130"/>
                </a:cubicBezTo>
                <a:cubicBezTo>
                  <a:pt x="21499" y="21431"/>
                  <a:pt x="21445" y="21600"/>
                  <a:pt x="21389" y="21600"/>
                </a:cubicBezTo>
                <a:lnTo>
                  <a:pt x="211" y="21600"/>
                </a:lnTo>
                <a:cubicBezTo>
                  <a:pt x="94" y="21600"/>
                  <a:pt x="0" y="20881"/>
                  <a:pt x="0" y="19994"/>
                </a:cubicBezTo>
                <a:lnTo>
                  <a:pt x="0" y="1606"/>
                </a:lnTo>
                <a:cubicBezTo>
                  <a:pt x="0" y="719"/>
                  <a:pt x="94" y="0"/>
                  <a:pt x="211" y="0"/>
                </a:cubicBezTo>
                <a:close/>
              </a:path>
            </a:pathLst>
          </a:custGeom>
          <a:solidFill>
            <a:srgbClr val="E94B59"/>
          </a:solidFill>
          <a:ln w="12700">
            <a:miter lim="400000"/>
          </a:ln>
        </p:spPr>
        <p:txBody>
          <a:bodyPr lIns="45719" rIns="45719"/>
          <a:lstStyle/>
          <a:p>
            <a:endParaRPr/>
          </a:p>
        </p:txBody>
      </p:sp>
      <p:sp>
        <p:nvSpPr>
          <p:cNvPr id="455" name="TextBox 35"/>
          <p:cNvSpPr txBox="1"/>
          <p:nvPr/>
        </p:nvSpPr>
        <p:spPr>
          <a:xfrm>
            <a:off x="13195495" y="4592779"/>
            <a:ext cx="4916631" cy="69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4000" b="1">
                <a:solidFill>
                  <a:srgbClr val="FAF4EA"/>
                </a:solidFill>
                <a:latin typeface="Blogger Bold"/>
                <a:ea typeface="Blogger Bold"/>
                <a:cs typeface="Blogger Bold"/>
                <a:sym typeface="Blogger Bold"/>
              </a:defRPr>
            </a:lvl1pPr>
          </a:lstStyle>
          <a:p>
            <a:r>
              <a:t>Dummies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sp>
        <p:nvSpPr>
          <p:cNvPr id="457" name="Freeform 3"/>
          <p:cNvSpPr/>
          <p:nvPr/>
        </p:nvSpPr>
        <p:spPr>
          <a:xfrm>
            <a:off x="1233635" y="1358348"/>
            <a:ext cx="7866937" cy="8793999"/>
          </a:xfrm>
          <a:custGeom>
            <a:avLst/>
            <a:gdLst/>
            <a:ahLst/>
            <a:cxnLst>
              <a:cxn ang="0">
                <a:pos x="wd2" y="hd2"/>
              </a:cxn>
              <a:cxn ang="5400000">
                <a:pos x="wd2" y="hd2"/>
              </a:cxn>
              <a:cxn ang="10800000">
                <a:pos x="wd2" y="hd2"/>
              </a:cxn>
              <a:cxn ang="16200000">
                <a:pos x="wd2" y="hd2"/>
              </a:cxn>
            </a:cxnLst>
            <a:rect l="0" t="0" r="r" b="b"/>
            <a:pathLst>
              <a:path w="21600" h="21600" extrusionOk="0">
                <a:moveTo>
                  <a:pt x="205" y="0"/>
                </a:moveTo>
                <a:lnTo>
                  <a:pt x="21395" y="0"/>
                </a:lnTo>
                <a:cubicBezTo>
                  <a:pt x="21449" y="0"/>
                  <a:pt x="21501" y="22"/>
                  <a:pt x="21540" y="62"/>
                </a:cubicBezTo>
                <a:cubicBezTo>
                  <a:pt x="21578" y="102"/>
                  <a:pt x="21600" y="157"/>
                  <a:pt x="21600" y="213"/>
                </a:cubicBezTo>
                <a:lnTo>
                  <a:pt x="21600" y="21387"/>
                </a:lnTo>
                <a:cubicBezTo>
                  <a:pt x="21600" y="21443"/>
                  <a:pt x="21578" y="21498"/>
                  <a:pt x="21540" y="21538"/>
                </a:cubicBezTo>
                <a:cubicBezTo>
                  <a:pt x="21501" y="21578"/>
                  <a:pt x="21449" y="21600"/>
                  <a:pt x="21395" y="21600"/>
                </a:cubicBezTo>
                <a:lnTo>
                  <a:pt x="205" y="21600"/>
                </a:lnTo>
                <a:cubicBezTo>
                  <a:pt x="151" y="21600"/>
                  <a:pt x="99" y="21578"/>
                  <a:pt x="60" y="21538"/>
                </a:cubicBezTo>
                <a:cubicBezTo>
                  <a:pt x="22" y="21498"/>
                  <a:pt x="0" y="21443"/>
                  <a:pt x="0" y="21387"/>
                </a:cubicBezTo>
                <a:lnTo>
                  <a:pt x="0" y="213"/>
                </a:lnTo>
                <a:cubicBezTo>
                  <a:pt x="0" y="157"/>
                  <a:pt x="22" y="102"/>
                  <a:pt x="60" y="62"/>
                </a:cubicBezTo>
                <a:cubicBezTo>
                  <a:pt x="99" y="22"/>
                  <a:pt x="151" y="0"/>
                  <a:pt x="205" y="0"/>
                </a:cubicBezTo>
                <a:close/>
              </a:path>
            </a:pathLst>
          </a:custGeom>
          <a:solidFill>
            <a:srgbClr val="CADFDF"/>
          </a:solidFill>
          <a:ln w="12700">
            <a:miter lim="400000"/>
          </a:ln>
        </p:spPr>
        <p:txBody>
          <a:bodyPr lIns="45719" rIns="45719"/>
          <a:lstStyle/>
          <a:p>
            <a:endParaRPr/>
          </a:p>
        </p:txBody>
      </p:sp>
      <p:sp>
        <p:nvSpPr>
          <p:cNvPr id="458" name="Freeform 6"/>
          <p:cNvSpPr/>
          <p:nvPr/>
        </p:nvSpPr>
        <p:spPr>
          <a:xfrm>
            <a:off x="1028700" y="1080216"/>
            <a:ext cx="8276812" cy="864070"/>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415" y="0"/>
                </a:lnTo>
                <a:cubicBezTo>
                  <a:pt x="21517" y="0"/>
                  <a:pt x="21600" y="688"/>
                  <a:pt x="21600" y="1536"/>
                </a:cubicBezTo>
                <a:lnTo>
                  <a:pt x="21600" y="20064"/>
                </a:lnTo>
                <a:cubicBezTo>
                  <a:pt x="21600" y="20471"/>
                  <a:pt x="21580" y="20862"/>
                  <a:pt x="21546" y="21150"/>
                </a:cubicBezTo>
                <a:cubicBezTo>
                  <a:pt x="21511" y="21438"/>
                  <a:pt x="21464" y="21600"/>
                  <a:pt x="21415" y="21600"/>
                </a:cubicBezTo>
                <a:lnTo>
                  <a:pt x="185" y="21600"/>
                </a:lnTo>
                <a:cubicBezTo>
                  <a:pt x="83" y="21600"/>
                  <a:pt x="0" y="20912"/>
                  <a:pt x="0" y="20064"/>
                </a:cubicBezTo>
                <a:lnTo>
                  <a:pt x="0" y="1536"/>
                </a:lnTo>
                <a:cubicBezTo>
                  <a:pt x="0" y="1129"/>
                  <a:pt x="20" y="738"/>
                  <a:pt x="54" y="450"/>
                </a:cubicBezTo>
                <a:cubicBezTo>
                  <a:pt x="89" y="162"/>
                  <a:pt x="136" y="0"/>
                  <a:pt x="185" y="0"/>
                </a:cubicBezTo>
                <a:close/>
              </a:path>
            </a:pathLst>
          </a:custGeom>
          <a:solidFill>
            <a:srgbClr val="568A8F"/>
          </a:solidFill>
          <a:ln w="12700">
            <a:miter lim="400000"/>
          </a:ln>
        </p:spPr>
        <p:txBody>
          <a:bodyPr lIns="45719" rIns="45719"/>
          <a:lstStyle/>
          <a:p>
            <a:endParaRPr/>
          </a:p>
        </p:txBody>
      </p:sp>
      <p:sp>
        <p:nvSpPr>
          <p:cNvPr id="459" name="Freeform 9"/>
          <p:cNvSpPr/>
          <p:nvPr/>
        </p:nvSpPr>
        <p:spPr>
          <a:xfrm>
            <a:off x="9843462" y="2102172"/>
            <a:ext cx="7227559" cy="3286526"/>
          </a:xfrm>
          <a:custGeom>
            <a:avLst/>
            <a:gdLst/>
            <a:ahLst/>
            <a:cxnLst>
              <a:cxn ang="0">
                <a:pos x="wd2" y="hd2"/>
              </a:cxn>
              <a:cxn ang="5400000">
                <a:pos x="wd2" y="hd2"/>
              </a:cxn>
              <a:cxn ang="10800000">
                <a:pos x="wd2" y="hd2"/>
              </a:cxn>
              <a:cxn ang="16200000">
                <a:pos x="wd2" y="hd2"/>
              </a:cxn>
            </a:cxnLst>
            <a:rect l="0" t="0" r="r" b="b"/>
            <a:pathLst>
              <a:path w="21600" h="21600" extrusionOk="0">
                <a:moveTo>
                  <a:pt x="233" y="0"/>
                </a:moveTo>
                <a:lnTo>
                  <a:pt x="21367" y="0"/>
                </a:lnTo>
                <a:cubicBezTo>
                  <a:pt x="21428" y="0"/>
                  <a:pt x="21488" y="54"/>
                  <a:pt x="21532" y="150"/>
                </a:cubicBezTo>
                <a:cubicBezTo>
                  <a:pt x="21575" y="247"/>
                  <a:pt x="21600" y="377"/>
                  <a:pt x="21600" y="513"/>
                </a:cubicBezTo>
                <a:lnTo>
                  <a:pt x="21600" y="21087"/>
                </a:lnTo>
                <a:cubicBezTo>
                  <a:pt x="21600" y="21223"/>
                  <a:pt x="21575" y="21353"/>
                  <a:pt x="21532" y="21450"/>
                </a:cubicBezTo>
                <a:cubicBezTo>
                  <a:pt x="21488" y="21546"/>
                  <a:pt x="21428" y="21600"/>
                  <a:pt x="21367" y="21600"/>
                </a:cubicBezTo>
                <a:lnTo>
                  <a:pt x="233" y="21600"/>
                </a:lnTo>
                <a:cubicBezTo>
                  <a:pt x="172" y="21600"/>
                  <a:pt x="112" y="21546"/>
                  <a:pt x="68" y="21450"/>
                </a:cubicBezTo>
                <a:cubicBezTo>
                  <a:pt x="25" y="21353"/>
                  <a:pt x="0" y="21223"/>
                  <a:pt x="0" y="21087"/>
                </a:cubicBezTo>
                <a:lnTo>
                  <a:pt x="0" y="513"/>
                </a:lnTo>
                <a:cubicBezTo>
                  <a:pt x="0" y="377"/>
                  <a:pt x="25" y="247"/>
                  <a:pt x="68" y="150"/>
                </a:cubicBezTo>
                <a:cubicBezTo>
                  <a:pt x="112" y="54"/>
                  <a:pt x="172" y="0"/>
                  <a:pt x="233" y="0"/>
                </a:cubicBezTo>
                <a:close/>
              </a:path>
            </a:pathLst>
          </a:custGeom>
          <a:solidFill>
            <a:srgbClr val="CADFDF"/>
          </a:solidFill>
          <a:ln w="12700">
            <a:miter lim="400000"/>
          </a:ln>
        </p:spPr>
        <p:txBody>
          <a:bodyPr lIns="45719" rIns="45719"/>
          <a:lstStyle/>
          <a:p>
            <a:endParaRPr/>
          </a:p>
        </p:txBody>
      </p:sp>
      <p:sp>
        <p:nvSpPr>
          <p:cNvPr id="460" name="Freeform 12"/>
          <p:cNvSpPr/>
          <p:nvPr/>
        </p:nvSpPr>
        <p:spPr>
          <a:xfrm>
            <a:off x="9655184" y="1931917"/>
            <a:ext cx="7604116" cy="998884"/>
          </a:xfrm>
          <a:custGeom>
            <a:avLst/>
            <a:gdLst/>
            <a:ahLst/>
            <a:cxnLst>
              <a:cxn ang="0">
                <a:pos x="wd2" y="hd2"/>
              </a:cxn>
              <a:cxn ang="5400000">
                <a:pos x="wd2" y="hd2"/>
              </a:cxn>
              <a:cxn ang="10800000">
                <a:pos x="wd2" y="hd2"/>
              </a:cxn>
              <a:cxn ang="16200000">
                <a:pos x="wd2" y="hd2"/>
              </a:cxn>
            </a:cxnLst>
            <a:rect l="0" t="0" r="r" b="b"/>
            <a:pathLst>
              <a:path w="21600" h="21600" extrusionOk="0">
                <a:moveTo>
                  <a:pt x="211" y="0"/>
                </a:moveTo>
                <a:lnTo>
                  <a:pt x="21389" y="0"/>
                </a:lnTo>
                <a:cubicBezTo>
                  <a:pt x="21445" y="0"/>
                  <a:pt x="21499" y="169"/>
                  <a:pt x="21538" y="470"/>
                </a:cubicBezTo>
                <a:cubicBezTo>
                  <a:pt x="21578" y="772"/>
                  <a:pt x="21600" y="1180"/>
                  <a:pt x="21600" y="1606"/>
                </a:cubicBezTo>
                <a:lnTo>
                  <a:pt x="21600" y="19994"/>
                </a:lnTo>
                <a:cubicBezTo>
                  <a:pt x="21600" y="20420"/>
                  <a:pt x="21578" y="20829"/>
                  <a:pt x="21538" y="21130"/>
                </a:cubicBezTo>
                <a:cubicBezTo>
                  <a:pt x="21499" y="21431"/>
                  <a:pt x="21445" y="21600"/>
                  <a:pt x="21389" y="21600"/>
                </a:cubicBezTo>
                <a:lnTo>
                  <a:pt x="211" y="21600"/>
                </a:lnTo>
                <a:cubicBezTo>
                  <a:pt x="94" y="21600"/>
                  <a:pt x="0" y="20881"/>
                  <a:pt x="0" y="19994"/>
                </a:cubicBezTo>
                <a:lnTo>
                  <a:pt x="0" y="1606"/>
                </a:lnTo>
                <a:cubicBezTo>
                  <a:pt x="0" y="719"/>
                  <a:pt x="94" y="0"/>
                  <a:pt x="211" y="0"/>
                </a:cubicBezTo>
                <a:close/>
              </a:path>
            </a:pathLst>
          </a:custGeom>
          <a:solidFill>
            <a:srgbClr val="568A8F"/>
          </a:solidFill>
          <a:ln w="12700">
            <a:miter lim="400000"/>
          </a:ln>
        </p:spPr>
        <p:txBody>
          <a:bodyPr lIns="45719" rIns="45719"/>
          <a:lstStyle/>
          <a:p>
            <a:endParaRPr/>
          </a:p>
        </p:txBody>
      </p:sp>
      <p:sp>
        <p:nvSpPr>
          <p:cNvPr id="461" name="Freeform 14"/>
          <p:cNvSpPr/>
          <p:nvPr/>
        </p:nvSpPr>
        <p:spPr>
          <a:xfrm>
            <a:off x="14958324" y="228514"/>
            <a:ext cx="2112698" cy="2702288"/>
          </a:xfrm>
          <a:prstGeom prst="rect">
            <a:avLst/>
          </a:prstGeom>
          <a:blipFill>
            <a:blip r:embed="rId2"/>
            <a:stretch>
              <a:fillRect/>
            </a:stretch>
          </a:blipFill>
          <a:ln w="12700">
            <a:miter lim="400000"/>
          </a:ln>
        </p:spPr>
        <p:txBody>
          <a:bodyPr lIns="45719" rIns="45719"/>
          <a:lstStyle/>
          <a:p>
            <a:endParaRPr/>
          </a:p>
        </p:txBody>
      </p:sp>
      <p:sp>
        <p:nvSpPr>
          <p:cNvPr id="462" name="Freeform 16"/>
          <p:cNvSpPr/>
          <p:nvPr/>
        </p:nvSpPr>
        <p:spPr>
          <a:xfrm>
            <a:off x="9843462" y="5931622"/>
            <a:ext cx="7227559" cy="3570602"/>
          </a:xfrm>
          <a:custGeom>
            <a:avLst/>
            <a:gdLst/>
            <a:ahLst/>
            <a:cxnLst>
              <a:cxn ang="0">
                <a:pos x="wd2" y="hd2"/>
              </a:cxn>
              <a:cxn ang="5400000">
                <a:pos x="wd2" y="hd2"/>
              </a:cxn>
              <a:cxn ang="10800000">
                <a:pos x="wd2" y="hd2"/>
              </a:cxn>
              <a:cxn ang="16200000">
                <a:pos x="wd2" y="hd2"/>
              </a:cxn>
            </a:cxnLst>
            <a:rect l="0" t="0" r="r" b="b"/>
            <a:pathLst>
              <a:path w="21600" h="21600" extrusionOk="0">
                <a:moveTo>
                  <a:pt x="413" y="0"/>
                </a:moveTo>
                <a:lnTo>
                  <a:pt x="21187" y="0"/>
                </a:lnTo>
                <a:cubicBezTo>
                  <a:pt x="21296" y="0"/>
                  <a:pt x="21401" y="88"/>
                  <a:pt x="21479" y="245"/>
                </a:cubicBezTo>
                <a:cubicBezTo>
                  <a:pt x="21556" y="402"/>
                  <a:pt x="21600" y="615"/>
                  <a:pt x="21600" y="837"/>
                </a:cubicBezTo>
                <a:lnTo>
                  <a:pt x="21600" y="20763"/>
                </a:lnTo>
                <a:cubicBezTo>
                  <a:pt x="21600" y="20985"/>
                  <a:pt x="21556" y="21198"/>
                  <a:pt x="21479" y="21355"/>
                </a:cubicBezTo>
                <a:cubicBezTo>
                  <a:pt x="21401" y="21512"/>
                  <a:pt x="21296" y="21600"/>
                  <a:pt x="21187" y="21600"/>
                </a:cubicBezTo>
                <a:lnTo>
                  <a:pt x="413" y="21600"/>
                </a:lnTo>
                <a:cubicBezTo>
                  <a:pt x="304" y="21600"/>
                  <a:pt x="199" y="21512"/>
                  <a:pt x="121" y="21355"/>
                </a:cubicBezTo>
                <a:cubicBezTo>
                  <a:pt x="44" y="21198"/>
                  <a:pt x="0" y="20985"/>
                  <a:pt x="0" y="20763"/>
                </a:cubicBezTo>
                <a:lnTo>
                  <a:pt x="0" y="837"/>
                </a:lnTo>
                <a:cubicBezTo>
                  <a:pt x="0" y="615"/>
                  <a:pt x="44" y="402"/>
                  <a:pt x="121" y="245"/>
                </a:cubicBezTo>
                <a:cubicBezTo>
                  <a:pt x="199" y="88"/>
                  <a:pt x="304" y="0"/>
                  <a:pt x="413" y="0"/>
                </a:cubicBezTo>
                <a:close/>
              </a:path>
            </a:pathLst>
          </a:custGeom>
          <a:blipFill>
            <a:blip r:embed="rId3"/>
            <a:stretch>
              <a:fillRect/>
            </a:stretch>
          </a:blipFill>
          <a:ln w="12700">
            <a:miter lim="400000"/>
          </a:ln>
        </p:spPr>
        <p:txBody>
          <a:bodyPr lIns="45719" rIns="45719"/>
          <a:lstStyle/>
          <a:p>
            <a:endParaRPr/>
          </a:p>
        </p:txBody>
      </p:sp>
      <p:sp>
        <p:nvSpPr>
          <p:cNvPr id="463" name="TextBox 17"/>
          <p:cNvSpPr txBox="1"/>
          <p:nvPr/>
        </p:nvSpPr>
        <p:spPr>
          <a:xfrm>
            <a:off x="1634710" y="2268408"/>
            <a:ext cx="7064787" cy="74164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90500" indent="-190500">
              <a:lnSpc>
                <a:spcPts val="4200"/>
              </a:lnSpc>
              <a:buSzPct val="100000"/>
              <a:buChar char="-"/>
              <a:defRPr sz="1900">
                <a:solidFill>
                  <a:srgbClr val="174247"/>
                </a:solidFill>
                <a:latin typeface="Blogger"/>
                <a:ea typeface="Blogger"/>
                <a:cs typeface="Blogger"/>
                <a:sym typeface="Blogger"/>
              </a:defRPr>
            </a:pPr>
            <a:r>
              <a:t>If your child has any medical conditions or you are worried about their health, please make us aware as soon as possible.</a:t>
            </a:r>
          </a:p>
          <a:p>
            <a:pPr>
              <a:lnSpc>
                <a:spcPts val="4200"/>
              </a:lnSpc>
              <a:defRPr sz="1900">
                <a:solidFill>
                  <a:srgbClr val="174247"/>
                </a:solidFill>
                <a:latin typeface="Blogger"/>
                <a:ea typeface="Blogger"/>
                <a:cs typeface="Blogger"/>
                <a:sym typeface="Blogger"/>
              </a:defRPr>
            </a:pPr>
            <a:endParaRPr/>
          </a:p>
          <a:p>
            <a:pPr marL="190500" indent="-190500">
              <a:lnSpc>
                <a:spcPts val="4200"/>
              </a:lnSpc>
              <a:buSzPct val="100000"/>
              <a:buChar char="-"/>
              <a:defRPr sz="1900">
                <a:solidFill>
                  <a:srgbClr val="174247"/>
                </a:solidFill>
                <a:latin typeface="Blogger"/>
                <a:ea typeface="Blogger"/>
                <a:cs typeface="Blogger"/>
                <a:sym typeface="Blogger"/>
              </a:defRPr>
            </a:pPr>
            <a:r>
              <a:t>in addition, if your child needs an inhaler/epipen or any other medicine, please speak to us as soon as possible.</a:t>
            </a:r>
          </a:p>
          <a:p>
            <a:pPr>
              <a:lnSpc>
                <a:spcPts val="4200"/>
              </a:lnSpc>
              <a:defRPr sz="1900">
                <a:solidFill>
                  <a:srgbClr val="174247"/>
                </a:solidFill>
                <a:latin typeface="Blogger"/>
                <a:ea typeface="Blogger"/>
                <a:cs typeface="Blogger"/>
                <a:sym typeface="Blogger"/>
              </a:defRPr>
            </a:pPr>
            <a:endParaRPr/>
          </a:p>
          <a:p>
            <a:pPr marL="190500" indent="-190500">
              <a:lnSpc>
                <a:spcPts val="4200"/>
              </a:lnSpc>
              <a:buSzPct val="100000"/>
              <a:buChar char="-"/>
              <a:defRPr sz="1900">
                <a:solidFill>
                  <a:srgbClr val="174247"/>
                </a:solidFill>
                <a:latin typeface="Blogger"/>
                <a:ea typeface="Blogger"/>
                <a:cs typeface="Blogger"/>
                <a:sym typeface="Blogger"/>
              </a:defRPr>
            </a:pPr>
            <a:r>
              <a:t>If your child is prescribed medicine, we are able to administer the medication but we ask you to go to the main office to fill out the necessary paperwork first and they will bring the medicine to them. </a:t>
            </a:r>
            <a:r>
              <a:rPr b="1"/>
              <a:t>Never put the medicine into your child’s school bag and send them in without speaking to an adult first.</a:t>
            </a:r>
          </a:p>
          <a:p>
            <a:pPr>
              <a:lnSpc>
                <a:spcPts val="4200"/>
              </a:lnSpc>
              <a:defRPr sz="1900">
                <a:solidFill>
                  <a:srgbClr val="174247"/>
                </a:solidFill>
                <a:latin typeface="Blogger"/>
                <a:ea typeface="Blogger"/>
                <a:cs typeface="Blogger"/>
                <a:sym typeface="Blogger"/>
              </a:defRPr>
            </a:pPr>
            <a:endParaRPr b="1"/>
          </a:p>
          <a:p>
            <a:pPr>
              <a:lnSpc>
                <a:spcPts val="4200"/>
              </a:lnSpc>
              <a:defRPr sz="1900">
                <a:solidFill>
                  <a:srgbClr val="174247"/>
                </a:solidFill>
                <a:latin typeface="Blogger"/>
                <a:ea typeface="Blogger"/>
                <a:cs typeface="Blogger"/>
                <a:sym typeface="Blogger"/>
              </a:defRPr>
            </a:pPr>
            <a:r>
              <a:t>- We are unable to administer unprescribed medication such as Calpol or Nurofen. </a:t>
            </a:r>
          </a:p>
        </p:txBody>
      </p:sp>
      <p:sp>
        <p:nvSpPr>
          <p:cNvPr id="464" name="TextBox 18"/>
          <p:cNvSpPr txBox="1"/>
          <p:nvPr/>
        </p:nvSpPr>
        <p:spPr>
          <a:xfrm>
            <a:off x="1452369" y="1164276"/>
            <a:ext cx="7429469" cy="69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4000" b="1">
                <a:solidFill>
                  <a:srgbClr val="FAF4EA"/>
                </a:solidFill>
                <a:latin typeface="Blogger Bold"/>
                <a:ea typeface="Blogger Bold"/>
                <a:cs typeface="Blogger Bold"/>
                <a:sym typeface="Blogger Bold"/>
              </a:defRPr>
            </a:lvl1pPr>
          </a:lstStyle>
          <a:p>
            <a:r>
              <a:t>Medicines</a:t>
            </a:r>
          </a:p>
        </p:txBody>
      </p:sp>
      <p:sp>
        <p:nvSpPr>
          <p:cNvPr id="465" name="TextBox 19"/>
          <p:cNvSpPr txBox="1"/>
          <p:nvPr/>
        </p:nvSpPr>
        <p:spPr>
          <a:xfrm>
            <a:off x="10095723" y="2020061"/>
            <a:ext cx="6723038" cy="69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4000" b="1">
                <a:solidFill>
                  <a:srgbClr val="FAF4EA"/>
                </a:solidFill>
                <a:latin typeface="Blogger Bold"/>
                <a:ea typeface="Blogger Bold"/>
                <a:cs typeface="Blogger Bold"/>
                <a:sym typeface="Blogger Bold"/>
              </a:defRPr>
            </a:lvl1pPr>
          </a:lstStyle>
          <a:p>
            <a:r>
              <a:t>Sickness</a:t>
            </a:r>
          </a:p>
        </p:txBody>
      </p:sp>
      <p:sp>
        <p:nvSpPr>
          <p:cNvPr id="466" name="TextBox 21"/>
          <p:cNvSpPr txBox="1"/>
          <p:nvPr/>
        </p:nvSpPr>
        <p:spPr>
          <a:xfrm>
            <a:off x="1260633" y="174251"/>
            <a:ext cx="12755774" cy="1004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900"/>
              </a:lnSpc>
              <a:defRPr sz="6900">
                <a:solidFill>
                  <a:srgbClr val="568A8F"/>
                </a:solidFill>
                <a:latin typeface="Lovelo"/>
                <a:ea typeface="Lovelo"/>
                <a:cs typeface="Lovelo"/>
                <a:sym typeface="Lovelo"/>
              </a:defRPr>
            </a:lvl1pPr>
          </a:lstStyle>
          <a:p>
            <a:r>
              <a:t>Medicine in school</a:t>
            </a:r>
          </a:p>
        </p:txBody>
      </p:sp>
      <p:sp>
        <p:nvSpPr>
          <p:cNvPr id="467" name="If your child is sick or has diarrhoea, they must stay at home for 48 hours after their last episode. Please refer to the schools sickness policy on the school website."/>
          <p:cNvSpPr txBox="1"/>
          <p:nvPr/>
        </p:nvSpPr>
        <p:spPr>
          <a:xfrm>
            <a:off x="9942927" y="3145968"/>
            <a:ext cx="7028630" cy="1982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a:solidFill>
                  <a:srgbClr val="00374A"/>
                </a:solidFill>
              </a:defRPr>
            </a:lvl1pPr>
          </a:lstStyle>
          <a:p>
            <a:r>
              <a:t>If your child is sick or has diarrhoea, they must stay at home for 48 hours after their last episode. Please refer to the schools sickness policy on the school website.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482" name="Group 2"/>
          <p:cNvGrpSpPr/>
          <p:nvPr/>
        </p:nvGrpSpPr>
        <p:grpSpPr>
          <a:xfrm>
            <a:off x="-2499298" y="63356"/>
            <a:ext cx="7591803" cy="10162732"/>
            <a:chOff x="0" y="0"/>
            <a:chExt cx="7591801" cy="10162730"/>
          </a:xfrm>
        </p:grpSpPr>
        <p:sp>
          <p:nvSpPr>
            <p:cNvPr id="469"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470"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471"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472"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473"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474"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475"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476"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477"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478"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479"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480"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481"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483" name="TextBox 40"/>
          <p:cNvSpPr txBox="1"/>
          <p:nvPr/>
        </p:nvSpPr>
        <p:spPr>
          <a:xfrm>
            <a:off x="4876209" y="132322"/>
            <a:ext cx="11666684" cy="15912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11000" u="sng">
                <a:solidFill>
                  <a:srgbClr val="E94B59"/>
                </a:solidFill>
                <a:latin typeface="Lovelo"/>
                <a:ea typeface="Lovelo"/>
                <a:cs typeface="Lovelo"/>
                <a:sym typeface="Lovelo"/>
              </a:defRPr>
            </a:lvl1pPr>
          </a:lstStyle>
          <a:p>
            <a:r>
              <a:t>Phonics scheme!</a:t>
            </a:r>
          </a:p>
        </p:txBody>
      </p:sp>
      <p:sp>
        <p:nvSpPr>
          <p:cNvPr id="484" name="At Cranberry, we follow the Little Wandle phonics scheme."/>
          <p:cNvSpPr txBox="1"/>
          <p:nvPr/>
        </p:nvSpPr>
        <p:spPr>
          <a:xfrm>
            <a:off x="5090598" y="2063141"/>
            <a:ext cx="11634464" cy="581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800"/>
            </a:lvl1pPr>
          </a:lstStyle>
          <a:p>
            <a:r>
              <a:t>At Cranberry, we follow the Little Wandle phonics scheme. </a:t>
            </a:r>
          </a:p>
        </p:txBody>
      </p:sp>
      <p:sp>
        <p:nvSpPr>
          <p:cNvPr id="485" name="Text"/>
          <p:cNvSpPr txBox="1"/>
          <p:nvPr/>
        </p:nvSpPr>
        <p:spPr>
          <a:xfrm>
            <a:off x="3930110" y="256493"/>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486" name="Text"/>
          <p:cNvSpPr txBox="1"/>
          <p:nvPr/>
        </p:nvSpPr>
        <p:spPr>
          <a:xfrm>
            <a:off x="11091350" y="668063"/>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487" name="IMG_3889.jpeg" descr="IMG_3889.jpeg"/>
          <p:cNvPicPr>
            <a:picLocks noChangeAspect="1"/>
          </p:cNvPicPr>
          <p:nvPr/>
        </p:nvPicPr>
        <p:blipFill>
          <a:blip r:embed="rId3"/>
          <a:stretch>
            <a:fillRect/>
          </a:stretch>
        </p:blipFill>
        <p:spPr>
          <a:xfrm>
            <a:off x="5923113" y="2984506"/>
            <a:ext cx="10478714" cy="2410309"/>
          </a:xfrm>
          <a:prstGeom prst="rect">
            <a:avLst/>
          </a:prstGeom>
          <a:ln w="12700">
            <a:miter lim="400000"/>
          </a:ln>
        </p:spPr>
      </p:pic>
      <p:pic>
        <p:nvPicPr>
          <p:cNvPr id="488" name="IMG_3890.jpeg" descr="IMG_3890.jpeg"/>
          <p:cNvPicPr>
            <a:picLocks noChangeAspect="1"/>
          </p:cNvPicPr>
          <p:nvPr/>
        </p:nvPicPr>
        <p:blipFill>
          <a:blip r:embed="rId4"/>
          <a:stretch>
            <a:fillRect/>
          </a:stretch>
        </p:blipFill>
        <p:spPr>
          <a:xfrm>
            <a:off x="5224595" y="5734350"/>
            <a:ext cx="6297221" cy="4054450"/>
          </a:xfrm>
          <a:prstGeom prst="rect">
            <a:avLst/>
          </a:prstGeom>
          <a:ln w="12700">
            <a:miter lim="400000"/>
          </a:ln>
        </p:spPr>
      </p:pic>
      <p:pic>
        <p:nvPicPr>
          <p:cNvPr id="489" name="IMG_3891.jpeg" descr="IMG_3891.jpeg"/>
          <p:cNvPicPr>
            <a:picLocks noChangeAspect="1"/>
          </p:cNvPicPr>
          <p:nvPr/>
        </p:nvPicPr>
        <p:blipFill>
          <a:blip r:embed="rId5"/>
          <a:stretch>
            <a:fillRect/>
          </a:stretch>
        </p:blipFill>
        <p:spPr>
          <a:xfrm>
            <a:off x="11653905" y="6302410"/>
            <a:ext cx="6517767" cy="255559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504" name="Group 2"/>
          <p:cNvGrpSpPr/>
          <p:nvPr/>
        </p:nvGrpSpPr>
        <p:grpSpPr>
          <a:xfrm>
            <a:off x="-2499298" y="63356"/>
            <a:ext cx="7591803" cy="10162732"/>
            <a:chOff x="0" y="0"/>
            <a:chExt cx="7591801" cy="10162730"/>
          </a:xfrm>
        </p:grpSpPr>
        <p:sp>
          <p:nvSpPr>
            <p:cNvPr id="491"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492"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493"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494"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495"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496"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497"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498"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499"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500"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501"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502"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503"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505" name="TextBox 40"/>
          <p:cNvSpPr txBox="1"/>
          <p:nvPr/>
        </p:nvSpPr>
        <p:spPr>
          <a:xfrm>
            <a:off x="3596828" y="124651"/>
            <a:ext cx="14412365" cy="15912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11000" u="sng">
                <a:solidFill>
                  <a:srgbClr val="E94B59"/>
                </a:solidFill>
                <a:latin typeface="Lovelo"/>
                <a:ea typeface="Lovelo"/>
                <a:cs typeface="Lovelo"/>
                <a:sym typeface="Lovelo"/>
              </a:defRPr>
            </a:lvl1pPr>
          </a:lstStyle>
          <a:p>
            <a:r>
              <a:t>Reading </a:t>
            </a:r>
          </a:p>
        </p:txBody>
      </p:sp>
      <p:pic>
        <p:nvPicPr>
          <p:cNvPr id="506" name="unknown.jpeg" descr="unknown.jpeg"/>
          <p:cNvPicPr>
            <a:picLocks noChangeAspect="1"/>
          </p:cNvPicPr>
          <p:nvPr/>
        </p:nvPicPr>
        <p:blipFill>
          <a:blip r:embed="rId3"/>
          <a:stretch>
            <a:fillRect/>
          </a:stretch>
        </p:blipFill>
        <p:spPr>
          <a:xfrm>
            <a:off x="11307987" y="6418778"/>
            <a:ext cx="6494017" cy="3777133"/>
          </a:xfrm>
          <a:prstGeom prst="rect">
            <a:avLst/>
          </a:prstGeom>
          <a:ln w="12700">
            <a:miter lim="400000"/>
          </a:ln>
        </p:spPr>
      </p:pic>
      <p:sp>
        <p:nvSpPr>
          <p:cNvPr id="507" name="Text"/>
          <p:cNvSpPr txBox="1"/>
          <p:nvPr/>
        </p:nvSpPr>
        <p:spPr>
          <a:xfrm>
            <a:off x="8418958" y="7583137"/>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508" name="Text"/>
          <p:cNvSpPr txBox="1"/>
          <p:nvPr/>
        </p:nvSpPr>
        <p:spPr>
          <a:xfrm>
            <a:off x="9660252" y="-4250434"/>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509" name="IMG_3893.jpeg" descr="IMG_3893.jpeg"/>
          <p:cNvPicPr>
            <a:picLocks noChangeAspect="1"/>
          </p:cNvPicPr>
          <p:nvPr/>
        </p:nvPicPr>
        <p:blipFill>
          <a:blip r:embed="rId4"/>
          <a:stretch>
            <a:fillRect/>
          </a:stretch>
        </p:blipFill>
        <p:spPr>
          <a:xfrm>
            <a:off x="12094985" y="1558943"/>
            <a:ext cx="4920020" cy="4935615"/>
          </a:xfrm>
          <a:prstGeom prst="rect">
            <a:avLst/>
          </a:prstGeom>
          <a:ln w="12700">
            <a:miter lim="400000"/>
          </a:ln>
        </p:spPr>
      </p:pic>
      <p:sp>
        <p:nvSpPr>
          <p:cNvPr id="510" name="Freeform 16"/>
          <p:cNvSpPr/>
          <p:nvPr/>
        </p:nvSpPr>
        <p:spPr>
          <a:xfrm>
            <a:off x="9796123" y="4220826"/>
            <a:ext cx="2013773" cy="1845349"/>
          </a:xfrm>
          <a:prstGeom prst="rect">
            <a:avLst/>
          </a:prstGeom>
          <a:blipFill>
            <a:blip r:embed="rId5"/>
            <a:stretch>
              <a:fillRect/>
            </a:stretch>
          </a:blipFill>
          <a:ln w="12700">
            <a:miter lim="400000"/>
          </a:ln>
        </p:spPr>
        <p:txBody>
          <a:bodyPr lIns="45719" rIns="45719"/>
          <a:lstStyle/>
          <a:p>
            <a:endParaRPr/>
          </a:p>
        </p:txBody>
      </p:sp>
      <p:sp>
        <p:nvSpPr>
          <p:cNvPr id="511" name="Please read with your child as much as possible.…"/>
          <p:cNvSpPr txBox="1"/>
          <p:nvPr/>
        </p:nvSpPr>
        <p:spPr>
          <a:xfrm>
            <a:off x="5136164" y="1760075"/>
            <a:ext cx="6128164" cy="83415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800"/>
            </a:pPr>
            <a:r>
              <a:t>Please read with your child as much as possible. </a:t>
            </a:r>
          </a:p>
          <a:p>
            <a:pPr>
              <a:defRPr sz="3800"/>
            </a:pPr>
            <a:endParaRPr/>
          </a:p>
          <a:p>
            <a:pPr>
              <a:defRPr sz="3800"/>
            </a:pPr>
            <a:r>
              <a:t>We will send a phonics reading book home and the children have access to our library books to share with you at home. </a:t>
            </a:r>
          </a:p>
          <a:p>
            <a:pPr>
              <a:defRPr sz="3800"/>
            </a:pPr>
            <a:endParaRPr/>
          </a:p>
          <a:p>
            <a:pPr>
              <a:defRPr sz="3800"/>
            </a:pPr>
            <a:r>
              <a:t>All parents will be given a ‘book reader’ account. This is an online reading diary and we ask that you complete it every time you read at home.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526" name="Group 2"/>
          <p:cNvGrpSpPr/>
          <p:nvPr/>
        </p:nvGrpSpPr>
        <p:grpSpPr>
          <a:xfrm>
            <a:off x="-2499298" y="63356"/>
            <a:ext cx="7591803" cy="10162732"/>
            <a:chOff x="0" y="0"/>
            <a:chExt cx="7591801" cy="10162730"/>
          </a:xfrm>
        </p:grpSpPr>
        <p:sp>
          <p:nvSpPr>
            <p:cNvPr id="513"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514"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515"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516"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517"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518"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519"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520"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521"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522"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523"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524"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525"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527" name="TextBox 40"/>
          <p:cNvSpPr txBox="1"/>
          <p:nvPr/>
        </p:nvSpPr>
        <p:spPr>
          <a:xfrm>
            <a:off x="3574774" y="-162046"/>
            <a:ext cx="14412365" cy="15912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11000" u="sng">
                <a:solidFill>
                  <a:srgbClr val="E94B59"/>
                </a:solidFill>
                <a:latin typeface="Lovelo"/>
                <a:ea typeface="Lovelo"/>
                <a:cs typeface="Lovelo"/>
                <a:sym typeface="Lovelo"/>
              </a:defRPr>
            </a:lvl1pPr>
          </a:lstStyle>
          <a:p>
            <a:r>
              <a:t>September  </a:t>
            </a:r>
          </a:p>
        </p:txBody>
      </p:sp>
      <p:sp>
        <p:nvSpPr>
          <p:cNvPr id="528" name="Text"/>
          <p:cNvSpPr txBox="1"/>
          <p:nvPr/>
        </p:nvSpPr>
        <p:spPr>
          <a:xfrm>
            <a:off x="8418958" y="7583137"/>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529" name="Text"/>
          <p:cNvSpPr txBox="1"/>
          <p:nvPr/>
        </p:nvSpPr>
        <p:spPr>
          <a:xfrm>
            <a:off x="9660252" y="-4250434"/>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530" name="Freeform 16"/>
          <p:cNvSpPr/>
          <p:nvPr/>
        </p:nvSpPr>
        <p:spPr>
          <a:xfrm>
            <a:off x="15552128" y="438692"/>
            <a:ext cx="2013773" cy="1845349"/>
          </a:xfrm>
          <a:prstGeom prst="rect">
            <a:avLst/>
          </a:prstGeom>
          <a:blipFill>
            <a:blip r:embed="rId3"/>
            <a:stretch>
              <a:fillRect/>
            </a:stretch>
          </a:blipFill>
          <a:ln w="12700">
            <a:miter lim="400000"/>
          </a:ln>
        </p:spPr>
        <p:txBody>
          <a:bodyPr lIns="45719" rIns="45719"/>
          <a:lstStyle/>
          <a:p>
            <a:endParaRPr/>
          </a:p>
        </p:txBody>
      </p:sp>
      <p:sp>
        <p:nvSpPr>
          <p:cNvPr id="531" name="Children in Reception will start on Tuesday 2nd September. They will attend full time unless there is a specific reason for not doing so.…"/>
          <p:cNvSpPr txBox="1"/>
          <p:nvPr/>
        </p:nvSpPr>
        <p:spPr>
          <a:xfrm>
            <a:off x="4981788" y="1263786"/>
            <a:ext cx="12954638" cy="893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800"/>
            </a:pPr>
            <a:r>
              <a:t>Children in </a:t>
            </a:r>
            <a:r>
              <a:rPr b="1"/>
              <a:t>Reception</a:t>
            </a:r>
            <a:r>
              <a:t> will start on </a:t>
            </a:r>
            <a:r>
              <a:rPr b="1"/>
              <a:t>Tuesday 2nd September</a:t>
            </a:r>
            <a:r>
              <a:t>. They will attend full time unless there is a specific reason for not doing so. </a:t>
            </a:r>
          </a:p>
          <a:p>
            <a:pPr>
              <a:defRPr sz="3800"/>
            </a:pPr>
            <a:endParaRPr/>
          </a:p>
          <a:p>
            <a:pPr>
              <a:defRPr sz="3800"/>
            </a:pPr>
            <a:r>
              <a:t>Children who </a:t>
            </a:r>
            <a:r>
              <a:rPr b="1"/>
              <a:t>currently attend our Nursery</a:t>
            </a:r>
            <a:r>
              <a:t>, will return to school full time on </a:t>
            </a:r>
            <a:r>
              <a:rPr b="1"/>
              <a:t>Tuesday 2nd September</a:t>
            </a:r>
            <a:r>
              <a:t>. </a:t>
            </a:r>
          </a:p>
          <a:p>
            <a:pPr>
              <a:defRPr sz="3800"/>
            </a:pPr>
            <a:endParaRPr/>
          </a:p>
          <a:p>
            <a:pPr>
              <a:defRPr sz="3800"/>
            </a:pPr>
            <a:r>
              <a:t>Children </a:t>
            </a:r>
            <a:r>
              <a:rPr b="1"/>
              <a:t>new to Nursery</a:t>
            </a:r>
            <a:r>
              <a:t> who have not attended any other provision will start school on </a:t>
            </a:r>
            <a:r>
              <a:rPr b="1"/>
              <a:t>Tuesday 2nd September</a:t>
            </a:r>
            <a:r>
              <a:t> and will stay for the </a:t>
            </a:r>
            <a:r>
              <a:rPr b="1"/>
              <a:t>morning sessions</a:t>
            </a:r>
            <a:r>
              <a:t> for that week. This will be reviewed daily and any child who is ready will be able to stay for their full allocated hours the following week. </a:t>
            </a:r>
          </a:p>
          <a:p>
            <a:pPr>
              <a:defRPr sz="3800"/>
            </a:pPr>
            <a:endParaRPr/>
          </a:p>
          <a:p>
            <a:pPr>
              <a:defRPr sz="3800"/>
            </a:pPr>
            <a:r>
              <a:t>Children will come into both Nursery and Reception on their own, as we find the children settle a lot quicker this way.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546" name="Group 2"/>
          <p:cNvGrpSpPr/>
          <p:nvPr/>
        </p:nvGrpSpPr>
        <p:grpSpPr>
          <a:xfrm>
            <a:off x="-2499298" y="63356"/>
            <a:ext cx="7591803" cy="10162732"/>
            <a:chOff x="0" y="0"/>
            <a:chExt cx="7591801" cy="10162730"/>
          </a:xfrm>
        </p:grpSpPr>
        <p:sp>
          <p:nvSpPr>
            <p:cNvPr id="533"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534"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535"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536"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537"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538"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539"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540"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541"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542"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543"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544"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545"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547" name="TextBox 40"/>
          <p:cNvSpPr txBox="1"/>
          <p:nvPr/>
        </p:nvSpPr>
        <p:spPr>
          <a:xfrm>
            <a:off x="3574774" y="-162046"/>
            <a:ext cx="14412365" cy="15912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11000" u="sng">
                <a:solidFill>
                  <a:srgbClr val="E94B59"/>
                </a:solidFill>
                <a:latin typeface="Lovelo"/>
                <a:ea typeface="Lovelo"/>
                <a:cs typeface="Lovelo"/>
                <a:sym typeface="Lovelo"/>
              </a:defRPr>
            </a:lvl1pPr>
          </a:lstStyle>
          <a:p>
            <a:r>
              <a:t>September  </a:t>
            </a:r>
          </a:p>
        </p:txBody>
      </p:sp>
      <p:sp>
        <p:nvSpPr>
          <p:cNvPr id="548" name="Text"/>
          <p:cNvSpPr txBox="1"/>
          <p:nvPr/>
        </p:nvSpPr>
        <p:spPr>
          <a:xfrm>
            <a:off x="8418958" y="7583137"/>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549" name="Text"/>
          <p:cNvSpPr txBox="1"/>
          <p:nvPr/>
        </p:nvSpPr>
        <p:spPr>
          <a:xfrm>
            <a:off x="9660252" y="-4250434"/>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550" name="Freeform 16"/>
          <p:cNvSpPr/>
          <p:nvPr/>
        </p:nvSpPr>
        <p:spPr>
          <a:xfrm>
            <a:off x="15552128" y="438692"/>
            <a:ext cx="2013773" cy="1845349"/>
          </a:xfrm>
          <a:prstGeom prst="rect">
            <a:avLst/>
          </a:prstGeom>
          <a:blipFill>
            <a:blip r:embed="rId3"/>
            <a:stretch>
              <a:fillRect/>
            </a:stretch>
          </a:blipFill>
          <a:ln w="12700">
            <a:miter lim="400000"/>
          </a:ln>
        </p:spPr>
        <p:txBody>
          <a:bodyPr lIns="45719" rIns="45719"/>
          <a:lstStyle/>
          <a:p>
            <a:endParaRPr/>
          </a:p>
        </p:txBody>
      </p:sp>
      <p:sp>
        <p:nvSpPr>
          <p:cNvPr id="551" name="Children attending our nursery full-time will start at 9am and finish at 3pm - Mon-fri…"/>
          <p:cNvSpPr txBox="1"/>
          <p:nvPr/>
        </p:nvSpPr>
        <p:spPr>
          <a:xfrm>
            <a:off x="4981788" y="1263786"/>
            <a:ext cx="12954638" cy="893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800"/>
            </a:pPr>
            <a:endParaRPr/>
          </a:p>
          <a:p>
            <a:pPr>
              <a:defRPr sz="3800"/>
            </a:pPr>
            <a:r>
              <a:t>Children attending our </a:t>
            </a:r>
            <a:r>
              <a:rPr b="1"/>
              <a:t>nursery full-time</a:t>
            </a:r>
            <a:r>
              <a:t> will start at </a:t>
            </a:r>
            <a:r>
              <a:rPr b="1"/>
              <a:t>9am and finish at 3pm - Mon-fri</a:t>
            </a:r>
          </a:p>
          <a:p>
            <a:pPr>
              <a:defRPr sz="3800"/>
            </a:pPr>
            <a:endParaRPr b="1"/>
          </a:p>
          <a:p>
            <a:pPr>
              <a:defRPr sz="3800"/>
            </a:pPr>
            <a:r>
              <a:t>Children attending our </a:t>
            </a:r>
            <a:r>
              <a:rPr b="1"/>
              <a:t>nursery part-time</a:t>
            </a:r>
            <a:r>
              <a:t> will either do;</a:t>
            </a:r>
          </a:p>
          <a:p>
            <a:pPr>
              <a:defRPr sz="3800"/>
            </a:pPr>
            <a:r>
              <a:rPr b="1"/>
              <a:t>Monday</a:t>
            </a:r>
            <a:r>
              <a:t> </a:t>
            </a:r>
            <a:r>
              <a:rPr b="1"/>
              <a:t>&amp;</a:t>
            </a:r>
            <a:r>
              <a:t> </a:t>
            </a:r>
            <a:r>
              <a:rPr b="1"/>
              <a:t>Tuesday</a:t>
            </a:r>
            <a:r>
              <a:t> </a:t>
            </a:r>
            <a:r>
              <a:rPr b="1"/>
              <a:t>9am-3pm</a:t>
            </a:r>
            <a:r>
              <a:t> and </a:t>
            </a:r>
            <a:r>
              <a:rPr b="1"/>
              <a:t>Wednesday</a:t>
            </a:r>
            <a:r>
              <a:t> </a:t>
            </a:r>
            <a:r>
              <a:rPr b="1"/>
              <a:t>9am-11:45am</a:t>
            </a:r>
          </a:p>
          <a:p>
            <a:pPr>
              <a:defRPr sz="3800"/>
            </a:pPr>
            <a:r>
              <a:t>Or;</a:t>
            </a:r>
          </a:p>
          <a:p>
            <a:pPr>
              <a:defRPr sz="3800"/>
            </a:pPr>
            <a:r>
              <a:rPr b="1"/>
              <a:t>Wednesday</a:t>
            </a:r>
            <a:r>
              <a:t> </a:t>
            </a:r>
            <a:r>
              <a:rPr b="1"/>
              <a:t>11:45am-3pm</a:t>
            </a:r>
            <a:r>
              <a:t>, </a:t>
            </a:r>
            <a:r>
              <a:rPr b="1"/>
              <a:t>Thursday</a:t>
            </a:r>
            <a:r>
              <a:t> </a:t>
            </a:r>
            <a:r>
              <a:rPr b="1"/>
              <a:t>&amp;</a:t>
            </a:r>
            <a:r>
              <a:t> </a:t>
            </a:r>
            <a:r>
              <a:rPr b="1"/>
              <a:t>Friday</a:t>
            </a:r>
            <a:r>
              <a:t> </a:t>
            </a:r>
            <a:r>
              <a:rPr b="1"/>
              <a:t>9am-3pm</a:t>
            </a:r>
          </a:p>
          <a:p>
            <a:pPr>
              <a:defRPr sz="3800"/>
            </a:pPr>
            <a:endParaRPr b="1"/>
          </a:p>
          <a:p>
            <a:pPr>
              <a:defRPr sz="3800"/>
            </a:pPr>
            <a:r>
              <a:t>*Please note that on the change over day on the Wednesday your child </a:t>
            </a:r>
            <a:r>
              <a:rPr b="1"/>
              <a:t>will</a:t>
            </a:r>
            <a:r>
              <a:t> </a:t>
            </a:r>
            <a:r>
              <a:rPr b="1" u="sng"/>
              <a:t>not</a:t>
            </a:r>
            <a:r>
              <a:t> </a:t>
            </a:r>
            <a:r>
              <a:rPr b="1"/>
              <a:t>have</a:t>
            </a:r>
            <a:r>
              <a:t> </a:t>
            </a:r>
            <a:r>
              <a:rPr b="1"/>
              <a:t>their</a:t>
            </a:r>
            <a:r>
              <a:t> </a:t>
            </a:r>
            <a:r>
              <a:rPr b="1"/>
              <a:t>lunch</a:t>
            </a:r>
            <a:r>
              <a:t> </a:t>
            </a:r>
            <a:r>
              <a:rPr b="1"/>
              <a:t>at</a:t>
            </a:r>
            <a:r>
              <a:t> </a:t>
            </a:r>
            <a:r>
              <a:rPr b="1"/>
              <a:t>school</a:t>
            </a:r>
            <a:r>
              <a:t> so will need lunch either when they get home or before coming into school.</a:t>
            </a:r>
          </a:p>
          <a:p>
            <a:pPr>
              <a:defRPr sz="3800"/>
            </a:pPr>
            <a:endParaRPr/>
          </a:p>
          <a:p>
            <a:pPr>
              <a:defRPr sz="3800"/>
            </a:pPr>
            <a:r>
              <a:t>Children attending our </a:t>
            </a:r>
            <a:r>
              <a:rPr b="1"/>
              <a:t>reception</a:t>
            </a:r>
            <a:r>
              <a:t> will start at </a:t>
            </a:r>
            <a:r>
              <a:rPr b="1"/>
              <a:t>8</a:t>
            </a:r>
            <a:r>
              <a:t>:</a:t>
            </a:r>
            <a:r>
              <a:rPr b="1"/>
              <a:t>45am</a:t>
            </a:r>
            <a:r>
              <a:t>-</a:t>
            </a:r>
            <a:r>
              <a:rPr b="1"/>
              <a:t>3:15pm</a:t>
            </a:r>
            <a:r>
              <a:t> </a:t>
            </a:r>
            <a:r>
              <a:rPr b="1"/>
              <a:t>Mon-Fri</a:t>
            </a:r>
            <a:r>
              <a: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566" name="Group 2"/>
          <p:cNvGrpSpPr/>
          <p:nvPr/>
        </p:nvGrpSpPr>
        <p:grpSpPr>
          <a:xfrm>
            <a:off x="-2499298" y="63356"/>
            <a:ext cx="7591803" cy="10162732"/>
            <a:chOff x="0" y="0"/>
            <a:chExt cx="7591801" cy="10162730"/>
          </a:xfrm>
        </p:grpSpPr>
        <p:sp>
          <p:nvSpPr>
            <p:cNvPr id="553"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554"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555"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556"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557"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558"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559"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560"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561"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562"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563"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564"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565"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567" name="TextBox 40"/>
          <p:cNvSpPr txBox="1"/>
          <p:nvPr/>
        </p:nvSpPr>
        <p:spPr>
          <a:xfrm>
            <a:off x="3574774" y="-162046"/>
            <a:ext cx="14412365" cy="15912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11000" u="sng">
                <a:solidFill>
                  <a:srgbClr val="E94B59"/>
                </a:solidFill>
                <a:latin typeface="Lovelo"/>
                <a:ea typeface="Lovelo"/>
                <a:cs typeface="Lovelo"/>
                <a:sym typeface="Lovelo"/>
              </a:defRPr>
            </a:lvl1pPr>
          </a:lstStyle>
          <a:p>
            <a:r>
              <a:t>Transition Days </a:t>
            </a:r>
          </a:p>
        </p:txBody>
      </p:sp>
      <p:sp>
        <p:nvSpPr>
          <p:cNvPr id="568" name="Text"/>
          <p:cNvSpPr txBox="1"/>
          <p:nvPr/>
        </p:nvSpPr>
        <p:spPr>
          <a:xfrm>
            <a:off x="8418958" y="7583137"/>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569" name="Text"/>
          <p:cNvSpPr txBox="1"/>
          <p:nvPr/>
        </p:nvSpPr>
        <p:spPr>
          <a:xfrm>
            <a:off x="9660252" y="-4250434"/>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570" name="Freeform 16"/>
          <p:cNvSpPr/>
          <p:nvPr/>
        </p:nvSpPr>
        <p:spPr>
          <a:xfrm>
            <a:off x="15552128" y="438692"/>
            <a:ext cx="2013773" cy="1845349"/>
          </a:xfrm>
          <a:prstGeom prst="rect">
            <a:avLst/>
          </a:prstGeom>
          <a:blipFill>
            <a:blip r:embed="rId3"/>
            <a:stretch>
              <a:fillRect/>
            </a:stretch>
          </a:blipFill>
          <a:ln w="12700">
            <a:miter lim="400000"/>
          </a:ln>
        </p:spPr>
        <p:txBody>
          <a:bodyPr lIns="45719" rIns="45719"/>
          <a:lstStyle/>
          <a:p>
            <a:endParaRPr/>
          </a:p>
        </p:txBody>
      </p:sp>
      <p:sp>
        <p:nvSpPr>
          <p:cNvPr id="571" name="Transition days for new nursery starters are:…"/>
          <p:cNvSpPr txBox="1"/>
          <p:nvPr/>
        </p:nvSpPr>
        <p:spPr>
          <a:xfrm>
            <a:off x="4964519" y="1271185"/>
            <a:ext cx="12954638" cy="77446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800"/>
            </a:pPr>
            <a:endParaRPr/>
          </a:p>
          <a:p>
            <a:pPr>
              <a:defRPr sz="3800"/>
            </a:pPr>
            <a:r>
              <a:t>Transition days for new </a:t>
            </a:r>
            <a:r>
              <a:rPr b="1" u="sng"/>
              <a:t>nursery</a:t>
            </a:r>
            <a:r>
              <a:t> starters are:</a:t>
            </a:r>
          </a:p>
          <a:p>
            <a:pPr>
              <a:defRPr sz="3800" b="1"/>
            </a:pPr>
            <a:r>
              <a:t>Wednesday 2nd July 9:30-10:30am (parents/carer to stay)</a:t>
            </a:r>
          </a:p>
          <a:p>
            <a:pPr>
              <a:defRPr sz="3800" b="1"/>
            </a:pPr>
            <a:r>
              <a:t>Thursday 3rd July 9:30-10:30am (child to stay alone)</a:t>
            </a:r>
          </a:p>
          <a:p>
            <a:pPr>
              <a:defRPr sz="3800"/>
            </a:pPr>
            <a:r>
              <a:t>(Any nursery children who attend already and are moving into reception will just do their normal school day)</a:t>
            </a:r>
          </a:p>
          <a:p>
            <a:pPr>
              <a:defRPr sz="3800"/>
            </a:pPr>
            <a:endParaRPr/>
          </a:p>
          <a:p>
            <a:pPr>
              <a:defRPr sz="3800"/>
            </a:pPr>
            <a:r>
              <a:t>Transition days for new </a:t>
            </a:r>
            <a:r>
              <a:rPr b="1" u="sng"/>
              <a:t>reception</a:t>
            </a:r>
            <a:r>
              <a:t> starters are:</a:t>
            </a:r>
          </a:p>
          <a:p>
            <a:pPr>
              <a:defRPr sz="3800" b="1"/>
            </a:pPr>
            <a:r>
              <a:t>Wednesday 2nd July 9:30-1:30pm</a:t>
            </a:r>
          </a:p>
          <a:p>
            <a:pPr>
              <a:defRPr sz="3800" b="1"/>
            </a:pPr>
            <a:r>
              <a:t>Thursday 3rd July 9:30-1:30pm</a:t>
            </a:r>
          </a:p>
          <a:p>
            <a:pPr>
              <a:defRPr sz="3800"/>
            </a:pPr>
            <a:endParaRPr/>
          </a:p>
          <a:p>
            <a:pPr>
              <a:defRPr sz="3800" b="1" u="sng"/>
            </a:pPr>
            <a:r>
              <a:t>Children to bring their own packed lunch</a:t>
            </a:r>
          </a:p>
          <a:p>
            <a:pPr>
              <a:defRPr sz="3800"/>
            </a:pPr>
            <a:r>
              <a:t>(Children already in reception will do their normal school day)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sp>
        <p:nvSpPr>
          <p:cNvPr id="113" name="Freeform 3"/>
          <p:cNvSpPr/>
          <p:nvPr/>
        </p:nvSpPr>
        <p:spPr>
          <a:xfrm>
            <a:off x="636154" y="3840360"/>
            <a:ext cx="5630665" cy="6330291"/>
          </a:xfrm>
          <a:custGeom>
            <a:avLst/>
            <a:gdLst/>
            <a:ahLst/>
            <a:cxnLst>
              <a:cxn ang="0">
                <a:pos x="wd2" y="hd2"/>
              </a:cxn>
              <a:cxn ang="5400000">
                <a:pos x="wd2" y="hd2"/>
              </a:cxn>
              <a:cxn ang="10800000">
                <a:pos x="wd2" y="hd2"/>
              </a:cxn>
              <a:cxn ang="16200000">
                <a:pos x="wd2" y="hd2"/>
              </a:cxn>
            </a:cxnLst>
            <a:rect l="0" t="0" r="r" b="b"/>
            <a:pathLst>
              <a:path w="21600" h="21600" extrusionOk="0">
                <a:moveTo>
                  <a:pt x="547" y="0"/>
                </a:moveTo>
                <a:lnTo>
                  <a:pt x="21053" y="0"/>
                </a:lnTo>
                <a:cubicBezTo>
                  <a:pt x="21355" y="0"/>
                  <a:pt x="21600" y="218"/>
                  <a:pt x="21600" y="486"/>
                </a:cubicBezTo>
                <a:lnTo>
                  <a:pt x="21600" y="21114"/>
                </a:lnTo>
                <a:cubicBezTo>
                  <a:pt x="21600" y="21382"/>
                  <a:pt x="21355" y="21600"/>
                  <a:pt x="21053" y="21600"/>
                </a:cubicBezTo>
                <a:lnTo>
                  <a:pt x="547" y="21600"/>
                </a:lnTo>
                <a:cubicBezTo>
                  <a:pt x="245" y="21600"/>
                  <a:pt x="0" y="21382"/>
                  <a:pt x="0" y="21114"/>
                </a:cubicBezTo>
                <a:lnTo>
                  <a:pt x="0" y="486"/>
                </a:lnTo>
                <a:cubicBezTo>
                  <a:pt x="0" y="218"/>
                  <a:pt x="245" y="0"/>
                  <a:pt x="547" y="0"/>
                </a:cubicBezTo>
                <a:close/>
              </a:path>
            </a:pathLst>
          </a:custGeom>
          <a:solidFill>
            <a:srgbClr val="F8DAC3"/>
          </a:solidFill>
          <a:ln w="12700">
            <a:miter lim="400000"/>
          </a:ln>
        </p:spPr>
        <p:txBody>
          <a:bodyPr lIns="45719" rIns="45719"/>
          <a:lstStyle/>
          <a:p>
            <a:endParaRPr/>
          </a:p>
        </p:txBody>
      </p:sp>
      <p:sp>
        <p:nvSpPr>
          <p:cNvPr id="114" name="Freeform 6"/>
          <p:cNvSpPr/>
          <p:nvPr/>
        </p:nvSpPr>
        <p:spPr>
          <a:xfrm>
            <a:off x="485803" y="3845090"/>
            <a:ext cx="5762528" cy="892422"/>
          </a:xfrm>
          <a:custGeom>
            <a:avLst/>
            <a:gdLst/>
            <a:ahLst/>
            <a:cxnLst>
              <a:cxn ang="0">
                <a:pos x="wd2" y="hd2"/>
              </a:cxn>
              <a:cxn ang="5400000">
                <a:pos x="wd2" y="hd2"/>
              </a:cxn>
              <a:cxn ang="10800000">
                <a:pos x="wd2" y="hd2"/>
              </a:cxn>
              <a:cxn ang="16200000">
                <a:pos x="wd2" y="hd2"/>
              </a:cxn>
            </a:cxnLst>
            <a:rect l="0" t="0" r="r" b="b"/>
            <a:pathLst>
              <a:path w="21600" h="21600" extrusionOk="0">
                <a:moveTo>
                  <a:pt x="387" y="0"/>
                </a:moveTo>
                <a:lnTo>
                  <a:pt x="21213" y="0"/>
                </a:lnTo>
                <a:cubicBezTo>
                  <a:pt x="21427" y="0"/>
                  <a:pt x="21600" y="953"/>
                  <a:pt x="21600" y="2128"/>
                </a:cubicBezTo>
                <a:lnTo>
                  <a:pt x="21600" y="19472"/>
                </a:lnTo>
                <a:cubicBezTo>
                  <a:pt x="21600" y="20036"/>
                  <a:pt x="21559" y="20578"/>
                  <a:pt x="21487" y="20977"/>
                </a:cubicBezTo>
                <a:cubicBezTo>
                  <a:pt x="21414" y="21376"/>
                  <a:pt x="21316" y="21600"/>
                  <a:pt x="21213" y="21600"/>
                </a:cubicBezTo>
                <a:lnTo>
                  <a:pt x="387" y="21600"/>
                </a:lnTo>
                <a:cubicBezTo>
                  <a:pt x="173" y="21600"/>
                  <a:pt x="0" y="20647"/>
                  <a:pt x="0" y="19472"/>
                </a:cubicBezTo>
                <a:lnTo>
                  <a:pt x="0" y="2128"/>
                </a:lnTo>
                <a:cubicBezTo>
                  <a:pt x="0" y="953"/>
                  <a:pt x="173" y="0"/>
                  <a:pt x="387" y="0"/>
                </a:cubicBezTo>
                <a:close/>
              </a:path>
            </a:pathLst>
          </a:custGeom>
          <a:solidFill>
            <a:srgbClr val="E94B59"/>
          </a:solidFill>
          <a:ln w="12700">
            <a:miter lim="400000"/>
          </a:ln>
        </p:spPr>
        <p:txBody>
          <a:bodyPr lIns="45719" rIns="45719"/>
          <a:lstStyle/>
          <a:p>
            <a:endParaRPr/>
          </a:p>
        </p:txBody>
      </p:sp>
      <p:sp>
        <p:nvSpPr>
          <p:cNvPr id="115" name="TextBox 8"/>
          <p:cNvSpPr txBox="1"/>
          <p:nvPr/>
        </p:nvSpPr>
        <p:spPr>
          <a:xfrm>
            <a:off x="1221012" y="3997808"/>
            <a:ext cx="4460949" cy="58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4800"/>
              </a:lnSpc>
              <a:defRPr sz="3400" b="1">
                <a:solidFill>
                  <a:srgbClr val="FAF4EA"/>
                </a:solidFill>
                <a:latin typeface="Blogger Bold"/>
                <a:ea typeface="Blogger Bold"/>
                <a:cs typeface="Blogger Bold"/>
                <a:sym typeface="Blogger Bold"/>
              </a:defRPr>
            </a:lvl1pPr>
          </a:lstStyle>
          <a:p>
            <a:r>
              <a:t>Senior Leaders</a:t>
            </a:r>
          </a:p>
        </p:txBody>
      </p:sp>
      <p:sp>
        <p:nvSpPr>
          <p:cNvPr id="116" name="TextBox 9"/>
          <p:cNvSpPr txBox="1"/>
          <p:nvPr/>
        </p:nvSpPr>
        <p:spPr>
          <a:xfrm>
            <a:off x="3274295" y="886278"/>
            <a:ext cx="12145575" cy="1259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9900"/>
              </a:lnSpc>
              <a:defRPr sz="8700">
                <a:solidFill>
                  <a:srgbClr val="C4343D"/>
                </a:solidFill>
                <a:latin typeface="Lovelo"/>
                <a:ea typeface="Lovelo"/>
                <a:cs typeface="Lovelo"/>
                <a:sym typeface="Lovelo"/>
              </a:defRPr>
            </a:lvl1pPr>
          </a:lstStyle>
          <a:p>
            <a:r>
              <a:t>Meet the staff…</a:t>
            </a:r>
          </a:p>
        </p:txBody>
      </p:sp>
      <p:sp>
        <p:nvSpPr>
          <p:cNvPr id="117" name="Freeform 10"/>
          <p:cNvSpPr/>
          <p:nvPr/>
        </p:nvSpPr>
        <p:spPr>
          <a:xfrm>
            <a:off x="2388298" y="3458559"/>
            <a:ext cx="523212" cy="107498"/>
          </a:xfrm>
          <a:prstGeom prst="rect">
            <a:avLst/>
          </a:prstGeom>
          <a:blipFill>
            <a:blip r:embed="rId2"/>
            <a:stretch>
              <a:fillRect/>
            </a:stretch>
          </a:blipFill>
          <a:ln w="12700">
            <a:miter lim="400000"/>
          </a:ln>
        </p:spPr>
        <p:txBody>
          <a:bodyPr lIns="45719" rIns="45719"/>
          <a:lstStyle/>
          <a:p>
            <a:endParaRPr/>
          </a:p>
        </p:txBody>
      </p:sp>
      <p:sp>
        <p:nvSpPr>
          <p:cNvPr id="118" name="Freeform 11"/>
          <p:cNvSpPr/>
          <p:nvPr/>
        </p:nvSpPr>
        <p:spPr>
          <a:xfrm rot="1106635">
            <a:off x="2461662" y="3123942"/>
            <a:ext cx="563362" cy="115746"/>
          </a:xfrm>
          <a:prstGeom prst="rect">
            <a:avLst/>
          </a:prstGeom>
          <a:blipFill>
            <a:blip r:embed="rId3"/>
            <a:stretch>
              <a:fillRect/>
            </a:stretch>
          </a:blipFill>
          <a:ln w="12700">
            <a:miter lim="400000"/>
          </a:ln>
        </p:spPr>
        <p:txBody>
          <a:bodyPr lIns="45719" rIns="45719"/>
          <a:lstStyle/>
          <a:p>
            <a:endParaRPr/>
          </a:p>
        </p:txBody>
      </p:sp>
      <p:sp>
        <p:nvSpPr>
          <p:cNvPr id="119" name="Freeform 12"/>
          <p:cNvSpPr/>
          <p:nvPr/>
        </p:nvSpPr>
        <p:spPr>
          <a:xfrm rot="2538561">
            <a:off x="2670582" y="2770677"/>
            <a:ext cx="593347" cy="121906"/>
          </a:xfrm>
          <a:prstGeom prst="rect">
            <a:avLst/>
          </a:prstGeom>
          <a:blipFill>
            <a:blip r:embed="rId4"/>
            <a:stretch>
              <a:fillRect/>
            </a:stretch>
          </a:blipFill>
          <a:ln w="12700">
            <a:miter lim="400000"/>
          </a:ln>
        </p:spPr>
        <p:txBody>
          <a:bodyPr lIns="45719" rIns="45719"/>
          <a:lstStyle/>
          <a:p>
            <a:endParaRPr/>
          </a:p>
        </p:txBody>
      </p:sp>
      <p:sp>
        <p:nvSpPr>
          <p:cNvPr id="120" name="Freeform 13"/>
          <p:cNvSpPr/>
          <p:nvPr/>
        </p:nvSpPr>
        <p:spPr>
          <a:xfrm rot="4402072">
            <a:off x="3095893" y="2571383"/>
            <a:ext cx="542349" cy="111429"/>
          </a:xfrm>
          <a:prstGeom prst="rect">
            <a:avLst/>
          </a:prstGeom>
          <a:blipFill>
            <a:blip r:embed="rId5"/>
            <a:stretch>
              <a:fillRect/>
            </a:stretch>
          </a:blipFill>
          <a:ln w="12700">
            <a:miter lim="400000"/>
          </a:ln>
        </p:spPr>
        <p:txBody>
          <a:bodyPr lIns="45719" rIns="45719"/>
          <a:lstStyle/>
          <a:p>
            <a:endParaRPr/>
          </a:p>
        </p:txBody>
      </p:sp>
      <p:sp>
        <p:nvSpPr>
          <p:cNvPr id="121" name="Freeform 14"/>
          <p:cNvSpPr/>
          <p:nvPr/>
        </p:nvSpPr>
        <p:spPr>
          <a:xfrm rot="16200000">
            <a:off x="3554359" y="2477517"/>
            <a:ext cx="542598" cy="111480"/>
          </a:xfrm>
          <a:prstGeom prst="rect">
            <a:avLst/>
          </a:prstGeom>
          <a:blipFill>
            <a:blip r:embed="rId2"/>
            <a:stretch>
              <a:fillRect/>
            </a:stretch>
          </a:blipFill>
          <a:ln w="12700">
            <a:miter lim="400000"/>
          </a:ln>
        </p:spPr>
        <p:txBody>
          <a:bodyPr lIns="45719" rIns="45719"/>
          <a:lstStyle/>
          <a:p>
            <a:endParaRPr/>
          </a:p>
        </p:txBody>
      </p:sp>
      <p:sp>
        <p:nvSpPr>
          <p:cNvPr id="122" name="Freeform 15"/>
          <p:cNvSpPr/>
          <p:nvPr/>
        </p:nvSpPr>
        <p:spPr>
          <a:xfrm rot="7052736">
            <a:off x="4037372" y="2587419"/>
            <a:ext cx="523524" cy="107561"/>
          </a:xfrm>
          <a:prstGeom prst="rect">
            <a:avLst/>
          </a:prstGeom>
          <a:blipFill>
            <a:blip r:embed="rId3"/>
            <a:stretch>
              <a:fillRect/>
            </a:stretch>
          </a:blipFill>
          <a:ln w="12700">
            <a:miter lim="400000"/>
          </a:ln>
        </p:spPr>
        <p:txBody>
          <a:bodyPr lIns="45719" rIns="45719"/>
          <a:lstStyle/>
          <a:p>
            <a:endParaRPr/>
          </a:p>
        </p:txBody>
      </p:sp>
      <p:sp>
        <p:nvSpPr>
          <p:cNvPr id="123" name="Freeform 16"/>
          <p:cNvSpPr/>
          <p:nvPr/>
        </p:nvSpPr>
        <p:spPr>
          <a:xfrm rot="19130945">
            <a:off x="4439210" y="2779064"/>
            <a:ext cx="593346" cy="121906"/>
          </a:xfrm>
          <a:prstGeom prst="rect">
            <a:avLst/>
          </a:prstGeom>
          <a:blipFill>
            <a:blip r:embed="rId4"/>
            <a:stretch>
              <a:fillRect/>
            </a:stretch>
          </a:blipFill>
          <a:ln w="12700">
            <a:miter lim="400000"/>
          </a:ln>
        </p:spPr>
        <p:txBody>
          <a:bodyPr lIns="45719" rIns="45719"/>
          <a:lstStyle/>
          <a:p>
            <a:endParaRPr/>
          </a:p>
        </p:txBody>
      </p:sp>
      <p:sp>
        <p:nvSpPr>
          <p:cNvPr id="124" name="Freeform 17"/>
          <p:cNvSpPr/>
          <p:nvPr/>
        </p:nvSpPr>
        <p:spPr>
          <a:xfrm rot="20159663">
            <a:off x="4692062" y="3128066"/>
            <a:ext cx="523213" cy="107497"/>
          </a:xfrm>
          <a:prstGeom prst="rect">
            <a:avLst/>
          </a:prstGeom>
          <a:blipFill>
            <a:blip r:embed="rId6"/>
            <a:stretch>
              <a:fillRect/>
            </a:stretch>
          </a:blipFill>
          <a:ln w="12700">
            <a:miter lim="400000"/>
          </a:ln>
        </p:spPr>
        <p:txBody>
          <a:bodyPr lIns="45719" rIns="45719"/>
          <a:lstStyle/>
          <a:p>
            <a:endParaRPr/>
          </a:p>
        </p:txBody>
      </p:sp>
      <p:sp>
        <p:nvSpPr>
          <p:cNvPr id="125" name="Freeform 18"/>
          <p:cNvSpPr/>
          <p:nvPr/>
        </p:nvSpPr>
        <p:spPr>
          <a:xfrm>
            <a:off x="4802980" y="3458559"/>
            <a:ext cx="523213" cy="107498"/>
          </a:xfrm>
          <a:prstGeom prst="rect">
            <a:avLst/>
          </a:prstGeom>
          <a:blipFill>
            <a:blip r:embed="rId2"/>
            <a:stretch>
              <a:fillRect/>
            </a:stretch>
          </a:blipFill>
          <a:ln w="12700">
            <a:miter lim="400000"/>
          </a:ln>
        </p:spPr>
        <p:txBody>
          <a:bodyPr lIns="45719" rIns="45719"/>
          <a:lstStyle/>
          <a:p>
            <a:endParaRPr/>
          </a:p>
        </p:txBody>
      </p:sp>
      <p:sp>
        <p:nvSpPr>
          <p:cNvPr id="126" name="Freeform 19"/>
          <p:cNvSpPr/>
          <p:nvPr/>
        </p:nvSpPr>
        <p:spPr>
          <a:xfrm>
            <a:off x="2986994" y="2920290"/>
            <a:ext cx="1485392" cy="902653"/>
          </a:xfrm>
          <a:prstGeom prst="rect">
            <a:avLst/>
          </a:prstGeom>
          <a:blipFill>
            <a:blip r:embed="rId7"/>
            <a:stretch>
              <a:fillRect/>
            </a:stretch>
          </a:blipFill>
          <a:ln w="12700">
            <a:miter lim="400000"/>
          </a:ln>
        </p:spPr>
        <p:txBody>
          <a:bodyPr lIns="45719" rIns="45719"/>
          <a:lstStyle/>
          <a:p>
            <a:endParaRPr/>
          </a:p>
        </p:txBody>
      </p:sp>
      <p:sp>
        <p:nvSpPr>
          <p:cNvPr id="127" name="Freeform 20"/>
          <p:cNvSpPr/>
          <p:nvPr/>
        </p:nvSpPr>
        <p:spPr>
          <a:xfrm rot="21553544">
            <a:off x="3576468" y="3136446"/>
            <a:ext cx="498381" cy="378769"/>
          </a:xfrm>
          <a:prstGeom prst="rect">
            <a:avLst/>
          </a:prstGeom>
          <a:blipFill>
            <a:blip r:embed="rId8"/>
            <a:stretch>
              <a:fillRect/>
            </a:stretch>
          </a:blipFill>
          <a:ln w="12700">
            <a:miter lim="400000"/>
          </a:ln>
        </p:spPr>
        <p:txBody>
          <a:bodyPr lIns="45719" rIns="45719"/>
          <a:lstStyle/>
          <a:p>
            <a:endParaRPr/>
          </a:p>
        </p:txBody>
      </p:sp>
      <p:sp>
        <p:nvSpPr>
          <p:cNvPr id="128" name="Freeform 23"/>
          <p:cNvSpPr/>
          <p:nvPr/>
        </p:nvSpPr>
        <p:spPr>
          <a:xfrm>
            <a:off x="6328667" y="3840360"/>
            <a:ext cx="5630666" cy="6330291"/>
          </a:xfrm>
          <a:custGeom>
            <a:avLst/>
            <a:gdLst/>
            <a:ahLst/>
            <a:cxnLst>
              <a:cxn ang="0">
                <a:pos x="wd2" y="hd2"/>
              </a:cxn>
              <a:cxn ang="5400000">
                <a:pos x="wd2" y="hd2"/>
              </a:cxn>
              <a:cxn ang="10800000">
                <a:pos x="wd2" y="hd2"/>
              </a:cxn>
              <a:cxn ang="16200000">
                <a:pos x="wd2" y="hd2"/>
              </a:cxn>
            </a:cxnLst>
            <a:rect l="0" t="0" r="r" b="b"/>
            <a:pathLst>
              <a:path w="21600" h="21600" extrusionOk="0">
                <a:moveTo>
                  <a:pt x="547" y="0"/>
                </a:moveTo>
                <a:lnTo>
                  <a:pt x="21053" y="0"/>
                </a:lnTo>
                <a:cubicBezTo>
                  <a:pt x="21355" y="0"/>
                  <a:pt x="21600" y="218"/>
                  <a:pt x="21600" y="486"/>
                </a:cubicBezTo>
                <a:lnTo>
                  <a:pt x="21600" y="21114"/>
                </a:lnTo>
                <a:cubicBezTo>
                  <a:pt x="21600" y="21382"/>
                  <a:pt x="21355" y="21600"/>
                  <a:pt x="21053" y="21600"/>
                </a:cubicBezTo>
                <a:lnTo>
                  <a:pt x="547" y="21600"/>
                </a:lnTo>
                <a:cubicBezTo>
                  <a:pt x="245" y="21600"/>
                  <a:pt x="0" y="21382"/>
                  <a:pt x="0" y="21114"/>
                </a:cubicBezTo>
                <a:lnTo>
                  <a:pt x="0" y="486"/>
                </a:lnTo>
                <a:cubicBezTo>
                  <a:pt x="0" y="218"/>
                  <a:pt x="245" y="0"/>
                  <a:pt x="547" y="0"/>
                </a:cubicBezTo>
                <a:close/>
              </a:path>
            </a:pathLst>
          </a:custGeom>
          <a:solidFill>
            <a:srgbClr val="CADFDF"/>
          </a:solidFill>
          <a:ln w="12700">
            <a:miter lim="400000"/>
          </a:ln>
        </p:spPr>
        <p:txBody>
          <a:bodyPr lIns="45719" rIns="45719"/>
          <a:lstStyle/>
          <a:p>
            <a:endParaRPr/>
          </a:p>
        </p:txBody>
      </p:sp>
      <p:sp>
        <p:nvSpPr>
          <p:cNvPr id="129" name="Freeform 26"/>
          <p:cNvSpPr/>
          <p:nvPr/>
        </p:nvSpPr>
        <p:spPr>
          <a:xfrm>
            <a:off x="6311263" y="3840360"/>
            <a:ext cx="5575107" cy="901883"/>
          </a:xfrm>
          <a:custGeom>
            <a:avLst/>
            <a:gdLst/>
            <a:ahLst/>
            <a:cxnLst>
              <a:cxn ang="0">
                <a:pos x="wd2" y="hd2"/>
              </a:cxn>
              <a:cxn ang="5400000">
                <a:pos x="wd2" y="hd2"/>
              </a:cxn>
              <a:cxn ang="10800000">
                <a:pos x="wd2" y="hd2"/>
              </a:cxn>
              <a:cxn ang="16200000">
                <a:pos x="wd2" y="hd2"/>
              </a:cxn>
            </a:cxnLst>
            <a:rect l="0" t="0" r="r" b="b"/>
            <a:pathLst>
              <a:path w="21600" h="21600" extrusionOk="0">
                <a:moveTo>
                  <a:pt x="387" y="0"/>
                </a:moveTo>
                <a:lnTo>
                  <a:pt x="21213" y="0"/>
                </a:lnTo>
                <a:cubicBezTo>
                  <a:pt x="21427" y="0"/>
                  <a:pt x="21600" y="953"/>
                  <a:pt x="21600" y="2128"/>
                </a:cubicBezTo>
                <a:lnTo>
                  <a:pt x="21600" y="19472"/>
                </a:lnTo>
                <a:cubicBezTo>
                  <a:pt x="21600" y="20036"/>
                  <a:pt x="21559" y="20578"/>
                  <a:pt x="21487" y="20977"/>
                </a:cubicBezTo>
                <a:cubicBezTo>
                  <a:pt x="21414" y="21376"/>
                  <a:pt x="21316" y="21600"/>
                  <a:pt x="21213" y="21600"/>
                </a:cubicBezTo>
                <a:lnTo>
                  <a:pt x="387" y="21600"/>
                </a:lnTo>
                <a:cubicBezTo>
                  <a:pt x="173" y="21600"/>
                  <a:pt x="0" y="20647"/>
                  <a:pt x="0" y="19472"/>
                </a:cubicBezTo>
                <a:lnTo>
                  <a:pt x="0" y="2128"/>
                </a:lnTo>
                <a:cubicBezTo>
                  <a:pt x="0" y="953"/>
                  <a:pt x="173" y="0"/>
                  <a:pt x="387" y="0"/>
                </a:cubicBezTo>
                <a:close/>
              </a:path>
            </a:pathLst>
          </a:custGeom>
          <a:solidFill>
            <a:srgbClr val="568A8F"/>
          </a:solidFill>
          <a:ln w="12700">
            <a:miter lim="400000"/>
          </a:ln>
        </p:spPr>
        <p:txBody>
          <a:bodyPr lIns="45719" rIns="45719"/>
          <a:lstStyle/>
          <a:p>
            <a:endParaRPr/>
          </a:p>
        </p:txBody>
      </p:sp>
      <p:sp>
        <p:nvSpPr>
          <p:cNvPr id="130" name="TextBox 28"/>
          <p:cNvSpPr txBox="1"/>
          <p:nvPr/>
        </p:nvSpPr>
        <p:spPr>
          <a:xfrm>
            <a:off x="6913526" y="3930939"/>
            <a:ext cx="4460949" cy="58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4800"/>
              </a:lnSpc>
              <a:defRPr sz="3400" b="1">
                <a:solidFill>
                  <a:srgbClr val="FAF4EA"/>
                </a:solidFill>
                <a:latin typeface="Blogger Bold"/>
                <a:ea typeface="Blogger Bold"/>
                <a:cs typeface="Blogger Bold"/>
                <a:sym typeface="Blogger Bold"/>
              </a:defRPr>
            </a:lvl1pPr>
          </a:lstStyle>
          <a:p>
            <a:r>
              <a:t>Nursery</a:t>
            </a:r>
          </a:p>
        </p:txBody>
      </p:sp>
      <p:sp>
        <p:nvSpPr>
          <p:cNvPr id="131" name="Freeform 29"/>
          <p:cNvSpPr/>
          <p:nvPr/>
        </p:nvSpPr>
        <p:spPr>
          <a:xfrm>
            <a:off x="7675053" y="3458559"/>
            <a:ext cx="523212" cy="107498"/>
          </a:xfrm>
          <a:prstGeom prst="rect">
            <a:avLst/>
          </a:prstGeom>
          <a:blipFill>
            <a:blip r:embed="rId2"/>
            <a:stretch>
              <a:fillRect/>
            </a:stretch>
          </a:blipFill>
          <a:ln w="12700">
            <a:miter lim="400000"/>
          </a:ln>
        </p:spPr>
        <p:txBody>
          <a:bodyPr lIns="45719" rIns="45719"/>
          <a:lstStyle/>
          <a:p>
            <a:endParaRPr/>
          </a:p>
        </p:txBody>
      </p:sp>
      <p:sp>
        <p:nvSpPr>
          <p:cNvPr id="132" name="Freeform 30"/>
          <p:cNvSpPr/>
          <p:nvPr/>
        </p:nvSpPr>
        <p:spPr>
          <a:xfrm rot="1106635">
            <a:off x="7748417" y="3123942"/>
            <a:ext cx="563362" cy="115746"/>
          </a:xfrm>
          <a:prstGeom prst="rect">
            <a:avLst/>
          </a:prstGeom>
          <a:blipFill>
            <a:blip r:embed="rId3"/>
            <a:stretch>
              <a:fillRect/>
            </a:stretch>
          </a:blipFill>
          <a:ln w="12700">
            <a:miter lim="400000"/>
          </a:ln>
        </p:spPr>
        <p:txBody>
          <a:bodyPr lIns="45719" rIns="45719"/>
          <a:lstStyle/>
          <a:p>
            <a:endParaRPr/>
          </a:p>
        </p:txBody>
      </p:sp>
      <p:sp>
        <p:nvSpPr>
          <p:cNvPr id="133" name="Freeform 31"/>
          <p:cNvSpPr/>
          <p:nvPr/>
        </p:nvSpPr>
        <p:spPr>
          <a:xfrm rot="2538561">
            <a:off x="7957336" y="2770677"/>
            <a:ext cx="593347" cy="121906"/>
          </a:xfrm>
          <a:prstGeom prst="rect">
            <a:avLst/>
          </a:prstGeom>
          <a:blipFill>
            <a:blip r:embed="rId4"/>
            <a:stretch>
              <a:fillRect/>
            </a:stretch>
          </a:blipFill>
          <a:ln w="12700">
            <a:miter lim="400000"/>
          </a:ln>
        </p:spPr>
        <p:txBody>
          <a:bodyPr lIns="45719" rIns="45719"/>
          <a:lstStyle/>
          <a:p>
            <a:endParaRPr/>
          </a:p>
        </p:txBody>
      </p:sp>
      <p:sp>
        <p:nvSpPr>
          <p:cNvPr id="134" name="Freeform 32"/>
          <p:cNvSpPr/>
          <p:nvPr/>
        </p:nvSpPr>
        <p:spPr>
          <a:xfrm rot="4402072">
            <a:off x="8382648" y="2571383"/>
            <a:ext cx="542349" cy="111429"/>
          </a:xfrm>
          <a:prstGeom prst="rect">
            <a:avLst/>
          </a:prstGeom>
          <a:blipFill>
            <a:blip r:embed="rId5"/>
            <a:stretch>
              <a:fillRect/>
            </a:stretch>
          </a:blipFill>
          <a:ln w="12700">
            <a:miter lim="400000"/>
          </a:ln>
        </p:spPr>
        <p:txBody>
          <a:bodyPr lIns="45719" rIns="45719"/>
          <a:lstStyle/>
          <a:p>
            <a:endParaRPr/>
          </a:p>
        </p:txBody>
      </p:sp>
      <p:sp>
        <p:nvSpPr>
          <p:cNvPr id="135" name="Freeform 33"/>
          <p:cNvSpPr/>
          <p:nvPr/>
        </p:nvSpPr>
        <p:spPr>
          <a:xfrm rot="16200000">
            <a:off x="8841113" y="2477517"/>
            <a:ext cx="542598" cy="111480"/>
          </a:xfrm>
          <a:prstGeom prst="rect">
            <a:avLst/>
          </a:prstGeom>
          <a:blipFill>
            <a:blip r:embed="rId2"/>
            <a:stretch>
              <a:fillRect/>
            </a:stretch>
          </a:blipFill>
          <a:ln w="12700">
            <a:miter lim="400000"/>
          </a:ln>
        </p:spPr>
        <p:txBody>
          <a:bodyPr lIns="45719" rIns="45719"/>
          <a:lstStyle/>
          <a:p>
            <a:endParaRPr/>
          </a:p>
        </p:txBody>
      </p:sp>
      <p:sp>
        <p:nvSpPr>
          <p:cNvPr id="136" name="Freeform 34"/>
          <p:cNvSpPr/>
          <p:nvPr/>
        </p:nvSpPr>
        <p:spPr>
          <a:xfrm rot="7052736">
            <a:off x="9324126" y="2587419"/>
            <a:ext cx="523524" cy="107561"/>
          </a:xfrm>
          <a:prstGeom prst="rect">
            <a:avLst/>
          </a:prstGeom>
          <a:blipFill>
            <a:blip r:embed="rId3"/>
            <a:stretch>
              <a:fillRect/>
            </a:stretch>
          </a:blipFill>
          <a:ln w="12700">
            <a:miter lim="400000"/>
          </a:ln>
        </p:spPr>
        <p:txBody>
          <a:bodyPr lIns="45719" rIns="45719"/>
          <a:lstStyle/>
          <a:p>
            <a:endParaRPr/>
          </a:p>
        </p:txBody>
      </p:sp>
      <p:sp>
        <p:nvSpPr>
          <p:cNvPr id="137" name="Freeform 35"/>
          <p:cNvSpPr/>
          <p:nvPr/>
        </p:nvSpPr>
        <p:spPr>
          <a:xfrm rot="19130945">
            <a:off x="9725966" y="2779064"/>
            <a:ext cx="593346" cy="121906"/>
          </a:xfrm>
          <a:prstGeom prst="rect">
            <a:avLst/>
          </a:prstGeom>
          <a:blipFill>
            <a:blip r:embed="rId4"/>
            <a:stretch>
              <a:fillRect/>
            </a:stretch>
          </a:blipFill>
          <a:ln w="12700">
            <a:miter lim="400000"/>
          </a:ln>
        </p:spPr>
        <p:txBody>
          <a:bodyPr lIns="45719" rIns="45719"/>
          <a:lstStyle/>
          <a:p>
            <a:endParaRPr/>
          </a:p>
        </p:txBody>
      </p:sp>
      <p:sp>
        <p:nvSpPr>
          <p:cNvPr id="138" name="Freeform 36"/>
          <p:cNvSpPr/>
          <p:nvPr/>
        </p:nvSpPr>
        <p:spPr>
          <a:xfrm rot="20159663">
            <a:off x="9978818" y="3128066"/>
            <a:ext cx="523212" cy="107497"/>
          </a:xfrm>
          <a:prstGeom prst="rect">
            <a:avLst/>
          </a:prstGeom>
          <a:blipFill>
            <a:blip r:embed="rId6"/>
            <a:stretch>
              <a:fillRect/>
            </a:stretch>
          </a:blipFill>
          <a:ln w="12700">
            <a:miter lim="400000"/>
          </a:ln>
        </p:spPr>
        <p:txBody>
          <a:bodyPr lIns="45719" rIns="45719"/>
          <a:lstStyle/>
          <a:p>
            <a:endParaRPr/>
          </a:p>
        </p:txBody>
      </p:sp>
      <p:sp>
        <p:nvSpPr>
          <p:cNvPr id="139" name="Freeform 37"/>
          <p:cNvSpPr/>
          <p:nvPr/>
        </p:nvSpPr>
        <p:spPr>
          <a:xfrm>
            <a:off x="10089736" y="3458559"/>
            <a:ext cx="523212" cy="107498"/>
          </a:xfrm>
          <a:prstGeom prst="rect">
            <a:avLst/>
          </a:prstGeom>
          <a:blipFill>
            <a:blip r:embed="rId2"/>
            <a:stretch>
              <a:fillRect/>
            </a:stretch>
          </a:blipFill>
          <a:ln w="12700">
            <a:miter lim="400000"/>
          </a:ln>
        </p:spPr>
        <p:txBody>
          <a:bodyPr lIns="45719" rIns="45719"/>
          <a:lstStyle/>
          <a:p>
            <a:endParaRPr/>
          </a:p>
        </p:txBody>
      </p:sp>
      <p:sp>
        <p:nvSpPr>
          <p:cNvPr id="140" name="Freeform 38"/>
          <p:cNvSpPr/>
          <p:nvPr/>
        </p:nvSpPr>
        <p:spPr>
          <a:xfrm>
            <a:off x="8273749" y="2920290"/>
            <a:ext cx="1740503" cy="753612"/>
          </a:xfrm>
          <a:prstGeom prst="rect">
            <a:avLst/>
          </a:prstGeom>
          <a:blipFill>
            <a:blip r:embed="rId7"/>
            <a:stretch>
              <a:fillRect/>
            </a:stretch>
          </a:blipFill>
          <a:ln w="12700">
            <a:miter lim="400000"/>
          </a:ln>
        </p:spPr>
        <p:txBody>
          <a:bodyPr lIns="45719" rIns="45719"/>
          <a:lstStyle/>
          <a:p>
            <a:endParaRPr/>
          </a:p>
        </p:txBody>
      </p:sp>
      <p:sp>
        <p:nvSpPr>
          <p:cNvPr id="141" name="Freeform 39"/>
          <p:cNvSpPr/>
          <p:nvPr/>
        </p:nvSpPr>
        <p:spPr>
          <a:xfrm rot="21553544">
            <a:off x="8863223" y="3136446"/>
            <a:ext cx="498380" cy="378769"/>
          </a:xfrm>
          <a:prstGeom prst="rect">
            <a:avLst/>
          </a:prstGeom>
          <a:blipFill>
            <a:blip r:embed="rId8"/>
            <a:stretch>
              <a:fillRect/>
            </a:stretch>
          </a:blipFill>
          <a:ln w="12700">
            <a:miter lim="400000"/>
          </a:ln>
        </p:spPr>
        <p:txBody>
          <a:bodyPr lIns="45719" rIns="45719"/>
          <a:lstStyle/>
          <a:p>
            <a:endParaRPr/>
          </a:p>
        </p:txBody>
      </p:sp>
      <p:sp>
        <p:nvSpPr>
          <p:cNvPr id="142" name="Freeform 42"/>
          <p:cNvSpPr/>
          <p:nvPr/>
        </p:nvSpPr>
        <p:spPr>
          <a:xfrm>
            <a:off x="12021180" y="3840360"/>
            <a:ext cx="5518564" cy="6204260"/>
          </a:xfrm>
          <a:custGeom>
            <a:avLst/>
            <a:gdLst/>
            <a:ahLst/>
            <a:cxnLst>
              <a:cxn ang="0">
                <a:pos x="wd2" y="hd2"/>
              </a:cxn>
              <a:cxn ang="5400000">
                <a:pos x="wd2" y="hd2"/>
              </a:cxn>
              <a:cxn ang="10800000">
                <a:pos x="wd2" y="hd2"/>
              </a:cxn>
              <a:cxn ang="16200000">
                <a:pos x="wd2" y="hd2"/>
              </a:cxn>
            </a:cxnLst>
            <a:rect l="0" t="0" r="r" b="b"/>
            <a:pathLst>
              <a:path w="21600" h="21600" extrusionOk="0">
                <a:moveTo>
                  <a:pt x="547" y="0"/>
                </a:moveTo>
                <a:lnTo>
                  <a:pt x="21053" y="0"/>
                </a:lnTo>
                <a:cubicBezTo>
                  <a:pt x="21355" y="0"/>
                  <a:pt x="21600" y="218"/>
                  <a:pt x="21600" y="486"/>
                </a:cubicBezTo>
                <a:lnTo>
                  <a:pt x="21600" y="21114"/>
                </a:lnTo>
                <a:cubicBezTo>
                  <a:pt x="21600" y="21382"/>
                  <a:pt x="21355" y="21600"/>
                  <a:pt x="21053" y="21600"/>
                </a:cubicBezTo>
                <a:lnTo>
                  <a:pt x="547" y="21600"/>
                </a:lnTo>
                <a:cubicBezTo>
                  <a:pt x="245" y="21600"/>
                  <a:pt x="0" y="21382"/>
                  <a:pt x="0" y="21114"/>
                </a:cubicBezTo>
                <a:lnTo>
                  <a:pt x="0" y="486"/>
                </a:lnTo>
                <a:cubicBezTo>
                  <a:pt x="0" y="218"/>
                  <a:pt x="245" y="0"/>
                  <a:pt x="547" y="0"/>
                </a:cubicBezTo>
                <a:close/>
              </a:path>
            </a:pathLst>
          </a:custGeom>
          <a:solidFill>
            <a:srgbClr val="F8DAC3"/>
          </a:solidFill>
          <a:ln w="12700">
            <a:miter lim="400000"/>
          </a:ln>
        </p:spPr>
        <p:txBody>
          <a:bodyPr lIns="45719" rIns="45719"/>
          <a:lstStyle/>
          <a:p>
            <a:endParaRPr/>
          </a:p>
        </p:txBody>
      </p:sp>
      <p:sp>
        <p:nvSpPr>
          <p:cNvPr id="143" name="Freeform 45"/>
          <p:cNvSpPr/>
          <p:nvPr/>
        </p:nvSpPr>
        <p:spPr>
          <a:xfrm>
            <a:off x="11949301" y="3840360"/>
            <a:ext cx="5662322" cy="1028984"/>
          </a:xfrm>
          <a:custGeom>
            <a:avLst/>
            <a:gdLst/>
            <a:ahLst/>
            <a:cxnLst>
              <a:cxn ang="0">
                <a:pos x="wd2" y="hd2"/>
              </a:cxn>
              <a:cxn ang="5400000">
                <a:pos x="wd2" y="hd2"/>
              </a:cxn>
              <a:cxn ang="10800000">
                <a:pos x="wd2" y="hd2"/>
              </a:cxn>
              <a:cxn ang="16200000">
                <a:pos x="wd2" y="hd2"/>
              </a:cxn>
            </a:cxnLst>
            <a:rect l="0" t="0" r="r" b="b"/>
            <a:pathLst>
              <a:path w="21600" h="21600" extrusionOk="0">
                <a:moveTo>
                  <a:pt x="387" y="0"/>
                </a:moveTo>
                <a:lnTo>
                  <a:pt x="21213" y="0"/>
                </a:lnTo>
                <a:cubicBezTo>
                  <a:pt x="21427" y="0"/>
                  <a:pt x="21600" y="953"/>
                  <a:pt x="21600" y="2128"/>
                </a:cubicBezTo>
                <a:lnTo>
                  <a:pt x="21600" y="19472"/>
                </a:lnTo>
                <a:cubicBezTo>
                  <a:pt x="21600" y="20036"/>
                  <a:pt x="21559" y="20578"/>
                  <a:pt x="21487" y="20977"/>
                </a:cubicBezTo>
                <a:cubicBezTo>
                  <a:pt x="21414" y="21376"/>
                  <a:pt x="21316" y="21600"/>
                  <a:pt x="21213" y="21600"/>
                </a:cubicBezTo>
                <a:lnTo>
                  <a:pt x="387" y="21600"/>
                </a:lnTo>
                <a:cubicBezTo>
                  <a:pt x="173" y="21600"/>
                  <a:pt x="0" y="20647"/>
                  <a:pt x="0" y="19472"/>
                </a:cubicBezTo>
                <a:lnTo>
                  <a:pt x="0" y="2128"/>
                </a:lnTo>
                <a:cubicBezTo>
                  <a:pt x="0" y="953"/>
                  <a:pt x="173" y="0"/>
                  <a:pt x="387" y="0"/>
                </a:cubicBezTo>
                <a:close/>
              </a:path>
            </a:pathLst>
          </a:custGeom>
          <a:solidFill>
            <a:srgbClr val="E94B59"/>
          </a:solidFill>
          <a:ln w="12700">
            <a:miter lim="400000"/>
          </a:ln>
        </p:spPr>
        <p:txBody>
          <a:bodyPr lIns="45719" rIns="45719"/>
          <a:lstStyle/>
          <a:p>
            <a:endParaRPr/>
          </a:p>
        </p:txBody>
      </p:sp>
      <p:sp>
        <p:nvSpPr>
          <p:cNvPr id="144" name="TextBox 47"/>
          <p:cNvSpPr txBox="1"/>
          <p:nvPr/>
        </p:nvSpPr>
        <p:spPr>
          <a:xfrm>
            <a:off x="12642167" y="3943479"/>
            <a:ext cx="4460950" cy="586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4800"/>
              </a:lnSpc>
              <a:defRPr sz="3400" b="1">
                <a:solidFill>
                  <a:srgbClr val="FAF4EA"/>
                </a:solidFill>
                <a:latin typeface="Blogger Bold"/>
                <a:ea typeface="Blogger Bold"/>
                <a:cs typeface="Blogger Bold"/>
                <a:sym typeface="Blogger Bold"/>
              </a:defRPr>
            </a:lvl1pPr>
          </a:lstStyle>
          <a:p>
            <a:r>
              <a:t>Reception</a:t>
            </a:r>
          </a:p>
        </p:txBody>
      </p:sp>
      <p:sp>
        <p:nvSpPr>
          <p:cNvPr id="145" name="Freeform 48"/>
          <p:cNvSpPr/>
          <p:nvPr/>
        </p:nvSpPr>
        <p:spPr>
          <a:xfrm>
            <a:off x="12961807" y="3458559"/>
            <a:ext cx="523213" cy="107498"/>
          </a:xfrm>
          <a:prstGeom prst="rect">
            <a:avLst/>
          </a:prstGeom>
          <a:blipFill>
            <a:blip r:embed="rId2"/>
            <a:stretch>
              <a:fillRect/>
            </a:stretch>
          </a:blipFill>
          <a:ln w="12700">
            <a:miter lim="400000"/>
          </a:ln>
        </p:spPr>
        <p:txBody>
          <a:bodyPr lIns="45719" rIns="45719"/>
          <a:lstStyle/>
          <a:p>
            <a:endParaRPr/>
          </a:p>
        </p:txBody>
      </p:sp>
      <p:sp>
        <p:nvSpPr>
          <p:cNvPr id="146" name="Freeform 49"/>
          <p:cNvSpPr/>
          <p:nvPr/>
        </p:nvSpPr>
        <p:spPr>
          <a:xfrm rot="1106635">
            <a:off x="13035171" y="3123942"/>
            <a:ext cx="563362" cy="115746"/>
          </a:xfrm>
          <a:prstGeom prst="rect">
            <a:avLst/>
          </a:prstGeom>
          <a:blipFill>
            <a:blip r:embed="rId3"/>
            <a:stretch>
              <a:fillRect/>
            </a:stretch>
          </a:blipFill>
          <a:ln w="12700">
            <a:miter lim="400000"/>
          </a:ln>
        </p:spPr>
        <p:txBody>
          <a:bodyPr lIns="45719" rIns="45719"/>
          <a:lstStyle/>
          <a:p>
            <a:endParaRPr/>
          </a:p>
        </p:txBody>
      </p:sp>
      <p:sp>
        <p:nvSpPr>
          <p:cNvPr id="147" name="Freeform 50"/>
          <p:cNvSpPr/>
          <p:nvPr/>
        </p:nvSpPr>
        <p:spPr>
          <a:xfrm rot="2538561">
            <a:off x="13244092" y="2770676"/>
            <a:ext cx="593346" cy="121906"/>
          </a:xfrm>
          <a:prstGeom prst="rect">
            <a:avLst/>
          </a:prstGeom>
          <a:blipFill>
            <a:blip r:embed="rId4"/>
            <a:stretch>
              <a:fillRect/>
            </a:stretch>
          </a:blipFill>
          <a:ln w="12700">
            <a:miter lim="400000"/>
          </a:ln>
        </p:spPr>
        <p:txBody>
          <a:bodyPr lIns="45719" rIns="45719"/>
          <a:lstStyle/>
          <a:p>
            <a:endParaRPr/>
          </a:p>
        </p:txBody>
      </p:sp>
      <p:sp>
        <p:nvSpPr>
          <p:cNvPr id="148" name="Freeform 51"/>
          <p:cNvSpPr/>
          <p:nvPr/>
        </p:nvSpPr>
        <p:spPr>
          <a:xfrm rot="4402072">
            <a:off x="13669402" y="2571383"/>
            <a:ext cx="542349" cy="111429"/>
          </a:xfrm>
          <a:prstGeom prst="rect">
            <a:avLst/>
          </a:prstGeom>
          <a:blipFill>
            <a:blip r:embed="rId5"/>
            <a:stretch>
              <a:fillRect/>
            </a:stretch>
          </a:blipFill>
          <a:ln w="12700">
            <a:miter lim="400000"/>
          </a:ln>
        </p:spPr>
        <p:txBody>
          <a:bodyPr lIns="45719" rIns="45719"/>
          <a:lstStyle/>
          <a:p>
            <a:endParaRPr/>
          </a:p>
        </p:txBody>
      </p:sp>
      <p:sp>
        <p:nvSpPr>
          <p:cNvPr id="149" name="Freeform 52"/>
          <p:cNvSpPr/>
          <p:nvPr/>
        </p:nvSpPr>
        <p:spPr>
          <a:xfrm rot="16200000">
            <a:off x="14127869" y="2477517"/>
            <a:ext cx="542598" cy="111480"/>
          </a:xfrm>
          <a:prstGeom prst="rect">
            <a:avLst/>
          </a:prstGeom>
          <a:blipFill>
            <a:blip r:embed="rId2"/>
            <a:stretch>
              <a:fillRect/>
            </a:stretch>
          </a:blipFill>
          <a:ln w="12700">
            <a:miter lim="400000"/>
          </a:ln>
        </p:spPr>
        <p:txBody>
          <a:bodyPr lIns="45719" rIns="45719"/>
          <a:lstStyle/>
          <a:p>
            <a:endParaRPr/>
          </a:p>
        </p:txBody>
      </p:sp>
      <p:sp>
        <p:nvSpPr>
          <p:cNvPr id="150" name="Freeform 53"/>
          <p:cNvSpPr/>
          <p:nvPr/>
        </p:nvSpPr>
        <p:spPr>
          <a:xfrm rot="7052736">
            <a:off x="14610880" y="2587419"/>
            <a:ext cx="523524" cy="107561"/>
          </a:xfrm>
          <a:prstGeom prst="rect">
            <a:avLst/>
          </a:prstGeom>
          <a:blipFill>
            <a:blip r:embed="rId3"/>
            <a:stretch>
              <a:fillRect/>
            </a:stretch>
          </a:blipFill>
          <a:ln w="12700">
            <a:miter lim="400000"/>
          </a:ln>
        </p:spPr>
        <p:txBody>
          <a:bodyPr lIns="45719" rIns="45719"/>
          <a:lstStyle/>
          <a:p>
            <a:endParaRPr/>
          </a:p>
        </p:txBody>
      </p:sp>
      <p:sp>
        <p:nvSpPr>
          <p:cNvPr id="151" name="Freeform 54"/>
          <p:cNvSpPr/>
          <p:nvPr/>
        </p:nvSpPr>
        <p:spPr>
          <a:xfrm rot="19130945">
            <a:off x="15012719" y="2779064"/>
            <a:ext cx="593347" cy="121906"/>
          </a:xfrm>
          <a:prstGeom prst="rect">
            <a:avLst/>
          </a:prstGeom>
          <a:blipFill>
            <a:blip r:embed="rId4"/>
            <a:stretch>
              <a:fillRect/>
            </a:stretch>
          </a:blipFill>
          <a:ln w="12700">
            <a:miter lim="400000"/>
          </a:ln>
        </p:spPr>
        <p:txBody>
          <a:bodyPr lIns="45719" rIns="45719"/>
          <a:lstStyle/>
          <a:p>
            <a:endParaRPr/>
          </a:p>
        </p:txBody>
      </p:sp>
      <p:sp>
        <p:nvSpPr>
          <p:cNvPr id="152" name="Freeform 55"/>
          <p:cNvSpPr/>
          <p:nvPr/>
        </p:nvSpPr>
        <p:spPr>
          <a:xfrm rot="20159663">
            <a:off x="15265572" y="3128066"/>
            <a:ext cx="523213" cy="107497"/>
          </a:xfrm>
          <a:prstGeom prst="rect">
            <a:avLst/>
          </a:prstGeom>
          <a:blipFill>
            <a:blip r:embed="rId6"/>
            <a:stretch>
              <a:fillRect/>
            </a:stretch>
          </a:blipFill>
          <a:ln w="12700">
            <a:miter lim="400000"/>
          </a:ln>
        </p:spPr>
        <p:txBody>
          <a:bodyPr lIns="45719" rIns="45719"/>
          <a:lstStyle/>
          <a:p>
            <a:endParaRPr/>
          </a:p>
        </p:txBody>
      </p:sp>
      <p:sp>
        <p:nvSpPr>
          <p:cNvPr id="153" name="Freeform 56"/>
          <p:cNvSpPr/>
          <p:nvPr/>
        </p:nvSpPr>
        <p:spPr>
          <a:xfrm>
            <a:off x="15376490" y="3458559"/>
            <a:ext cx="523212" cy="107498"/>
          </a:xfrm>
          <a:prstGeom prst="rect">
            <a:avLst/>
          </a:prstGeom>
          <a:blipFill>
            <a:blip r:embed="rId2"/>
            <a:stretch>
              <a:fillRect/>
            </a:stretch>
          </a:blipFill>
          <a:ln w="12700">
            <a:miter lim="400000"/>
          </a:ln>
        </p:spPr>
        <p:txBody>
          <a:bodyPr lIns="45719" rIns="45719"/>
          <a:lstStyle/>
          <a:p>
            <a:endParaRPr/>
          </a:p>
        </p:txBody>
      </p:sp>
      <p:sp>
        <p:nvSpPr>
          <p:cNvPr id="154" name="Freeform 57"/>
          <p:cNvSpPr/>
          <p:nvPr/>
        </p:nvSpPr>
        <p:spPr>
          <a:xfrm>
            <a:off x="13560504" y="2920290"/>
            <a:ext cx="1740503" cy="753612"/>
          </a:xfrm>
          <a:prstGeom prst="rect">
            <a:avLst/>
          </a:prstGeom>
          <a:blipFill>
            <a:blip r:embed="rId7"/>
            <a:stretch>
              <a:fillRect/>
            </a:stretch>
          </a:blipFill>
          <a:ln w="12700">
            <a:miter lim="400000"/>
          </a:ln>
        </p:spPr>
        <p:txBody>
          <a:bodyPr lIns="45719" rIns="45719"/>
          <a:lstStyle/>
          <a:p>
            <a:endParaRPr/>
          </a:p>
        </p:txBody>
      </p:sp>
      <p:sp>
        <p:nvSpPr>
          <p:cNvPr id="155" name="Freeform 58"/>
          <p:cNvSpPr/>
          <p:nvPr/>
        </p:nvSpPr>
        <p:spPr>
          <a:xfrm rot="21553544">
            <a:off x="14149976" y="3136446"/>
            <a:ext cx="498381" cy="378769"/>
          </a:xfrm>
          <a:prstGeom prst="rect">
            <a:avLst/>
          </a:prstGeom>
          <a:blipFill>
            <a:blip r:embed="rId8"/>
            <a:stretch>
              <a:fillRect/>
            </a:stretch>
          </a:blipFill>
          <a:ln w="12700">
            <a:miter lim="400000"/>
          </a:ln>
        </p:spPr>
        <p:txBody>
          <a:bodyPr lIns="45719" rIns="45719"/>
          <a:lstStyle/>
          <a:p>
            <a:endParaRPr/>
          </a:p>
        </p:txBody>
      </p:sp>
      <p:pic>
        <p:nvPicPr>
          <p:cNvPr id="156" name="unknown.jpeg" descr="unknown.jpeg"/>
          <p:cNvPicPr>
            <a:picLocks noChangeAspect="1"/>
          </p:cNvPicPr>
          <p:nvPr/>
        </p:nvPicPr>
        <p:blipFill>
          <a:blip r:embed="rId9"/>
          <a:stretch>
            <a:fillRect/>
          </a:stretch>
        </p:blipFill>
        <p:spPr>
          <a:xfrm>
            <a:off x="1256173" y="5064037"/>
            <a:ext cx="1696282" cy="2178780"/>
          </a:xfrm>
          <a:prstGeom prst="rect">
            <a:avLst/>
          </a:prstGeom>
          <a:ln w="12700">
            <a:miter lim="400000"/>
          </a:ln>
        </p:spPr>
      </p:pic>
      <p:sp>
        <p:nvSpPr>
          <p:cNvPr id="157" name="Text"/>
          <p:cNvSpPr txBox="1"/>
          <p:nvPr/>
        </p:nvSpPr>
        <p:spPr>
          <a:xfrm>
            <a:off x="890624" y="5064037"/>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158" name="unknown.jpeg" descr="unknown.jpeg"/>
          <p:cNvPicPr>
            <a:picLocks noChangeAspect="1"/>
          </p:cNvPicPr>
          <p:nvPr/>
        </p:nvPicPr>
        <p:blipFill>
          <a:blip r:embed="rId10"/>
          <a:stretch>
            <a:fillRect/>
          </a:stretch>
        </p:blipFill>
        <p:spPr>
          <a:xfrm>
            <a:off x="3940074" y="5064037"/>
            <a:ext cx="1748154" cy="2203252"/>
          </a:xfrm>
          <a:prstGeom prst="rect">
            <a:avLst/>
          </a:prstGeom>
          <a:ln w="12700">
            <a:miter lim="400000"/>
          </a:ln>
        </p:spPr>
      </p:pic>
      <p:sp>
        <p:nvSpPr>
          <p:cNvPr id="159" name="Text"/>
          <p:cNvSpPr txBox="1"/>
          <p:nvPr/>
        </p:nvSpPr>
        <p:spPr>
          <a:xfrm>
            <a:off x="3833832" y="5016545"/>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160" name="unknown.jpeg" descr="unknown.jpeg"/>
          <p:cNvPicPr>
            <a:picLocks noChangeAspect="1"/>
          </p:cNvPicPr>
          <p:nvPr/>
        </p:nvPicPr>
        <p:blipFill>
          <a:blip r:embed="rId11"/>
          <a:stretch>
            <a:fillRect/>
          </a:stretch>
        </p:blipFill>
        <p:spPr>
          <a:xfrm>
            <a:off x="6910753" y="4966061"/>
            <a:ext cx="1521035" cy="2019073"/>
          </a:xfrm>
          <a:prstGeom prst="rect">
            <a:avLst/>
          </a:prstGeom>
          <a:ln w="12700">
            <a:miter lim="400000"/>
          </a:ln>
        </p:spPr>
      </p:pic>
      <p:sp>
        <p:nvSpPr>
          <p:cNvPr id="161" name="Text"/>
          <p:cNvSpPr txBox="1"/>
          <p:nvPr/>
        </p:nvSpPr>
        <p:spPr>
          <a:xfrm>
            <a:off x="6594998" y="5016545"/>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162" name="unknown.jpeg" descr="unknown.jpeg"/>
          <p:cNvPicPr>
            <a:picLocks noChangeAspect="1"/>
          </p:cNvPicPr>
          <p:nvPr/>
        </p:nvPicPr>
        <p:blipFill>
          <a:blip r:embed="rId12"/>
          <a:stretch>
            <a:fillRect/>
          </a:stretch>
        </p:blipFill>
        <p:spPr>
          <a:xfrm>
            <a:off x="9364138" y="4930299"/>
            <a:ext cx="1612748" cy="2090599"/>
          </a:xfrm>
          <a:prstGeom prst="rect">
            <a:avLst/>
          </a:prstGeom>
          <a:ln w="12700">
            <a:miter lim="400000"/>
          </a:ln>
        </p:spPr>
      </p:pic>
      <p:sp>
        <p:nvSpPr>
          <p:cNvPr id="163" name="Text"/>
          <p:cNvSpPr txBox="1"/>
          <p:nvPr/>
        </p:nvSpPr>
        <p:spPr>
          <a:xfrm>
            <a:off x="7899400" y="5354505"/>
            <a:ext cx="142240"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164" name="unknown.jpeg" descr="unknown.jpeg"/>
          <p:cNvPicPr>
            <a:picLocks noChangeAspect="1"/>
          </p:cNvPicPr>
          <p:nvPr/>
        </p:nvPicPr>
        <p:blipFill>
          <a:blip r:embed="rId13"/>
          <a:stretch>
            <a:fillRect/>
          </a:stretch>
        </p:blipFill>
        <p:spPr>
          <a:xfrm>
            <a:off x="8255879" y="7734673"/>
            <a:ext cx="1403523" cy="1803650"/>
          </a:xfrm>
          <a:prstGeom prst="rect">
            <a:avLst/>
          </a:prstGeom>
          <a:ln w="12700">
            <a:miter lim="400000"/>
          </a:ln>
        </p:spPr>
      </p:pic>
      <p:sp>
        <p:nvSpPr>
          <p:cNvPr id="165" name="Text"/>
          <p:cNvSpPr txBox="1"/>
          <p:nvPr/>
        </p:nvSpPr>
        <p:spPr>
          <a:xfrm>
            <a:off x="13421842" y="2494301"/>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166" name="Text"/>
          <p:cNvSpPr txBox="1"/>
          <p:nvPr/>
        </p:nvSpPr>
        <p:spPr>
          <a:xfrm>
            <a:off x="2289436" y="5348155"/>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167" name="unknown.jpeg" descr="unknown.jpeg"/>
          <p:cNvPicPr>
            <a:picLocks noChangeAspect="1"/>
          </p:cNvPicPr>
          <p:nvPr/>
        </p:nvPicPr>
        <p:blipFill>
          <a:blip r:embed="rId14"/>
          <a:stretch>
            <a:fillRect/>
          </a:stretch>
        </p:blipFill>
        <p:spPr>
          <a:xfrm>
            <a:off x="12786863" y="5037828"/>
            <a:ext cx="1412200" cy="1954818"/>
          </a:xfrm>
          <a:prstGeom prst="rect">
            <a:avLst/>
          </a:prstGeom>
          <a:ln w="12700">
            <a:miter lim="400000"/>
          </a:ln>
        </p:spPr>
      </p:pic>
      <p:sp>
        <p:nvSpPr>
          <p:cNvPr id="168" name="Text"/>
          <p:cNvSpPr txBox="1"/>
          <p:nvPr/>
        </p:nvSpPr>
        <p:spPr>
          <a:xfrm>
            <a:off x="12299384" y="5143500"/>
            <a:ext cx="142241"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169" name="unknown.jpeg" descr="unknown.jpeg"/>
          <p:cNvPicPr>
            <a:picLocks noChangeAspect="1"/>
          </p:cNvPicPr>
          <p:nvPr/>
        </p:nvPicPr>
        <p:blipFill>
          <a:blip r:embed="rId15"/>
          <a:srcRect/>
          <a:stretch>
            <a:fillRect/>
          </a:stretch>
        </p:blipFill>
        <p:spPr>
          <a:xfrm>
            <a:off x="15026594" y="5042833"/>
            <a:ext cx="1501223" cy="1944621"/>
          </a:xfrm>
          <a:prstGeom prst="rect">
            <a:avLst/>
          </a:prstGeom>
          <a:ln w="12700">
            <a:miter lim="400000"/>
          </a:ln>
        </p:spPr>
      </p:pic>
      <p:sp>
        <p:nvSpPr>
          <p:cNvPr id="170" name="Text"/>
          <p:cNvSpPr txBox="1"/>
          <p:nvPr/>
        </p:nvSpPr>
        <p:spPr>
          <a:xfrm>
            <a:off x="13402512" y="5120040"/>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171" name="unknown.jpeg" descr="unknown.jpeg"/>
          <p:cNvPicPr>
            <a:picLocks noChangeAspect="1"/>
          </p:cNvPicPr>
          <p:nvPr/>
        </p:nvPicPr>
        <p:blipFill>
          <a:blip r:embed="rId16"/>
          <a:stretch>
            <a:fillRect/>
          </a:stretch>
        </p:blipFill>
        <p:spPr>
          <a:xfrm>
            <a:off x="12167141" y="7626422"/>
            <a:ext cx="1405199" cy="1764376"/>
          </a:xfrm>
          <a:prstGeom prst="rect">
            <a:avLst/>
          </a:prstGeom>
          <a:ln w="12700">
            <a:miter lim="400000"/>
          </a:ln>
        </p:spPr>
      </p:pic>
      <p:sp>
        <p:nvSpPr>
          <p:cNvPr id="172" name="Text"/>
          <p:cNvSpPr txBox="1"/>
          <p:nvPr/>
        </p:nvSpPr>
        <p:spPr>
          <a:xfrm>
            <a:off x="14546246" y="-884437"/>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173" name="unknown.jpeg" descr="unknown.jpeg"/>
          <p:cNvPicPr>
            <a:picLocks noChangeAspect="1"/>
          </p:cNvPicPr>
          <p:nvPr/>
        </p:nvPicPr>
        <p:blipFill>
          <a:blip r:embed="rId17"/>
          <a:stretch>
            <a:fillRect/>
          </a:stretch>
        </p:blipFill>
        <p:spPr>
          <a:xfrm>
            <a:off x="14228484" y="7626422"/>
            <a:ext cx="1224909" cy="1764376"/>
          </a:xfrm>
          <a:prstGeom prst="rect">
            <a:avLst/>
          </a:prstGeom>
          <a:ln w="12700">
            <a:miter lim="400000"/>
          </a:ln>
        </p:spPr>
      </p:pic>
      <p:sp>
        <p:nvSpPr>
          <p:cNvPr id="174" name="Text"/>
          <p:cNvSpPr txBox="1"/>
          <p:nvPr/>
        </p:nvSpPr>
        <p:spPr>
          <a:xfrm>
            <a:off x="439727" y="42135"/>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175" name="unknown.jpeg" descr="unknown.jpeg"/>
          <p:cNvPicPr>
            <a:picLocks noChangeAspect="1"/>
          </p:cNvPicPr>
          <p:nvPr/>
        </p:nvPicPr>
        <p:blipFill>
          <a:blip r:embed="rId18"/>
          <a:stretch>
            <a:fillRect/>
          </a:stretch>
        </p:blipFill>
        <p:spPr>
          <a:xfrm>
            <a:off x="15862154" y="7626422"/>
            <a:ext cx="1356246" cy="1764376"/>
          </a:xfrm>
          <a:prstGeom prst="rect">
            <a:avLst/>
          </a:prstGeom>
          <a:ln w="12700">
            <a:miter lim="400000"/>
          </a:ln>
        </p:spPr>
      </p:pic>
      <p:sp>
        <p:nvSpPr>
          <p:cNvPr id="176" name="Text"/>
          <p:cNvSpPr txBox="1"/>
          <p:nvPr/>
        </p:nvSpPr>
        <p:spPr>
          <a:xfrm>
            <a:off x="5228586" y="754183"/>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177" name="Mrs Smith…"/>
          <p:cNvSpPr txBox="1"/>
          <p:nvPr/>
        </p:nvSpPr>
        <p:spPr>
          <a:xfrm>
            <a:off x="4491" y="7405720"/>
            <a:ext cx="4199646" cy="760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a:pPr>
            <a:r>
              <a:t>Mrs Smith</a:t>
            </a:r>
          </a:p>
          <a:p>
            <a:pPr algn="ctr">
              <a:defRPr sz="2400"/>
            </a:pPr>
            <a:r>
              <a:t>Principal</a:t>
            </a:r>
          </a:p>
        </p:txBody>
      </p:sp>
      <p:sp>
        <p:nvSpPr>
          <p:cNvPr id="178" name="Mr Suddaby…"/>
          <p:cNvSpPr txBox="1"/>
          <p:nvPr/>
        </p:nvSpPr>
        <p:spPr>
          <a:xfrm>
            <a:off x="3381104" y="7447508"/>
            <a:ext cx="2709558" cy="738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300" b="1"/>
            </a:pPr>
            <a:r>
              <a:t>Mr Suddaby</a:t>
            </a:r>
          </a:p>
          <a:p>
            <a:pPr algn="ctr">
              <a:defRPr sz="2300"/>
            </a:pPr>
            <a:r>
              <a:t>SENCO</a:t>
            </a:r>
          </a:p>
        </p:txBody>
      </p:sp>
      <p:sp>
        <p:nvSpPr>
          <p:cNvPr id="179" name="Mrs Grindley…"/>
          <p:cNvSpPr txBox="1"/>
          <p:nvPr/>
        </p:nvSpPr>
        <p:spPr>
          <a:xfrm>
            <a:off x="6322416" y="7019195"/>
            <a:ext cx="2709558" cy="7381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300" b="1"/>
            </a:pPr>
            <a:r>
              <a:t>Mrs Grindley</a:t>
            </a:r>
          </a:p>
          <a:p>
            <a:pPr algn="ctr">
              <a:defRPr sz="2300"/>
            </a:pPr>
            <a:r>
              <a:t>Teacher</a:t>
            </a:r>
          </a:p>
        </p:txBody>
      </p:sp>
      <p:sp>
        <p:nvSpPr>
          <p:cNvPr id="180" name="Miss Lock…"/>
          <p:cNvSpPr txBox="1"/>
          <p:nvPr/>
        </p:nvSpPr>
        <p:spPr>
          <a:xfrm>
            <a:off x="8795160" y="7005505"/>
            <a:ext cx="2709559" cy="7381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300" b="1"/>
            </a:pPr>
            <a:r>
              <a:t>Miss Lock</a:t>
            </a:r>
          </a:p>
          <a:p>
            <a:pPr algn="ctr">
              <a:defRPr sz="2300"/>
            </a:pPr>
            <a:r>
              <a:t>Teacher</a:t>
            </a:r>
          </a:p>
        </p:txBody>
      </p:sp>
      <p:sp>
        <p:nvSpPr>
          <p:cNvPr id="181" name="Mrs Manifold…"/>
          <p:cNvSpPr txBox="1"/>
          <p:nvPr/>
        </p:nvSpPr>
        <p:spPr>
          <a:xfrm>
            <a:off x="7602861" y="9484063"/>
            <a:ext cx="2709559" cy="7381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300" b="1"/>
            </a:pPr>
            <a:r>
              <a:t>Mrs Manifold</a:t>
            </a:r>
          </a:p>
          <a:p>
            <a:pPr algn="ctr">
              <a:defRPr sz="2300"/>
            </a:pPr>
            <a:r>
              <a:t>Teaching Assistant </a:t>
            </a:r>
          </a:p>
        </p:txBody>
      </p:sp>
      <p:sp>
        <p:nvSpPr>
          <p:cNvPr id="182" name="Mrs Podmore…"/>
          <p:cNvSpPr txBox="1"/>
          <p:nvPr/>
        </p:nvSpPr>
        <p:spPr>
          <a:xfrm>
            <a:off x="11917835" y="6942490"/>
            <a:ext cx="3093223" cy="644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000" b="1"/>
            </a:pPr>
            <a:r>
              <a:t>Mrs Podmore</a:t>
            </a:r>
          </a:p>
          <a:p>
            <a:pPr algn="ctr">
              <a:defRPr sz="2000"/>
            </a:pPr>
            <a:r>
              <a:t>EYFS lead/Teacher</a:t>
            </a:r>
          </a:p>
        </p:txBody>
      </p:sp>
      <p:sp>
        <p:nvSpPr>
          <p:cNvPr id="183" name="Miss Goodwin…"/>
          <p:cNvSpPr txBox="1"/>
          <p:nvPr/>
        </p:nvSpPr>
        <p:spPr>
          <a:xfrm>
            <a:off x="14422504" y="6942490"/>
            <a:ext cx="2709558" cy="644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000" b="1"/>
            </a:pPr>
            <a:r>
              <a:t>Miss Goodwin</a:t>
            </a:r>
          </a:p>
          <a:p>
            <a:pPr algn="ctr">
              <a:defRPr sz="2000"/>
            </a:pPr>
            <a:r>
              <a:t> Teacher</a:t>
            </a:r>
          </a:p>
        </p:txBody>
      </p:sp>
      <p:sp>
        <p:nvSpPr>
          <p:cNvPr id="184" name="Miss Newell…"/>
          <p:cNvSpPr txBox="1"/>
          <p:nvPr/>
        </p:nvSpPr>
        <p:spPr>
          <a:xfrm>
            <a:off x="11926686" y="9378259"/>
            <a:ext cx="2188872" cy="8438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700" b="1"/>
            </a:pPr>
            <a:r>
              <a:t>Miss Newell</a:t>
            </a:r>
          </a:p>
          <a:p>
            <a:pPr algn="ctr">
              <a:defRPr sz="1700"/>
            </a:pPr>
            <a:r>
              <a:t>Teaching assistant</a:t>
            </a:r>
          </a:p>
        </p:txBody>
      </p:sp>
      <p:sp>
        <p:nvSpPr>
          <p:cNvPr id="185" name="Miss Cleverton…"/>
          <p:cNvSpPr txBox="1"/>
          <p:nvPr/>
        </p:nvSpPr>
        <p:spPr>
          <a:xfrm>
            <a:off x="13780149" y="9378259"/>
            <a:ext cx="2188871" cy="8438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700" b="1"/>
            </a:pPr>
            <a:r>
              <a:t>Miss Cleverton</a:t>
            </a:r>
          </a:p>
          <a:p>
            <a:pPr algn="ctr">
              <a:defRPr sz="1700"/>
            </a:pPr>
            <a:r>
              <a:t>Teaching assistant</a:t>
            </a:r>
          </a:p>
        </p:txBody>
      </p:sp>
      <p:sp>
        <p:nvSpPr>
          <p:cNvPr id="186" name="Mrs Minshull…"/>
          <p:cNvSpPr txBox="1"/>
          <p:nvPr/>
        </p:nvSpPr>
        <p:spPr>
          <a:xfrm>
            <a:off x="15445841" y="9378259"/>
            <a:ext cx="2188871" cy="8438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700" b="1"/>
            </a:pPr>
            <a:r>
              <a:t>Mrs Minshull</a:t>
            </a:r>
          </a:p>
          <a:p>
            <a:pPr algn="ctr">
              <a:defRPr sz="1700"/>
            </a:pPr>
            <a:r>
              <a:t>Apprentice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586" name="Group 2"/>
          <p:cNvGrpSpPr/>
          <p:nvPr/>
        </p:nvGrpSpPr>
        <p:grpSpPr>
          <a:xfrm>
            <a:off x="-2499298" y="63356"/>
            <a:ext cx="7591803" cy="10162732"/>
            <a:chOff x="0" y="0"/>
            <a:chExt cx="7591801" cy="10162730"/>
          </a:xfrm>
        </p:grpSpPr>
        <p:sp>
          <p:nvSpPr>
            <p:cNvPr id="573"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574"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575"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576"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577"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578"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579"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580"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581"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582"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583"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584"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585"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587" name="TextBox 40"/>
          <p:cNvSpPr txBox="1"/>
          <p:nvPr/>
        </p:nvSpPr>
        <p:spPr>
          <a:xfrm>
            <a:off x="3354238" y="146705"/>
            <a:ext cx="14412364" cy="15912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11000" u="sng">
                <a:solidFill>
                  <a:srgbClr val="E94B59"/>
                </a:solidFill>
                <a:latin typeface="Lovelo"/>
                <a:ea typeface="Lovelo"/>
                <a:cs typeface="Lovelo"/>
                <a:sym typeface="Lovelo"/>
              </a:defRPr>
            </a:lvl1pPr>
          </a:lstStyle>
          <a:p>
            <a:r>
              <a:t>Communication  </a:t>
            </a:r>
          </a:p>
        </p:txBody>
      </p:sp>
      <p:sp>
        <p:nvSpPr>
          <p:cNvPr id="588" name="Text"/>
          <p:cNvSpPr txBox="1"/>
          <p:nvPr/>
        </p:nvSpPr>
        <p:spPr>
          <a:xfrm>
            <a:off x="8418958" y="7583137"/>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589" name="Text"/>
          <p:cNvSpPr txBox="1"/>
          <p:nvPr/>
        </p:nvSpPr>
        <p:spPr>
          <a:xfrm>
            <a:off x="9660252" y="-4250434"/>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590" name="Freeform 16"/>
          <p:cNvSpPr/>
          <p:nvPr/>
        </p:nvSpPr>
        <p:spPr>
          <a:xfrm>
            <a:off x="15552128" y="438692"/>
            <a:ext cx="2013773" cy="1845349"/>
          </a:xfrm>
          <a:prstGeom prst="rect">
            <a:avLst/>
          </a:prstGeom>
          <a:blipFill>
            <a:blip r:embed="rId3"/>
            <a:stretch>
              <a:fillRect/>
            </a:stretch>
          </a:blipFill>
          <a:ln w="12700">
            <a:miter lim="400000"/>
          </a:ln>
        </p:spPr>
        <p:txBody>
          <a:bodyPr lIns="45719" rIns="45719"/>
          <a:lstStyle/>
          <a:p>
            <a:endParaRPr/>
          </a:p>
        </p:txBody>
      </p:sp>
      <p:pic>
        <p:nvPicPr>
          <p:cNvPr id="591" name="IMG_3896.jpeg" descr="IMG_3896.jpeg"/>
          <p:cNvPicPr>
            <a:picLocks noChangeAspect="1"/>
          </p:cNvPicPr>
          <p:nvPr/>
        </p:nvPicPr>
        <p:blipFill>
          <a:blip r:embed="rId4"/>
          <a:stretch>
            <a:fillRect/>
          </a:stretch>
        </p:blipFill>
        <p:spPr>
          <a:xfrm>
            <a:off x="6205299" y="2592149"/>
            <a:ext cx="4057956" cy="2667309"/>
          </a:xfrm>
          <a:prstGeom prst="rect">
            <a:avLst/>
          </a:prstGeom>
          <a:ln w="12700">
            <a:miter lim="400000"/>
          </a:ln>
        </p:spPr>
      </p:pic>
      <p:pic>
        <p:nvPicPr>
          <p:cNvPr id="592" name="IMG_3897.jpeg" descr="IMG_3897.jpeg"/>
          <p:cNvPicPr>
            <a:picLocks noChangeAspect="1"/>
          </p:cNvPicPr>
          <p:nvPr/>
        </p:nvPicPr>
        <p:blipFill>
          <a:blip r:embed="rId5"/>
          <a:stretch>
            <a:fillRect/>
          </a:stretch>
        </p:blipFill>
        <p:spPr>
          <a:xfrm>
            <a:off x="5848018" y="6538586"/>
            <a:ext cx="4772519" cy="2364567"/>
          </a:xfrm>
          <a:prstGeom prst="rect">
            <a:avLst/>
          </a:prstGeom>
          <a:ln w="12700">
            <a:miter lim="400000"/>
          </a:ln>
        </p:spPr>
      </p:pic>
      <p:pic>
        <p:nvPicPr>
          <p:cNvPr id="593" name="IMG_3895.jpeg" descr="IMG_3895.jpeg"/>
          <p:cNvPicPr>
            <a:picLocks noChangeAspect="1"/>
          </p:cNvPicPr>
          <p:nvPr/>
        </p:nvPicPr>
        <p:blipFill>
          <a:blip r:embed="rId6"/>
          <a:stretch>
            <a:fillRect/>
          </a:stretch>
        </p:blipFill>
        <p:spPr>
          <a:xfrm>
            <a:off x="11111406" y="2690747"/>
            <a:ext cx="6712644" cy="2084168"/>
          </a:xfrm>
          <a:prstGeom prst="rect">
            <a:avLst/>
          </a:prstGeom>
          <a:ln w="12700">
            <a:miter lim="400000"/>
          </a:ln>
        </p:spPr>
      </p:pic>
      <p:sp>
        <p:nvSpPr>
          <p:cNvPr id="594" name="Freeform 9"/>
          <p:cNvSpPr/>
          <p:nvPr/>
        </p:nvSpPr>
        <p:spPr>
          <a:xfrm>
            <a:off x="11559665" y="5405241"/>
            <a:ext cx="5474293" cy="4731041"/>
          </a:xfrm>
          <a:custGeom>
            <a:avLst/>
            <a:gdLst/>
            <a:ahLst/>
            <a:cxnLst>
              <a:cxn ang="0">
                <a:pos x="wd2" y="hd2"/>
              </a:cxn>
              <a:cxn ang="5400000">
                <a:pos x="wd2" y="hd2"/>
              </a:cxn>
              <a:cxn ang="10800000">
                <a:pos x="wd2" y="hd2"/>
              </a:cxn>
              <a:cxn ang="16200000">
                <a:pos x="wd2" y="hd2"/>
              </a:cxn>
            </a:cxnLst>
            <a:rect l="0" t="0" r="r" b="b"/>
            <a:pathLst>
              <a:path w="21600" h="21600" extrusionOk="0">
                <a:moveTo>
                  <a:pt x="233" y="0"/>
                </a:moveTo>
                <a:lnTo>
                  <a:pt x="21367" y="0"/>
                </a:lnTo>
                <a:cubicBezTo>
                  <a:pt x="21428" y="0"/>
                  <a:pt x="21488" y="54"/>
                  <a:pt x="21532" y="150"/>
                </a:cubicBezTo>
                <a:cubicBezTo>
                  <a:pt x="21575" y="247"/>
                  <a:pt x="21600" y="377"/>
                  <a:pt x="21600" y="513"/>
                </a:cubicBezTo>
                <a:lnTo>
                  <a:pt x="21600" y="21087"/>
                </a:lnTo>
                <a:cubicBezTo>
                  <a:pt x="21600" y="21223"/>
                  <a:pt x="21575" y="21353"/>
                  <a:pt x="21532" y="21450"/>
                </a:cubicBezTo>
                <a:cubicBezTo>
                  <a:pt x="21488" y="21546"/>
                  <a:pt x="21428" y="21600"/>
                  <a:pt x="21367" y="21600"/>
                </a:cubicBezTo>
                <a:lnTo>
                  <a:pt x="233" y="21600"/>
                </a:lnTo>
                <a:cubicBezTo>
                  <a:pt x="172" y="21600"/>
                  <a:pt x="112" y="21546"/>
                  <a:pt x="68" y="21450"/>
                </a:cubicBezTo>
                <a:cubicBezTo>
                  <a:pt x="25" y="21353"/>
                  <a:pt x="0" y="21223"/>
                  <a:pt x="0" y="21087"/>
                </a:cubicBezTo>
                <a:lnTo>
                  <a:pt x="0" y="513"/>
                </a:lnTo>
                <a:cubicBezTo>
                  <a:pt x="0" y="377"/>
                  <a:pt x="25" y="247"/>
                  <a:pt x="68" y="150"/>
                </a:cubicBezTo>
                <a:cubicBezTo>
                  <a:pt x="112" y="54"/>
                  <a:pt x="172" y="0"/>
                  <a:pt x="233" y="0"/>
                </a:cubicBezTo>
                <a:close/>
              </a:path>
            </a:pathLst>
          </a:custGeom>
          <a:solidFill>
            <a:srgbClr val="F8DAC3"/>
          </a:solidFill>
          <a:ln w="12700">
            <a:miter lim="400000"/>
          </a:ln>
        </p:spPr>
        <p:txBody>
          <a:bodyPr lIns="45719" rIns="45719"/>
          <a:lstStyle/>
          <a:p>
            <a:endParaRPr/>
          </a:p>
        </p:txBody>
      </p:sp>
      <p:sp>
        <p:nvSpPr>
          <p:cNvPr id="595" name="Freeform 12"/>
          <p:cNvSpPr/>
          <p:nvPr/>
        </p:nvSpPr>
        <p:spPr>
          <a:xfrm>
            <a:off x="11149388" y="5181621"/>
            <a:ext cx="6131590" cy="805452"/>
          </a:xfrm>
          <a:custGeom>
            <a:avLst/>
            <a:gdLst/>
            <a:ahLst/>
            <a:cxnLst>
              <a:cxn ang="0">
                <a:pos x="wd2" y="hd2"/>
              </a:cxn>
              <a:cxn ang="5400000">
                <a:pos x="wd2" y="hd2"/>
              </a:cxn>
              <a:cxn ang="10800000">
                <a:pos x="wd2" y="hd2"/>
              </a:cxn>
              <a:cxn ang="16200000">
                <a:pos x="wd2" y="hd2"/>
              </a:cxn>
            </a:cxnLst>
            <a:rect l="0" t="0" r="r" b="b"/>
            <a:pathLst>
              <a:path w="21600" h="21600" extrusionOk="0">
                <a:moveTo>
                  <a:pt x="211" y="0"/>
                </a:moveTo>
                <a:lnTo>
                  <a:pt x="21389" y="0"/>
                </a:lnTo>
                <a:cubicBezTo>
                  <a:pt x="21445" y="0"/>
                  <a:pt x="21499" y="169"/>
                  <a:pt x="21538" y="470"/>
                </a:cubicBezTo>
                <a:cubicBezTo>
                  <a:pt x="21578" y="772"/>
                  <a:pt x="21600" y="1180"/>
                  <a:pt x="21600" y="1606"/>
                </a:cubicBezTo>
                <a:lnTo>
                  <a:pt x="21600" y="19994"/>
                </a:lnTo>
                <a:cubicBezTo>
                  <a:pt x="21600" y="20420"/>
                  <a:pt x="21578" y="20829"/>
                  <a:pt x="21538" y="21130"/>
                </a:cubicBezTo>
                <a:cubicBezTo>
                  <a:pt x="21499" y="21431"/>
                  <a:pt x="21445" y="21600"/>
                  <a:pt x="21389" y="21600"/>
                </a:cubicBezTo>
                <a:lnTo>
                  <a:pt x="211" y="21600"/>
                </a:lnTo>
                <a:cubicBezTo>
                  <a:pt x="94" y="21600"/>
                  <a:pt x="0" y="20881"/>
                  <a:pt x="0" y="19994"/>
                </a:cubicBezTo>
                <a:lnTo>
                  <a:pt x="0" y="1606"/>
                </a:lnTo>
                <a:cubicBezTo>
                  <a:pt x="0" y="719"/>
                  <a:pt x="94" y="0"/>
                  <a:pt x="211" y="0"/>
                </a:cubicBezTo>
                <a:close/>
              </a:path>
            </a:pathLst>
          </a:custGeom>
          <a:solidFill>
            <a:srgbClr val="E94B59"/>
          </a:solidFill>
          <a:ln w="12700">
            <a:miter lim="400000"/>
          </a:ln>
        </p:spPr>
        <p:txBody>
          <a:bodyPr lIns="45719" rIns="45719"/>
          <a:lstStyle/>
          <a:p>
            <a:endParaRPr/>
          </a:p>
        </p:txBody>
      </p:sp>
      <p:sp>
        <p:nvSpPr>
          <p:cNvPr id="596" name="TextBox 35"/>
          <p:cNvSpPr txBox="1"/>
          <p:nvPr/>
        </p:nvSpPr>
        <p:spPr>
          <a:xfrm>
            <a:off x="11838496" y="5236371"/>
            <a:ext cx="4916631" cy="69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4000" b="1">
                <a:solidFill>
                  <a:srgbClr val="FAF4EA"/>
                </a:solidFill>
                <a:latin typeface="Blogger Bold"/>
                <a:ea typeface="Blogger Bold"/>
                <a:cs typeface="Blogger Bold"/>
                <a:sym typeface="Blogger Bold"/>
              </a:defRPr>
            </a:lvl1pPr>
          </a:lstStyle>
          <a:p>
            <a:r>
              <a:t>Please note…</a:t>
            </a:r>
          </a:p>
        </p:txBody>
      </p:sp>
      <p:sp>
        <p:nvSpPr>
          <p:cNvPr id="597" name="Information about how to access these will be sent out to you before the end of the school year."/>
          <p:cNvSpPr txBox="1"/>
          <p:nvPr/>
        </p:nvSpPr>
        <p:spPr>
          <a:xfrm>
            <a:off x="11664766" y="6393779"/>
            <a:ext cx="5100834" cy="2969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800"/>
            </a:lvl1pPr>
          </a:lstStyle>
          <a:p>
            <a:r>
              <a:t>Information about how to access these will be sent out to you before the end of the school year.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612" name="Group 2"/>
          <p:cNvGrpSpPr/>
          <p:nvPr/>
        </p:nvGrpSpPr>
        <p:grpSpPr>
          <a:xfrm>
            <a:off x="-2499298" y="63356"/>
            <a:ext cx="7591803" cy="10162732"/>
            <a:chOff x="0" y="0"/>
            <a:chExt cx="7591801" cy="10162730"/>
          </a:xfrm>
        </p:grpSpPr>
        <p:sp>
          <p:nvSpPr>
            <p:cNvPr id="599"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600"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601"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602"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603"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604"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605"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606"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607"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608"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609"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610"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611"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613" name="TextBox 40"/>
          <p:cNvSpPr txBox="1"/>
          <p:nvPr/>
        </p:nvSpPr>
        <p:spPr>
          <a:xfrm>
            <a:off x="3354238" y="146705"/>
            <a:ext cx="14412364" cy="15912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11000" u="sng">
                <a:solidFill>
                  <a:srgbClr val="E94B59"/>
                </a:solidFill>
                <a:latin typeface="Lovelo"/>
                <a:ea typeface="Lovelo"/>
                <a:cs typeface="Lovelo"/>
                <a:sym typeface="Lovelo"/>
              </a:defRPr>
            </a:lvl1pPr>
          </a:lstStyle>
          <a:p>
            <a:r>
              <a:t>Stalls  </a:t>
            </a:r>
          </a:p>
        </p:txBody>
      </p:sp>
      <p:sp>
        <p:nvSpPr>
          <p:cNvPr id="614" name="Text"/>
          <p:cNvSpPr txBox="1"/>
          <p:nvPr/>
        </p:nvSpPr>
        <p:spPr>
          <a:xfrm>
            <a:off x="8418958" y="7583137"/>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615" name="Text"/>
          <p:cNvSpPr txBox="1"/>
          <p:nvPr/>
        </p:nvSpPr>
        <p:spPr>
          <a:xfrm>
            <a:off x="9660252" y="-4250434"/>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616" name="Freeform 16"/>
          <p:cNvSpPr/>
          <p:nvPr/>
        </p:nvSpPr>
        <p:spPr>
          <a:xfrm>
            <a:off x="15552128" y="438692"/>
            <a:ext cx="2013773" cy="1845349"/>
          </a:xfrm>
          <a:prstGeom prst="rect">
            <a:avLst/>
          </a:prstGeom>
          <a:blipFill>
            <a:blip r:embed="rId3"/>
            <a:stretch>
              <a:fillRect/>
            </a:stretch>
          </a:blipFill>
          <a:ln w="12700">
            <a:miter lim="400000"/>
          </a:ln>
        </p:spPr>
        <p:txBody>
          <a:bodyPr lIns="45719" rIns="45719"/>
          <a:lstStyle/>
          <a:p>
            <a:endParaRPr/>
          </a:p>
        </p:txBody>
      </p:sp>
      <p:sp>
        <p:nvSpPr>
          <p:cNvPr id="617" name="Please have a look at the stalls around the room.…"/>
          <p:cNvSpPr txBox="1"/>
          <p:nvPr/>
        </p:nvSpPr>
        <p:spPr>
          <a:xfrm>
            <a:off x="6078120" y="2578948"/>
            <a:ext cx="11399080" cy="4854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4500"/>
            </a:pPr>
            <a:r>
              <a:t>Please have a look at the stalls around the room.</a:t>
            </a:r>
          </a:p>
          <a:p>
            <a:pPr>
              <a:defRPr sz="4500"/>
            </a:pPr>
            <a:endParaRPr/>
          </a:p>
          <a:p>
            <a:pPr>
              <a:defRPr sz="4500"/>
            </a:pPr>
            <a:r>
              <a:t>Miquills - examples of menus and school lunches</a:t>
            </a:r>
          </a:p>
          <a:p>
            <a:pPr>
              <a:defRPr sz="4500"/>
            </a:pPr>
            <a:endParaRPr/>
          </a:p>
          <a:p>
            <a:pPr>
              <a:defRPr sz="4500"/>
            </a:pPr>
            <a:r>
              <a:t>School uniform providers </a:t>
            </a:r>
          </a:p>
          <a:p>
            <a:pPr>
              <a:defRPr sz="4500"/>
            </a:pPr>
            <a:endParaRPr/>
          </a:p>
          <a:p>
            <a:pPr>
              <a:defRPr sz="4500"/>
            </a:pPr>
            <a:r>
              <a:t>Whizz Kids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632" name="Group 2"/>
          <p:cNvGrpSpPr/>
          <p:nvPr/>
        </p:nvGrpSpPr>
        <p:grpSpPr>
          <a:xfrm>
            <a:off x="-2499298" y="63356"/>
            <a:ext cx="7591803" cy="10162732"/>
            <a:chOff x="0" y="0"/>
            <a:chExt cx="7591801" cy="10162730"/>
          </a:xfrm>
        </p:grpSpPr>
        <p:sp>
          <p:nvSpPr>
            <p:cNvPr id="619"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620"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621"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622"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623"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624"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625"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626"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627"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628"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629"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630"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631"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633" name="Text"/>
          <p:cNvSpPr txBox="1"/>
          <p:nvPr/>
        </p:nvSpPr>
        <p:spPr>
          <a:xfrm>
            <a:off x="8418958" y="7583137"/>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634" name="Text"/>
          <p:cNvSpPr txBox="1"/>
          <p:nvPr/>
        </p:nvSpPr>
        <p:spPr>
          <a:xfrm>
            <a:off x="9660252" y="-4250434"/>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635" name="Freeform 16"/>
          <p:cNvSpPr/>
          <p:nvPr/>
        </p:nvSpPr>
        <p:spPr>
          <a:xfrm>
            <a:off x="15552128" y="438692"/>
            <a:ext cx="2013773" cy="1845349"/>
          </a:xfrm>
          <a:prstGeom prst="rect">
            <a:avLst/>
          </a:prstGeom>
          <a:blipFill>
            <a:blip r:embed="rId3"/>
            <a:stretch>
              <a:fillRect/>
            </a:stretch>
          </a:blipFill>
          <a:ln w="12700">
            <a:miter lim="400000"/>
          </a:ln>
        </p:spPr>
        <p:txBody>
          <a:bodyPr lIns="45719" rIns="45719"/>
          <a:lstStyle/>
          <a:p>
            <a:endParaRPr/>
          </a:p>
        </p:txBody>
      </p:sp>
      <p:pic>
        <p:nvPicPr>
          <p:cNvPr id="636" name="IMG_3900.jpeg" descr="IMG_3900.jpeg"/>
          <p:cNvPicPr>
            <a:picLocks noChangeAspect="1"/>
          </p:cNvPicPr>
          <p:nvPr/>
        </p:nvPicPr>
        <p:blipFill>
          <a:blip r:embed="rId4"/>
          <a:stretch>
            <a:fillRect/>
          </a:stretch>
        </p:blipFill>
        <p:spPr>
          <a:xfrm>
            <a:off x="5703658" y="2056858"/>
            <a:ext cx="9900478" cy="718716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sp>
        <p:nvSpPr>
          <p:cNvPr id="188" name="Freeform 3"/>
          <p:cNvSpPr/>
          <p:nvPr/>
        </p:nvSpPr>
        <p:spPr>
          <a:xfrm>
            <a:off x="1263771" y="3102250"/>
            <a:ext cx="15760458" cy="6998805"/>
          </a:xfrm>
          <a:custGeom>
            <a:avLst/>
            <a:gdLst/>
            <a:ahLst/>
            <a:cxnLst>
              <a:cxn ang="0">
                <a:pos x="wd2" y="hd2"/>
              </a:cxn>
              <a:cxn ang="5400000">
                <a:pos x="wd2" y="hd2"/>
              </a:cxn>
              <a:cxn ang="10800000">
                <a:pos x="wd2" y="hd2"/>
              </a:cxn>
              <a:cxn ang="16200000">
                <a:pos x="wd2" y="hd2"/>
              </a:cxn>
            </a:cxnLst>
            <a:rect l="0" t="0" r="r" b="b"/>
            <a:pathLst>
              <a:path w="21600" h="21600" extrusionOk="0">
                <a:moveTo>
                  <a:pt x="51" y="0"/>
                </a:moveTo>
                <a:lnTo>
                  <a:pt x="21549" y="0"/>
                </a:lnTo>
                <a:cubicBezTo>
                  <a:pt x="21577" y="0"/>
                  <a:pt x="21600" y="52"/>
                  <a:pt x="21600" y="115"/>
                </a:cubicBezTo>
                <a:lnTo>
                  <a:pt x="21600" y="21485"/>
                </a:lnTo>
                <a:cubicBezTo>
                  <a:pt x="21600" y="21548"/>
                  <a:pt x="21577" y="21600"/>
                  <a:pt x="21549" y="21600"/>
                </a:cubicBezTo>
                <a:lnTo>
                  <a:pt x="51" y="21600"/>
                </a:lnTo>
                <a:cubicBezTo>
                  <a:pt x="23" y="21600"/>
                  <a:pt x="0" y="21548"/>
                  <a:pt x="0" y="21485"/>
                </a:cubicBezTo>
                <a:lnTo>
                  <a:pt x="0" y="115"/>
                </a:lnTo>
                <a:cubicBezTo>
                  <a:pt x="0" y="52"/>
                  <a:pt x="23" y="0"/>
                  <a:pt x="51" y="0"/>
                </a:cubicBezTo>
                <a:close/>
              </a:path>
            </a:pathLst>
          </a:custGeom>
          <a:solidFill>
            <a:srgbClr val="F8DAC3"/>
          </a:solidFill>
          <a:ln w="12700">
            <a:miter lim="400000"/>
          </a:ln>
        </p:spPr>
        <p:txBody>
          <a:bodyPr lIns="45719" rIns="45719"/>
          <a:lstStyle/>
          <a:p>
            <a:endParaRPr/>
          </a:p>
        </p:txBody>
      </p:sp>
      <p:sp>
        <p:nvSpPr>
          <p:cNvPr id="189" name="Freeform 6"/>
          <p:cNvSpPr/>
          <p:nvPr/>
        </p:nvSpPr>
        <p:spPr>
          <a:xfrm>
            <a:off x="1028700" y="2103367"/>
            <a:ext cx="16230601" cy="998884"/>
          </a:xfrm>
          <a:custGeom>
            <a:avLst/>
            <a:gdLst/>
            <a:ahLst/>
            <a:cxnLst>
              <a:cxn ang="0">
                <a:pos x="wd2" y="hd2"/>
              </a:cxn>
              <a:cxn ang="5400000">
                <a:pos x="wd2" y="hd2"/>
              </a:cxn>
              <a:cxn ang="10800000">
                <a:pos x="wd2" y="hd2"/>
              </a:cxn>
              <a:cxn ang="16200000">
                <a:pos x="wd2" y="hd2"/>
              </a:cxn>
            </a:cxnLst>
            <a:rect l="0" t="0" r="r" b="b"/>
            <a:pathLst>
              <a:path w="21600" h="21600" extrusionOk="0">
                <a:moveTo>
                  <a:pt x="48" y="0"/>
                </a:moveTo>
                <a:lnTo>
                  <a:pt x="21552" y="0"/>
                </a:lnTo>
                <a:cubicBezTo>
                  <a:pt x="21578" y="0"/>
                  <a:pt x="21600" y="351"/>
                  <a:pt x="21600" y="783"/>
                </a:cubicBezTo>
                <a:lnTo>
                  <a:pt x="21600" y="20817"/>
                </a:lnTo>
                <a:cubicBezTo>
                  <a:pt x="21600" y="21024"/>
                  <a:pt x="21595" y="21224"/>
                  <a:pt x="21586" y="21371"/>
                </a:cubicBezTo>
                <a:cubicBezTo>
                  <a:pt x="21577" y="21517"/>
                  <a:pt x="21565" y="21600"/>
                  <a:pt x="21552" y="21600"/>
                </a:cubicBezTo>
                <a:lnTo>
                  <a:pt x="48" y="21600"/>
                </a:lnTo>
                <a:cubicBezTo>
                  <a:pt x="22" y="21600"/>
                  <a:pt x="0" y="21249"/>
                  <a:pt x="0" y="20817"/>
                </a:cubicBezTo>
                <a:lnTo>
                  <a:pt x="0" y="783"/>
                </a:lnTo>
                <a:cubicBezTo>
                  <a:pt x="0" y="351"/>
                  <a:pt x="22" y="0"/>
                  <a:pt x="48" y="0"/>
                </a:cubicBezTo>
                <a:close/>
              </a:path>
            </a:pathLst>
          </a:custGeom>
          <a:solidFill>
            <a:srgbClr val="E94B59"/>
          </a:solidFill>
          <a:ln w="12700">
            <a:miter lim="400000"/>
          </a:ln>
        </p:spPr>
        <p:txBody>
          <a:bodyPr lIns="45719" rIns="45719"/>
          <a:lstStyle/>
          <a:p>
            <a:endParaRPr/>
          </a:p>
        </p:txBody>
      </p:sp>
      <p:sp>
        <p:nvSpPr>
          <p:cNvPr id="190" name="Freeform 8"/>
          <p:cNvSpPr/>
          <p:nvPr/>
        </p:nvSpPr>
        <p:spPr>
          <a:xfrm>
            <a:off x="12471907" y="1554015"/>
            <a:ext cx="594192" cy="122080"/>
          </a:xfrm>
          <a:prstGeom prst="rect">
            <a:avLst/>
          </a:prstGeom>
          <a:blipFill>
            <a:blip r:embed="rId2"/>
            <a:stretch>
              <a:fillRect/>
            </a:stretch>
          </a:blipFill>
          <a:ln w="12700">
            <a:miter lim="400000"/>
          </a:ln>
        </p:spPr>
        <p:txBody>
          <a:bodyPr lIns="45719" rIns="45719"/>
          <a:lstStyle/>
          <a:p>
            <a:endParaRPr/>
          </a:p>
        </p:txBody>
      </p:sp>
      <p:sp>
        <p:nvSpPr>
          <p:cNvPr id="191" name="Freeform 9"/>
          <p:cNvSpPr/>
          <p:nvPr/>
        </p:nvSpPr>
        <p:spPr>
          <a:xfrm rot="1106635">
            <a:off x="12555225" y="1174001"/>
            <a:ext cx="639788" cy="131449"/>
          </a:xfrm>
          <a:prstGeom prst="rect">
            <a:avLst/>
          </a:prstGeom>
          <a:blipFill>
            <a:blip r:embed="rId3"/>
            <a:stretch>
              <a:fillRect/>
            </a:stretch>
          </a:blipFill>
          <a:ln w="12700">
            <a:miter lim="400000"/>
          </a:ln>
        </p:spPr>
        <p:txBody>
          <a:bodyPr lIns="45719" rIns="45719"/>
          <a:lstStyle/>
          <a:p>
            <a:endParaRPr/>
          </a:p>
        </p:txBody>
      </p:sp>
      <p:sp>
        <p:nvSpPr>
          <p:cNvPr id="192" name="Freeform 10"/>
          <p:cNvSpPr/>
          <p:nvPr/>
        </p:nvSpPr>
        <p:spPr>
          <a:xfrm rot="2538561">
            <a:off x="12792487" y="772814"/>
            <a:ext cx="673840" cy="138444"/>
          </a:xfrm>
          <a:prstGeom prst="rect">
            <a:avLst/>
          </a:prstGeom>
          <a:blipFill>
            <a:blip r:embed="rId4"/>
            <a:stretch>
              <a:fillRect/>
            </a:stretch>
          </a:blipFill>
          <a:ln w="12700">
            <a:miter lim="400000"/>
          </a:ln>
        </p:spPr>
        <p:txBody>
          <a:bodyPr lIns="45719" rIns="45719"/>
          <a:lstStyle/>
          <a:p>
            <a:endParaRPr/>
          </a:p>
        </p:txBody>
      </p:sp>
      <p:sp>
        <p:nvSpPr>
          <p:cNvPr id="193" name="Freeform 11"/>
          <p:cNvSpPr/>
          <p:nvPr/>
        </p:nvSpPr>
        <p:spPr>
          <a:xfrm rot="4402072">
            <a:off x="13275496" y="546486"/>
            <a:ext cx="615924" cy="126545"/>
          </a:xfrm>
          <a:prstGeom prst="rect">
            <a:avLst/>
          </a:prstGeom>
          <a:blipFill>
            <a:blip r:embed="rId5"/>
            <a:stretch>
              <a:fillRect/>
            </a:stretch>
          </a:blipFill>
          <a:ln w="12700">
            <a:miter lim="400000"/>
          </a:ln>
        </p:spPr>
        <p:txBody>
          <a:bodyPr lIns="45719" rIns="45719"/>
          <a:lstStyle/>
          <a:p>
            <a:endParaRPr/>
          </a:p>
        </p:txBody>
      </p:sp>
      <p:sp>
        <p:nvSpPr>
          <p:cNvPr id="194" name="Freeform 12"/>
          <p:cNvSpPr/>
          <p:nvPr/>
        </p:nvSpPr>
        <p:spPr>
          <a:xfrm rot="16200000">
            <a:off x="13796156" y="439884"/>
            <a:ext cx="616208" cy="126603"/>
          </a:xfrm>
          <a:prstGeom prst="rect">
            <a:avLst/>
          </a:prstGeom>
          <a:blipFill>
            <a:blip r:embed="rId2"/>
            <a:stretch>
              <a:fillRect/>
            </a:stretch>
          </a:blipFill>
          <a:ln w="12700">
            <a:miter lim="400000"/>
          </a:ln>
        </p:spPr>
        <p:txBody>
          <a:bodyPr lIns="45719" rIns="45719"/>
          <a:lstStyle/>
          <a:p>
            <a:endParaRPr/>
          </a:p>
        </p:txBody>
      </p:sp>
      <p:sp>
        <p:nvSpPr>
          <p:cNvPr id="195" name="Freeform 13"/>
          <p:cNvSpPr/>
          <p:nvPr/>
        </p:nvSpPr>
        <p:spPr>
          <a:xfrm rot="7052736">
            <a:off x="14344694" y="564697"/>
            <a:ext cx="594545" cy="122153"/>
          </a:xfrm>
          <a:prstGeom prst="rect">
            <a:avLst/>
          </a:prstGeom>
          <a:blipFill>
            <a:blip r:embed="rId3"/>
            <a:stretch>
              <a:fillRect/>
            </a:stretch>
          </a:blipFill>
          <a:ln w="12700">
            <a:miter lim="400000"/>
          </a:ln>
        </p:spPr>
        <p:txBody>
          <a:bodyPr lIns="45719" rIns="45719"/>
          <a:lstStyle/>
          <a:p>
            <a:endParaRPr/>
          </a:p>
        </p:txBody>
      </p:sp>
      <p:sp>
        <p:nvSpPr>
          <p:cNvPr id="196" name="Freeform 14"/>
          <p:cNvSpPr/>
          <p:nvPr/>
        </p:nvSpPr>
        <p:spPr>
          <a:xfrm rot="19130945">
            <a:off x="14801048" y="782339"/>
            <a:ext cx="673840" cy="138444"/>
          </a:xfrm>
          <a:prstGeom prst="rect">
            <a:avLst/>
          </a:prstGeom>
          <a:blipFill>
            <a:blip r:embed="rId4"/>
            <a:stretch>
              <a:fillRect/>
            </a:stretch>
          </a:blipFill>
          <a:ln w="12700">
            <a:miter lim="400000"/>
          </a:ln>
        </p:spPr>
        <p:txBody>
          <a:bodyPr lIns="45719" rIns="45719"/>
          <a:lstStyle/>
          <a:p>
            <a:endParaRPr/>
          </a:p>
        </p:txBody>
      </p:sp>
      <p:sp>
        <p:nvSpPr>
          <p:cNvPr id="197" name="Freeform 15"/>
          <p:cNvSpPr/>
          <p:nvPr/>
        </p:nvSpPr>
        <p:spPr>
          <a:xfrm rot="20159663">
            <a:off x="15088201" y="1178686"/>
            <a:ext cx="594192" cy="122080"/>
          </a:xfrm>
          <a:prstGeom prst="rect">
            <a:avLst/>
          </a:prstGeom>
          <a:blipFill>
            <a:blip r:embed="rId6"/>
            <a:stretch>
              <a:fillRect/>
            </a:stretch>
          </a:blipFill>
          <a:ln w="12700">
            <a:miter lim="400000"/>
          </a:ln>
        </p:spPr>
        <p:txBody>
          <a:bodyPr lIns="45719" rIns="45719"/>
          <a:lstStyle/>
          <a:p>
            <a:endParaRPr/>
          </a:p>
        </p:txBody>
      </p:sp>
      <p:sp>
        <p:nvSpPr>
          <p:cNvPr id="198" name="Freeform 16"/>
          <p:cNvSpPr/>
          <p:nvPr/>
        </p:nvSpPr>
        <p:spPr>
          <a:xfrm>
            <a:off x="15214167" y="1554015"/>
            <a:ext cx="594192" cy="122080"/>
          </a:xfrm>
          <a:prstGeom prst="rect">
            <a:avLst/>
          </a:prstGeom>
          <a:blipFill>
            <a:blip r:embed="rId2"/>
            <a:stretch>
              <a:fillRect/>
            </a:stretch>
          </a:blipFill>
          <a:ln w="12700">
            <a:miter lim="400000"/>
          </a:ln>
        </p:spPr>
        <p:txBody>
          <a:bodyPr lIns="45719" rIns="45719"/>
          <a:lstStyle/>
          <a:p>
            <a:endParaRPr/>
          </a:p>
        </p:txBody>
      </p:sp>
      <p:sp>
        <p:nvSpPr>
          <p:cNvPr id="199" name="Freeform 17"/>
          <p:cNvSpPr/>
          <p:nvPr/>
        </p:nvSpPr>
        <p:spPr>
          <a:xfrm>
            <a:off x="13151823" y="942725"/>
            <a:ext cx="1976619" cy="855847"/>
          </a:xfrm>
          <a:prstGeom prst="rect">
            <a:avLst/>
          </a:prstGeom>
          <a:blipFill>
            <a:blip r:embed="rId7"/>
            <a:stretch>
              <a:fillRect/>
            </a:stretch>
          </a:blipFill>
          <a:ln w="12700">
            <a:miter lim="400000"/>
          </a:ln>
        </p:spPr>
        <p:txBody>
          <a:bodyPr lIns="45719" rIns="45719"/>
          <a:lstStyle/>
          <a:p>
            <a:endParaRPr/>
          </a:p>
        </p:txBody>
      </p:sp>
      <p:sp>
        <p:nvSpPr>
          <p:cNvPr id="200" name="Freeform 18"/>
          <p:cNvSpPr/>
          <p:nvPr/>
        </p:nvSpPr>
        <p:spPr>
          <a:xfrm rot="21553544">
            <a:off x="13821266" y="1188204"/>
            <a:ext cx="565990" cy="430153"/>
          </a:xfrm>
          <a:prstGeom prst="rect">
            <a:avLst/>
          </a:prstGeom>
          <a:blipFill>
            <a:blip r:embed="rId8"/>
            <a:stretch>
              <a:fillRect/>
            </a:stretch>
          </a:blipFill>
          <a:ln w="12700">
            <a:miter lim="400000"/>
          </a:ln>
        </p:spPr>
        <p:txBody>
          <a:bodyPr lIns="45719" rIns="45719"/>
          <a:lstStyle/>
          <a:p>
            <a:endParaRPr/>
          </a:p>
        </p:txBody>
      </p:sp>
      <p:sp>
        <p:nvSpPr>
          <p:cNvPr id="201" name="Freeform 19"/>
          <p:cNvSpPr/>
          <p:nvPr/>
        </p:nvSpPr>
        <p:spPr>
          <a:xfrm>
            <a:off x="14194755" y="6711425"/>
            <a:ext cx="3519552" cy="2546876"/>
          </a:xfrm>
          <a:prstGeom prst="rect">
            <a:avLst/>
          </a:prstGeom>
          <a:blipFill>
            <a:blip r:embed="rId9"/>
            <a:stretch>
              <a:fillRect/>
            </a:stretch>
          </a:blipFill>
          <a:ln w="12700">
            <a:miter lim="400000"/>
          </a:ln>
        </p:spPr>
        <p:txBody>
          <a:bodyPr lIns="45719" rIns="45719"/>
          <a:lstStyle/>
          <a:p>
            <a:endParaRPr/>
          </a:p>
        </p:txBody>
      </p:sp>
      <p:sp>
        <p:nvSpPr>
          <p:cNvPr id="202" name="Freeform 24"/>
          <p:cNvSpPr/>
          <p:nvPr/>
        </p:nvSpPr>
        <p:spPr>
          <a:xfrm>
            <a:off x="1305512" y="7904092"/>
            <a:ext cx="958660" cy="1151228"/>
          </a:xfrm>
          <a:prstGeom prst="rect">
            <a:avLst/>
          </a:prstGeom>
          <a:blipFill>
            <a:blip r:embed="rId10"/>
            <a:stretch>
              <a:fillRect/>
            </a:stretch>
          </a:blipFill>
          <a:ln w="12700">
            <a:miter lim="400000"/>
          </a:ln>
        </p:spPr>
        <p:txBody>
          <a:bodyPr lIns="45719" rIns="45719"/>
          <a:lstStyle/>
          <a:p>
            <a:endParaRPr/>
          </a:p>
        </p:txBody>
      </p:sp>
      <p:sp>
        <p:nvSpPr>
          <p:cNvPr id="203" name="TextBox 25"/>
          <p:cNvSpPr txBox="1"/>
          <p:nvPr/>
        </p:nvSpPr>
        <p:spPr>
          <a:xfrm>
            <a:off x="4273841" y="2200218"/>
            <a:ext cx="9740318" cy="695952"/>
          </a:xfrm>
          <a:prstGeom prst="rect">
            <a:avLst/>
          </a:prstGeom>
          <a:ln w="12700">
            <a:miter lim="400000"/>
          </a:ln>
        </p:spPr>
        <p:txBody>
          <a:bodyPr lIns="0" tIns="0" rIns="0" bIns="0">
            <a:spAutoFit/>
          </a:bodyPr>
          <a:lstStyle/>
          <a:p>
            <a:pPr algn="ctr">
              <a:lnSpc>
                <a:spcPts val="5700"/>
              </a:lnSpc>
              <a:defRPr sz="4000" b="1">
                <a:solidFill>
                  <a:srgbClr val="FAF4EA"/>
                </a:solidFill>
                <a:latin typeface="Blogger Bold"/>
                <a:ea typeface="Blogger Bold"/>
                <a:cs typeface="Blogger Bold"/>
                <a:sym typeface="Blogger Bold"/>
              </a:defRPr>
            </a:pPr>
            <a:endParaRPr/>
          </a:p>
        </p:txBody>
      </p:sp>
      <p:sp>
        <p:nvSpPr>
          <p:cNvPr id="204" name="TextBox 26"/>
          <p:cNvSpPr txBox="1"/>
          <p:nvPr/>
        </p:nvSpPr>
        <p:spPr>
          <a:xfrm>
            <a:off x="1255569" y="740675"/>
            <a:ext cx="11295692" cy="1259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9900"/>
              </a:lnSpc>
              <a:defRPr sz="8700">
                <a:solidFill>
                  <a:srgbClr val="C4343D"/>
                </a:solidFill>
                <a:latin typeface="Lovelo"/>
                <a:ea typeface="Lovelo"/>
                <a:cs typeface="Lovelo"/>
                <a:sym typeface="Lovelo"/>
              </a:defRPr>
            </a:lvl1pPr>
          </a:lstStyle>
          <a:p>
            <a:r>
              <a:t>Other staff!</a:t>
            </a:r>
          </a:p>
        </p:txBody>
      </p:sp>
      <p:sp>
        <p:nvSpPr>
          <p:cNvPr id="205" name="Miss Cleverton…"/>
          <p:cNvSpPr txBox="1"/>
          <p:nvPr/>
        </p:nvSpPr>
        <p:spPr>
          <a:xfrm>
            <a:off x="13780149" y="9378259"/>
            <a:ext cx="2188871" cy="8438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700" b="1"/>
            </a:pPr>
            <a:r>
              <a:t>Miss Cleverton</a:t>
            </a:r>
          </a:p>
          <a:p>
            <a:pPr algn="ctr">
              <a:defRPr sz="1700"/>
            </a:pPr>
            <a:r>
              <a:t>Teaching assistant</a:t>
            </a:r>
          </a:p>
        </p:txBody>
      </p:sp>
      <p:sp>
        <p:nvSpPr>
          <p:cNvPr id="206" name="Miss Cleverton…"/>
          <p:cNvSpPr txBox="1"/>
          <p:nvPr/>
        </p:nvSpPr>
        <p:spPr>
          <a:xfrm>
            <a:off x="13907149" y="9505259"/>
            <a:ext cx="2188871" cy="8438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700" b="1"/>
            </a:pPr>
            <a:r>
              <a:t>Miss Cleverton</a:t>
            </a:r>
          </a:p>
          <a:p>
            <a:pPr algn="ctr">
              <a:defRPr sz="1700"/>
            </a:pPr>
            <a:r>
              <a:t>Teaching assistant</a:t>
            </a:r>
          </a:p>
        </p:txBody>
      </p:sp>
      <p:sp>
        <p:nvSpPr>
          <p:cNvPr id="207" name="Text"/>
          <p:cNvSpPr txBox="1"/>
          <p:nvPr/>
        </p:nvSpPr>
        <p:spPr>
          <a:xfrm>
            <a:off x="9199880" y="5592036"/>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208" name="unknown.jpeg" descr="unknown.jpeg"/>
          <p:cNvPicPr>
            <a:picLocks noChangeAspect="1"/>
          </p:cNvPicPr>
          <p:nvPr/>
        </p:nvPicPr>
        <p:blipFill>
          <a:blip r:embed="rId11"/>
          <a:stretch>
            <a:fillRect/>
          </a:stretch>
        </p:blipFill>
        <p:spPr>
          <a:xfrm>
            <a:off x="3025373" y="3299516"/>
            <a:ext cx="2056787" cy="2812535"/>
          </a:xfrm>
          <a:prstGeom prst="rect">
            <a:avLst/>
          </a:prstGeom>
          <a:ln w="12700">
            <a:miter lim="400000"/>
          </a:ln>
        </p:spPr>
      </p:pic>
      <p:sp>
        <p:nvSpPr>
          <p:cNvPr id="209" name="Text"/>
          <p:cNvSpPr txBox="1"/>
          <p:nvPr/>
        </p:nvSpPr>
        <p:spPr>
          <a:xfrm>
            <a:off x="8179796" y="4861752"/>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210" name="unknown.jpeg" descr="unknown.jpeg"/>
          <p:cNvPicPr>
            <a:picLocks noChangeAspect="1"/>
          </p:cNvPicPr>
          <p:nvPr/>
        </p:nvPicPr>
        <p:blipFill>
          <a:blip r:embed="rId12"/>
          <a:stretch>
            <a:fillRect/>
          </a:stretch>
        </p:blipFill>
        <p:spPr>
          <a:xfrm>
            <a:off x="7937880" y="3299516"/>
            <a:ext cx="2412240" cy="2941507"/>
          </a:xfrm>
          <a:prstGeom prst="rect">
            <a:avLst/>
          </a:prstGeom>
          <a:ln w="12700">
            <a:miter lim="400000"/>
          </a:ln>
        </p:spPr>
      </p:pic>
      <p:sp>
        <p:nvSpPr>
          <p:cNvPr id="211" name="Text"/>
          <p:cNvSpPr txBox="1"/>
          <p:nvPr/>
        </p:nvSpPr>
        <p:spPr>
          <a:xfrm>
            <a:off x="7766050" y="4893502"/>
            <a:ext cx="142240"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212" name="unknown.jpeg" descr="unknown.jpeg"/>
          <p:cNvPicPr>
            <a:picLocks noChangeAspect="1"/>
          </p:cNvPicPr>
          <p:nvPr/>
        </p:nvPicPr>
        <p:blipFill>
          <a:blip r:embed="rId13"/>
          <a:stretch>
            <a:fillRect/>
          </a:stretch>
        </p:blipFill>
        <p:spPr>
          <a:xfrm>
            <a:off x="2303963" y="6013518"/>
            <a:ext cx="3499607" cy="3942690"/>
          </a:xfrm>
          <a:prstGeom prst="rect">
            <a:avLst/>
          </a:prstGeom>
          <a:ln w="12700">
            <a:miter lim="400000"/>
          </a:ln>
        </p:spPr>
      </p:pic>
      <p:sp>
        <p:nvSpPr>
          <p:cNvPr id="213" name="Text"/>
          <p:cNvSpPr txBox="1"/>
          <p:nvPr/>
        </p:nvSpPr>
        <p:spPr>
          <a:xfrm>
            <a:off x="6438900" y="3521902"/>
            <a:ext cx="142240"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214" name="unknown.jpeg" descr="unknown.jpeg"/>
          <p:cNvPicPr>
            <a:picLocks noChangeAspect="1"/>
          </p:cNvPicPr>
          <p:nvPr/>
        </p:nvPicPr>
        <p:blipFill>
          <a:blip r:embed="rId14"/>
          <a:stretch>
            <a:fillRect/>
          </a:stretch>
        </p:blipFill>
        <p:spPr>
          <a:xfrm>
            <a:off x="7684386" y="6674604"/>
            <a:ext cx="2919227" cy="3247021"/>
          </a:xfrm>
          <a:prstGeom prst="rect">
            <a:avLst/>
          </a:prstGeom>
          <a:ln w="12700">
            <a:miter lim="400000"/>
          </a:ln>
        </p:spPr>
      </p:pic>
      <p:sp>
        <p:nvSpPr>
          <p:cNvPr id="215" name="Text"/>
          <p:cNvSpPr txBox="1"/>
          <p:nvPr/>
        </p:nvSpPr>
        <p:spPr>
          <a:xfrm>
            <a:off x="6527800" y="3648902"/>
            <a:ext cx="142240"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216" name="unknown.jpeg" descr="unknown.jpeg"/>
          <p:cNvPicPr>
            <a:picLocks noChangeAspect="1"/>
          </p:cNvPicPr>
          <p:nvPr/>
        </p:nvPicPr>
        <p:blipFill>
          <a:blip r:embed="rId15"/>
          <a:stretch>
            <a:fillRect/>
          </a:stretch>
        </p:blipFill>
        <p:spPr>
          <a:xfrm>
            <a:off x="13205840" y="3297816"/>
            <a:ext cx="2393483" cy="3005270"/>
          </a:xfrm>
          <a:prstGeom prst="rect">
            <a:avLst/>
          </a:prstGeom>
          <a:ln w="12700">
            <a:miter lim="400000"/>
          </a:ln>
        </p:spPr>
      </p:pic>
      <p:sp>
        <p:nvSpPr>
          <p:cNvPr id="217" name="Text"/>
          <p:cNvSpPr txBox="1"/>
          <p:nvPr/>
        </p:nvSpPr>
        <p:spPr>
          <a:xfrm>
            <a:off x="13458535" y="4359214"/>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218" name="Mr Tinsley…"/>
          <p:cNvSpPr txBox="1"/>
          <p:nvPr/>
        </p:nvSpPr>
        <p:spPr>
          <a:xfrm>
            <a:off x="732592" y="4401146"/>
            <a:ext cx="2709559" cy="738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300" b="1"/>
            </a:pPr>
            <a:r>
              <a:t>Mr Tinsley</a:t>
            </a:r>
          </a:p>
          <a:p>
            <a:pPr algn="ctr">
              <a:defRPr sz="2300"/>
            </a:pPr>
            <a:r>
              <a:t>PE specialist</a:t>
            </a:r>
          </a:p>
        </p:txBody>
      </p:sp>
      <p:sp>
        <p:nvSpPr>
          <p:cNvPr id="219" name="Mrs Hollomby…"/>
          <p:cNvSpPr txBox="1"/>
          <p:nvPr/>
        </p:nvSpPr>
        <p:spPr>
          <a:xfrm>
            <a:off x="5411017" y="4253565"/>
            <a:ext cx="2709559" cy="1093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300" b="1"/>
            </a:pPr>
            <a:r>
              <a:t>Mrs Hollomby </a:t>
            </a:r>
          </a:p>
          <a:p>
            <a:pPr algn="ctr">
              <a:defRPr sz="2300"/>
            </a:pPr>
            <a:r>
              <a:t>Outdoor Learning specialist</a:t>
            </a:r>
          </a:p>
        </p:txBody>
      </p:sp>
      <p:sp>
        <p:nvSpPr>
          <p:cNvPr id="220" name="Miss Newell…"/>
          <p:cNvSpPr txBox="1"/>
          <p:nvPr/>
        </p:nvSpPr>
        <p:spPr>
          <a:xfrm>
            <a:off x="10549548" y="4238500"/>
            <a:ext cx="2709558" cy="1093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300" b="1"/>
            </a:pPr>
            <a:r>
              <a:t>Miss Newell</a:t>
            </a:r>
          </a:p>
          <a:p>
            <a:pPr algn="ctr">
              <a:defRPr sz="2300"/>
            </a:pPr>
            <a:r>
              <a:t>Mental Health &amp; Well-being specialist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35" name="Group 2"/>
          <p:cNvGrpSpPr/>
          <p:nvPr/>
        </p:nvGrpSpPr>
        <p:grpSpPr>
          <a:xfrm>
            <a:off x="-2499298" y="63356"/>
            <a:ext cx="7591803" cy="10162732"/>
            <a:chOff x="0" y="0"/>
            <a:chExt cx="7591801" cy="10162730"/>
          </a:xfrm>
        </p:grpSpPr>
        <p:sp>
          <p:nvSpPr>
            <p:cNvPr id="222"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223"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24"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225"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226"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227"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228"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229"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230"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231"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232"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233"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234"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236" name="TextBox 40"/>
          <p:cNvSpPr txBox="1"/>
          <p:nvPr/>
        </p:nvSpPr>
        <p:spPr>
          <a:xfrm>
            <a:off x="3401824" y="-301893"/>
            <a:ext cx="14745135" cy="1418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5100" b="1" u="sng">
                <a:solidFill>
                  <a:srgbClr val="E94B59"/>
                </a:solidFill>
                <a:latin typeface="Lovelo"/>
                <a:ea typeface="Lovelo"/>
                <a:cs typeface="Lovelo"/>
                <a:sym typeface="Lovelo"/>
              </a:defRPr>
            </a:lvl1pPr>
          </a:lstStyle>
          <a:p>
            <a:r>
              <a:t>The Early Years Foundation Stage Curriculum!</a:t>
            </a:r>
          </a:p>
        </p:txBody>
      </p:sp>
      <p:pic>
        <p:nvPicPr>
          <p:cNvPr id="237" name="unknown.jpeg" descr="unknown.jpeg"/>
          <p:cNvPicPr>
            <a:picLocks noChangeAspect="1"/>
          </p:cNvPicPr>
          <p:nvPr/>
        </p:nvPicPr>
        <p:blipFill>
          <a:blip r:embed="rId3"/>
          <a:stretch>
            <a:fillRect/>
          </a:stretch>
        </p:blipFill>
        <p:spPr>
          <a:xfrm>
            <a:off x="5236763" y="2613677"/>
            <a:ext cx="7814474" cy="5909027"/>
          </a:xfrm>
          <a:prstGeom prst="rect">
            <a:avLst/>
          </a:prstGeom>
          <a:ln w="12700">
            <a:miter lim="400000"/>
          </a:ln>
        </p:spPr>
      </p:pic>
      <p:sp>
        <p:nvSpPr>
          <p:cNvPr id="238" name="Text"/>
          <p:cNvSpPr txBox="1"/>
          <p:nvPr/>
        </p:nvSpPr>
        <p:spPr>
          <a:xfrm>
            <a:off x="7714533" y="3954022"/>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239" name="unknown.jpeg" descr="unknown.jpeg"/>
          <p:cNvPicPr>
            <a:picLocks noChangeAspect="1"/>
          </p:cNvPicPr>
          <p:nvPr/>
        </p:nvPicPr>
        <p:blipFill>
          <a:blip r:embed="rId4"/>
          <a:stretch>
            <a:fillRect/>
          </a:stretch>
        </p:blipFill>
        <p:spPr>
          <a:xfrm>
            <a:off x="13195495" y="1781596"/>
            <a:ext cx="5166754" cy="7573188"/>
          </a:xfrm>
          <a:prstGeom prst="rect">
            <a:avLst/>
          </a:prstGeom>
          <a:ln w="12700">
            <a:miter lim="400000"/>
          </a:ln>
        </p:spPr>
      </p:pic>
      <p:sp>
        <p:nvSpPr>
          <p:cNvPr id="240" name="Text"/>
          <p:cNvSpPr txBox="1"/>
          <p:nvPr/>
        </p:nvSpPr>
        <p:spPr>
          <a:xfrm>
            <a:off x="13657775" y="3932280"/>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55" name="Group 2"/>
          <p:cNvGrpSpPr/>
          <p:nvPr/>
        </p:nvGrpSpPr>
        <p:grpSpPr>
          <a:xfrm>
            <a:off x="-2499298" y="63356"/>
            <a:ext cx="7591803" cy="10162732"/>
            <a:chOff x="0" y="0"/>
            <a:chExt cx="7591801" cy="10162730"/>
          </a:xfrm>
        </p:grpSpPr>
        <p:sp>
          <p:nvSpPr>
            <p:cNvPr id="242"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243"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44"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245"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246"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247"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248"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249"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250"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251"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252"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253"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254"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256" name="TextBox 40"/>
          <p:cNvSpPr txBox="1"/>
          <p:nvPr/>
        </p:nvSpPr>
        <p:spPr>
          <a:xfrm>
            <a:off x="3401824" y="-301893"/>
            <a:ext cx="14745135" cy="1418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5100" b="1" u="sng">
                <a:solidFill>
                  <a:srgbClr val="E94B59"/>
                </a:solidFill>
                <a:latin typeface="Lovelo"/>
                <a:ea typeface="Lovelo"/>
                <a:cs typeface="Lovelo"/>
                <a:sym typeface="Lovelo"/>
              </a:defRPr>
            </a:lvl1pPr>
          </a:lstStyle>
          <a:p>
            <a:r>
              <a:t>Admission Arrangements</a:t>
            </a:r>
          </a:p>
        </p:txBody>
      </p:sp>
      <p:sp>
        <p:nvSpPr>
          <p:cNvPr id="257" name="Text"/>
          <p:cNvSpPr txBox="1"/>
          <p:nvPr/>
        </p:nvSpPr>
        <p:spPr>
          <a:xfrm>
            <a:off x="7714533" y="3954022"/>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258" name="Text"/>
          <p:cNvSpPr txBox="1"/>
          <p:nvPr/>
        </p:nvSpPr>
        <p:spPr>
          <a:xfrm>
            <a:off x="13657775" y="3932280"/>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259" name="(Any children who want a place in reception need to re-apply before December 2025. Admission to Nursery does not guarantee that you will be offered a place in the reception class"/>
          <p:cNvSpPr txBox="1"/>
          <p:nvPr/>
        </p:nvSpPr>
        <p:spPr>
          <a:xfrm>
            <a:off x="9262261" y="1954614"/>
            <a:ext cx="6779577" cy="193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660">
                <a:solidFill>
                  <a:srgbClr val="FFFFFF"/>
                </a:solidFill>
                <a:latin typeface="+mn-lt"/>
                <a:ea typeface="+mn-ea"/>
                <a:cs typeface="+mn-cs"/>
                <a:sym typeface="Helvetica"/>
              </a:defRPr>
            </a:lvl1pPr>
          </a:lstStyle>
          <a:p>
            <a:r>
              <a:t>(Any children who want a place in reception need to re-apply before December 2025. Admission to Nursery does not guarantee that you will be offered a place in the reception class</a:t>
            </a:r>
          </a:p>
        </p:txBody>
      </p:sp>
      <p:sp>
        <p:nvSpPr>
          <p:cNvPr id="260" name="There are 26 nursery places available per session.…"/>
          <p:cNvSpPr txBox="1"/>
          <p:nvPr/>
        </p:nvSpPr>
        <p:spPr>
          <a:xfrm>
            <a:off x="6239862" y="2464985"/>
            <a:ext cx="11146930" cy="5357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800"/>
            </a:pPr>
            <a:r>
              <a:t>There are 26 nursery places available per session.</a:t>
            </a:r>
          </a:p>
          <a:p>
            <a:pPr>
              <a:defRPr sz="3800"/>
            </a:pPr>
            <a:endParaRPr/>
          </a:p>
          <a:p>
            <a:pPr>
              <a:defRPr sz="3800"/>
            </a:pPr>
            <a:r>
              <a:t>Any children currently in nursery at that time who would like a place in Reception the following year, need to apply like normal, before January 15th every year. </a:t>
            </a:r>
          </a:p>
          <a:p>
            <a:pPr>
              <a:defRPr sz="3800"/>
            </a:pPr>
            <a:r>
              <a:t>(Please note, admission to nursery does not guarantee that you will be offered a place in reception).</a:t>
            </a:r>
          </a:p>
          <a:p>
            <a:pPr>
              <a:defRPr sz="3800"/>
            </a:pPr>
            <a:endParaRPr/>
          </a:p>
          <a:p>
            <a:pPr>
              <a:defRPr sz="3800"/>
            </a:pPr>
            <a:r>
              <a:t>There are 60 places in the reception classes 2025.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75" name="Group 2"/>
          <p:cNvGrpSpPr/>
          <p:nvPr/>
        </p:nvGrpSpPr>
        <p:grpSpPr>
          <a:xfrm>
            <a:off x="-3449324" y="246054"/>
            <a:ext cx="7591803" cy="10162732"/>
            <a:chOff x="0" y="0"/>
            <a:chExt cx="7591801" cy="10162730"/>
          </a:xfrm>
        </p:grpSpPr>
        <p:sp>
          <p:nvSpPr>
            <p:cNvPr id="262"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263"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64"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265"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266"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267"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268"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269"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270"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271"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272"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273"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274"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276" name="TextBox 40"/>
          <p:cNvSpPr txBox="1"/>
          <p:nvPr/>
        </p:nvSpPr>
        <p:spPr>
          <a:xfrm>
            <a:off x="2924713" y="-488589"/>
            <a:ext cx="14745135" cy="1418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5100" b="1" u="sng">
                <a:solidFill>
                  <a:srgbClr val="E94B59"/>
                </a:solidFill>
                <a:latin typeface="Lovelo"/>
                <a:ea typeface="Lovelo"/>
                <a:cs typeface="Lovelo"/>
                <a:sym typeface="Lovelo"/>
              </a:defRPr>
            </a:lvl1pPr>
          </a:lstStyle>
          <a:p>
            <a:r>
              <a:t>Uniform</a:t>
            </a:r>
          </a:p>
        </p:txBody>
      </p:sp>
      <p:sp>
        <p:nvSpPr>
          <p:cNvPr id="277" name="Text"/>
          <p:cNvSpPr txBox="1"/>
          <p:nvPr/>
        </p:nvSpPr>
        <p:spPr>
          <a:xfrm>
            <a:off x="7714533" y="3954022"/>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278" name="Text"/>
          <p:cNvSpPr txBox="1"/>
          <p:nvPr/>
        </p:nvSpPr>
        <p:spPr>
          <a:xfrm>
            <a:off x="13657775" y="3932280"/>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279" name="(Any children who want a place in reception need to re-apply before December 2025. Admission to Nursery does not guarantee that you will be offered a place in the reception class"/>
          <p:cNvSpPr txBox="1"/>
          <p:nvPr/>
        </p:nvSpPr>
        <p:spPr>
          <a:xfrm>
            <a:off x="9262261" y="1954614"/>
            <a:ext cx="6779577" cy="193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660">
                <a:solidFill>
                  <a:srgbClr val="FFFFFF"/>
                </a:solidFill>
                <a:latin typeface="+mn-lt"/>
                <a:ea typeface="+mn-ea"/>
                <a:cs typeface="+mn-cs"/>
                <a:sym typeface="Helvetica"/>
              </a:defRPr>
            </a:lvl1pPr>
          </a:lstStyle>
          <a:p>
            <a:r>
              <a:t>(Any children who want a place in reception need to re-apply before December 2025. Admission to Nursery does not guarantee that you will be offered a place in the reception class</a:t>
            </a:r>
          </a:p>
        </p:txBody>
      </p:sp>
      <p:pic>
        <p:nvPicPr>
          <p:cNvPr id="280" name="134e8501-bfdf-4e72-ab7a-9da5d612274b.jpeg" descr="134e8501-bfdf-4e72-ab7a-9da5d612274b.jpeg"/>
          <p:cNvPicPr>
            <a:picLocks noChangeAspect="1"/>
          </p:cNvPicPr>
          <p:nvPr/>
        </p:nvPicPr>
        <p:blipFill>
          <a:blip r:embed="rId3"/>
          <a:stretch>
            <a:fillRect/>
          </a:stretch>
        </p:blipFill>
        <p:spPr>
          <a:xfrm>
            <a:off x="7786770" y="1387037"/>
            <a:ext cx="3099221" cy="4132295"/>
          </a:xfrm>
          <a:prstGeom prst="rect">
            <a:avLst/>
          </a:prstGeom>
          <a:ln w="12700">
            <a:miter lim="400000"/>
          </a:ln>
        </p:spPr>
      </p:pic>
      <p:pic>
        <p:nvPicPr>
          <p:cNvPr id="281" name="a8d18ee4-8b3e-4840-b9be-a87ef5a567cb.jpeg" descr="a8d18ee4-8b3e-4840-b9be-a87ef5a567cb.jpeg"/>
          <p:cNvPicPr>
            <a:picLocks noChangeAspect="1"/>
          </p:cNvPicPr>
          <p:nvPr/>
        </p:nvPicPr>
        <p:blipFill>
          <a:blip r:embed="rId4"/>
          <a:stretch>
            <a:fillRect/>
          </a:stretch>
        </p:blipFill>
        <p:spPr>
          <a:xfrm>
            <a:off x="4383829" y="1418461"/>
            <a:ext cx="3052084" cy="4069447"/>
          </a:xfrm>
          <a:prstGeom prst="rect">
            <a:avLst/>
          </a:prstGeom>
          <a:ln w="12700">
            <a:miter lim="400000"/>
          </a:ln>
        </p:spPr>
      </p:pic>
      <p:pic>
        <p:nvPicPr>
          <p:cNvPr id="282" name="c05119b2-46d1-43f8-a69d-6bfa2425a09a.jpeg" descr="c05119b2-46d1-43f8-a69d-6bfa2425a09a.jpeg"/>
          <p:cNvPicPr>
            <a:picLocks noChangeAspect="1"/>
          </p:cNvPicPr>
          <p:nvPr/>
        </p:nvPicPr>
        <p:blipFill>
          <a:blip r:embed="rId5"/>
          <a:stretch>
            <a:fillRect/>
          </a:stretch>
        </p:blipFill>
        <p:spPr>
          <a:xfrm>
            <a:off x="4381088" y="5789302"/>
            <a:ext cx="3057566" cy="4076754"/>
          </a:xfrm>
          <a:prstGeom prst="rect">
            <a:avLst/>
          </a:prstGeom>
          <a:ln w="12700">
            <a:miter lim="400000"/>
          </a:ln>
        </p:spPr>
      </p:pic>
      <p:pic>
        <p:nvPicPr>
          <p:cNvPr id="283" name="e475d9d4-2b8f-4842-9e18-1d7e7a72dfb5.jpeg" descr="e475d9d4-2b8f-4842-9e18-1d7e7a72dfb5.jpeg"/>
          <p:cNvPicPr>
            <a:picLocks noChangeAspect="1"/>
          </p:cNvPicPr>
          <p:nvPr/>
        </p:nvPicPr>
        <p:blipFill>
          <a:blip r:embed="rId6"/>
          <a:stretch>
            <a:fillRect/>
          </a:stretch>
        </p:blipFill>
        <p:spPr>
          <a:xfrm>
            <a:off x="7825675" y="5813340"/>
            <a:ext cx="3021392" cy="4028522"/>
          </a:xfrm>
          <a:prstGeom prst="rect">
            <a:avLst/>
          </a:prstGeom>
          <a:ln w="12700">
            <a:miter lim="400000"/>
          </a:ln>
        </p:spPr>
      </p:pic>
      <p:sp>
        <p:nvSpPr>
          <p:cNvPr id="284" name="Freeform 8"/>
          <p:cNvSpPr/>
          <p:nvPr/>
        </p:nvSpPr>
        <p:spPr>
          <a:xfrm>
            <a:off x="11585957" y="985848"/>
            <a:ext cx="6535374" cy="9166114"/>
          </a:xfrm>
          <a:prstGeom prst="rect">
            <a:avLst/>
          </a:prstGeom>
          <a:blipFill>
            <a:blip r:embed="rId7"/>
            <a:stretch>
              <a:fillRect/>
            </a:stretch>
          </a:blipFill>
          <a:ln w="12700">
            <a:miter lim="400000"/>
          </a:ln>
        </p:spPr>
        <p:txBody>
          <a:bodyPr lIns="45719" rIns="45719"/>
          <a:lstStyle/>
          <a:p>
            <a:endParaRPr/>
          </a:p>
        </p:txBody>
      </p:sp>
      <p:sp>
        <p:nvSpPr>
          <p:cNvPr id="285" name="Red logo jumper or cardigan…"/>
          <p:cNvSpPr txBox="1"/>
          <p:nvPr/>
        </p:nvSpPr>
        <p:spPr>
          <a:xfrm>
            <a:off x="12763695" y="1460326"/>
            <a:ext cx="4553290" cy="821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0736" indent="-280736">
              <a:buSzPct val="100000"/>
              <a:buChar char="-"/>
              <a:defRPr sz="2800"/>
            </a:pPr>
            <a:r>
              <a:t>Red logo jumper or cardigan</a:t>
            </a:r>
          </a:p>
          <a:p>
            <a:pPr>
              <a:defRPr sz="2800"/>
            </a:pPr>
            <a:endParaRPr/>
          </a:p>
          <a:p>
            <a:pPr marL="280736" indent="-280736">
              <a:buSzPct val="100000"/>
              <a:buChar char="-"/>
              <a:defRPr sz="2800"/>
            </a:pPr>
            <a:r>
              <a:t>White collared T-shirt</a:t>
            </a:r>
          </a:p>
          <a:p>
            <a:pPr>
              <a:defRPr sz="2800"/>
            </a:pPr>
            <a:endParaRPr/>
          </a:p>
          <a:p>
            <a:pPr marL="280736" indent="-280736">
              <a:buSzPct val="100000"/>
              <a:buChar char="-"/>
              <a:defRPr sz="2800"/>
            </a:pPr>
            <a:r>
              <a:t>Grey trousers/skirt/dress</a:t>
            </a:r>
          </a:p>
          <a:p>
            <a:pPr>
              <a:defRPr sz="2800"/>
            </a:pPr>
            <a:endParaRPr/>
          </a:p>
          <a:p>
            <a:pPr>
              <a:defRPr sz="2800"/>
            </a:pPr>
            <a:r>
              <a:t>- Grey or white socks</a:t>
            </a:r>
          </a:p>
          <a:p>
            <a:pPr>
              <a:defRPr sz="2800"/>
            </a:pPr>
            <a:endParaRPr/>
          </a:p>
          <a:p>
            <a:pPr>
              <a:defRPr sz="2800"/>
            </a:pPr>
            <a:r>
              <a:t>-Black school shoes with Velcro fastening if possible</a:t>
            </a:r>
          </a:p>
          <a:p>
            <a:pPr>
              <a:defRPr sz="2800"/>
            </a:pPr>
            <a:endParaRPr/>
          </a:p>
          <a:p>
            <a:pPr marL="280736" indent="-280736">
              <a:buSzPct val="100000"/>
              <a:buChar char="-"/>
              <a:defRPr sz="2800"/>
            </a:pPr>
            <a:r>
              <a:t>Waterproof coat</a:t>
            </a:r>
          </a:p>
          <a:p>
            <a:pPr>
              <a:defRPr sz="2800"/>
            </a:pPr>
            <a:endParaRPr/>
          </a:p>
          <a:p>
            <a:pPr marL="280736" indent="-280736">
              <a:buSzPct val="100000"/>
              <a:buChar char="-"/>
              <a:defRPr sz="2800"/>
            </a:pPr>
            <a:r>
              <a:t>Long haired tied up and no shaved lines in hair</a:t>
            </a:r>
          </a:p>
          <a:p>
            <a:pPr>
              <a:defRPr sz="2800"/>
            </a:pPr>
            <a:endParaRPr/>
          </a:p>
          <a:p>
            <a:pPr>
              <a:defRPr sz="2800"/>
            </a:pPr>
            <a:r>
              <a:t>- Earrings must only be small studs. No other jewellery allowed.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300" name="Group 2"/>
          <p:cNvGrpSpPr/>
          <p:nvPr/>
        </p:nvGrpSpPr>
        <p:grpSpPr>
          <a:xfrm>
            <a:off x="-3449324" y="246054"/>
            <a:ext cx="7591803" cy="10162732"/>
            <a:chOff x="0" y="0"/>
            <a:chExt cx="7591801" cy="10162730"/>
          </a:xfrm>
        </p:grpSpPr>
        <p:sp>
          <p:nvSpPr>
            <p:cNvPr id="287" name="Freeform 4"/>
            <p:cNvSpPr/>
            <p:nvPr/>
          </p:nvSpPr>
          <p:spPr>
            <a:xfrm>
              <a:off x="-1" y="2410595"/>
              <a:ext cx="4998596" cy="4998596"/>
            </a:xfrm>
            <a:prstGeom prst="ellipse">
              <a:avLst/>
            </a:prstGeom>
            <a:solidFill>
              <a:srgbClr val="FAB057"/>
            </a:solidFill>
            <a:ln w="12700" cap="flat">
              <a:noFill/>
              <a:miter lim="400000"/>
            </a:ln>
            <a:effectLst/>
          </p:spPr>
          <p:txBody>
            <a:bodyPr wrap="square" lIns="45719" tIns="45719" rIns="45719" bIns="45719" numCol="1" anchor="t">
              <a:noAutofit/>
            </a:bodyPr>
            <a:lstStyle/>
            <a:p>
              <a:endParaRPr/>
            </a:p>
          </p:txBody>
        </p:sp>
        <p:sp>
          <p:nvSpPr>
            <p:cNvPr id="288" name="Freeform 6"/>
            <p:cNvSpPr/>
            <p:nvPr/>
          </p:nvSpPr>
          <p:spPr>
            <a:xfrm rot="21553544">
              <a:off x="1629672" y="4075200"/>
              <a:ext cx="2196559" cy="166938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89" name="Freeform 8"/>
            <p:cNvSpPr/>
            <p:nvPr/>
          </p:nvSpPr>
          <p:spPr>
            <a:xfrm rot="5353542">
              <a:off x="1805738" y="8996545"/>
              <a:ext cx="1953359" cy="374136"/>
            </a:xfrm>
            <a:custGeom>
              <a:avLst/>
              <a:gdLst/>
              <a:ahLst/>
              <a:cxnLst>
                <a:cxn ang="0">
                  <a:pos x="wd2" y="hd2"/>
                </a:cxn>
                <a:cxn ang="5400000">
                  <a:pos x="wd2" y="hd2"/>
                </a:cxn>
                <a:cxn ang="10800000">
                  <a:pos x="wd2" y="hd2"/>
                </a:cxn>
                <a:cxn ang="16200000">
                  <a:pos x="wd2" y="hd2"/>
                </a:cxn>
              </a:cxnLst>
              <a:rect l="0" t="0" r="r" b="b"/>
              <a:pathLst>
                <a:path w="21600" h="21600" extrusionOk="0">
                  <a:moveTo>
                    <a:pt x="2069" y="0"/>
                  </a:moveTo>
                  <a:lnTo>
                    <a:pt x="19531" y="0"/>
                  </a:lnTo>
                  <a:cubicBezTo>
                    <a:pt x="20080" y="0"/>
                    <a:pt x="20606" y="1138"/>
                    <a:pt x="20994" y="3163"/>
                  </a:cubicBezTo>
                  <a:cubicBezTo>
                    <a:pt x="21382" y="5189"/>
                    <a:pt x="21600" y="7936"/>
                    <a:pt x="21600" y="10800"/>
                  </a:cubicBezTo>
                  <a:cubicBezTo>
                    <a:pt x="21600" y="13664"/>
                    <a:pt x="21382" y="16411"/>
                    <a:pt x="20994" y="18437"/>
                  </a:cubicBezTo>
                  <a:cubicBezTo>
                    <a:pt x="20606" y="20462"/>
                    <a:pt x="20080" y="21600"/>
                    <a:pt x="19531" y="21600"/>
                  </a:cubicBezTo>
                  <a:lnTo>
                    <a:pt x="2069" y="21600"/>
                  </a:lnTo>
                  <a:cubicBezTo>
                    <a:pt x="1520" y="21600"/>
                    <a:pt x="994" y="20462"/>
                    <a:pt x="606" y="18437"/>
                  </a:cubicBezTo>
                  <a:cubicBezTo>
                    <a:pt x="218" y="16411"/>
                    <a:pt x="0" y="13664"/>
                    <a:pt x="0" y="10800"/>
                  </a:cubicBezTo>
                  <a:cubicBezTo>
                    <a:pt x="0" y="7936"/>
                    <a:pt x="218" y="5189"/>
                    <a:pt x="606" y="3163"/>
                  </a:cubicBezTo>
                  <a:cubicBezTo>
                    <a:pt x="994" y="1138"/>
                    <a:pt x="1520" y="0"/>
                    <a:pt x="2069"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290" name="Freeform 11"/>
            <p:cNvSpPr/>
            <p:nvPr/>
          </p:nvSpPr>
          <p:spPr>
            <a:xfrm rot="7411894">
              <a:off x="3909446" y="1441258"/>
              <a:ext cx="2096393" cy="374136"/>
            </a:xfrm>
            <a:custGeom>
              <a:avLst/>
              <a:gdLst/>
              <a:ahLst/>
              <a:cxnLst>
                <a:cxn ang="0">
                  <a:pos x="wd2" y="hd2"/>
                </a:cxn>
                <a:cxn ang="5400000">
                  <a:pos x="wd2" y="hd2"/>
                </a:cxn>
                <a:cxn ang="10800000">
                  <a:pos x="wd2" y="hd2"/>
                </a:cxn>
                <a:cxn ang="16200000">
                  <a:pos x="wd2" y="hd2"/>
                </a:cxn>
              </a:cxnLst>
              <a:rect l="0" t="0" r="r" b="b"/>
              <a:pathLst>
                <a:path w="21600" h="21600" extrusionOk="0">
                  <a:moveTo>
                    <a:pt x="1927" y="0"/>
                  </a:moveTo>
                  <a:lnTo>
                    <a:pt x="19673" y="0"/>
                  </a:lnTo>
                  <a:cubicBezTo>
                    <a:pt x="20184" y="0"/>
                    <a:pt x="20674" y="1138"/>
                    <a:pt x="21035" y="3163"/>
                  </a:cubicBezTo>
                  <a:cubicBezTo>
                    <a:pt x="21397" y="5189"/>
                    <a:pt x="21600" y="7936"/>
                    <a:pt x="21600" y="10800"/>
                  </a:cubicBezTo>
                  <a:cubicBezTo>
                    <a:pt x="21600" y="13664"/>
                    <a:pt x="21397" y="16411"/>
                    <a:pt x="21035" y="18437"/>
                  </a:cubicBezTo>
                  <a:cubicBezTo>
                    <a:pt x="20674" y="20462"/>
                    <a:pt x="20184" y="21600"/>
                    <a:pt x="19673" y="21600"/>
                  </a:cubicBezTo>
                  <a:lnTo>
                    <a:pt x="1927" y="21600"/>
                  </a:lnTo>
                  <a:cubicBezTo>
                    <a:pt x="1416" y="21600"/>
                    <a:pt x="926" y="20462"/>
                    <a:pt x="565" y="18437"/>
                  </a:cubicBezTo>
                  <a:cubicBezTo>
                    <a:pt x="203" y="16411"/>
                    <a:pt x="0" y="13664"/>
                    <a:pt x="0" y="10800"/>
                  </a:cubicBezTo>
                  <a:cubicBezTo>
                    <a:pt x="0" y="7936"/>
                    <a:pt x="203" y="5189"/>
                    <a:pt x="565" y="3163"/>
                  </a:cubicBezTo>
                  <a:cubicBezTo>
                    <a:pt x="926" y="1138"/>
                    <a:pt x="1416" y="0"/>
                    <a:pt x="1927"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291" name="Freeform 14"/>
            <p:cNvSpPr/>
            <p:nvPr/>
          </p:nvSpPr>
          <p:spPr>
            <a:xfrm rot="8574947">
              <a:off x="4723038" y="2257487"/>
              <a:ext cx="2285362" cy="415444"/>
            </a:xfrm>
            <a:custGeom>
              <a:avLst/>
              <a:gdLst/>
              <a:ahLst/>
              <a:cxnLst>
                <a:cxn ang="0">
                  <a:pos x="wd2" y="hd2"/>
                </a:cxn>
                <a:cxn ang="5400000">
                  <a:pos x="wd2" y="hd2"/>
                </a:cxn>
                <a:cxn ang="10800000">
                  <a:pos x="wd2" y="hd2"/>
                </a:cxn>
                <a:cxn ang="16200000">
                  <a:pos x="wd2" y="hd2"/>
                </a:cxn>
              </a:cxnLst>
              <a:rect l="0" t="0" r="r" b="b"/>
              <a:pathLst>
                <a:path w="21600" h="21600" extrusionOk="0">
                  <a:moveTo>
                    <a:pt x="1963" y="0"/>
                  </a:moveTo>
                  <a:lnTo>
                    <a:pt x="19637" y="0"/>
                  </a:lnTo>
                  <a:cubicBezTo>
                    <a:pt x="20157" y="0"/>
                    <a:pt x="20657" y="1138"/>
                    <a:pt x="21025" y="3163"/>
                  </a:cubicBezTo>
                  <a:cubicBezTo>
                    <a:pt x="21393" y="5189"/>
                    <a:pt x="21600" y="7936"/>
                    <a:pt x="21600" y="10800"/>
                  </a:cubicBezTo>
                  <a:cubicBezTo>
                    <a:pt x="21600" y="13664"/>
                    <a:pt x="21393" y="16411"/>
                    <a:pt x="21025" y="18437"/>
                  </a:cubicBezTo>
                  <a:cubicBezTo>
                    <a:pt x="20657" y="20462"/>
                    <a:pt x="20157" y="21600"/>
                    <a:pt x="19637" y="21600"/>
                  </a:cubicBezTo>
                  <a:lnTo>
                    <a:pt x="1963" y="21600"/>
                  </a:lnTo>
                  <a:cubicBezTo>
                    <a:pt x="1443" y="21600"/>
                    <a:pt x="943" y="20462"/>
                    <a:pt x="575" y="18437"/>
                  </a:cubicBezTo>
                  <a:cubicBezTo>
                    <a:pt x="207" y="16411"/>
                    <a:pt x="0" y="13664"/>
                    <a:pt x="0" y="10800"/>
                  </a:cubicBezTo>
                  <a:cubicBezTo>
                    <a:pt x="0" y="7936"/>
                    <a:pt x="207" y="5189"/>
                    <a:pt x="575" y="3163"/>
                  </a:cubicBezTo>
                  <a:cubicBezTo>
                    <a:pt x="943" y="1138"/>
                    <a:pt x="1443" y="0"/>
                    <a:pt x="1963"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292" name="Freeform 17"/>
            <p:cNvSpPr/>
            <p:nvPr/>
          </p:nvSpPr>
          <p:spPr>
            <a:xfrm rot="5400000">
              <a:off x="1848412" y="733755"/>
              <a:ext cx="1841648" cy="374137"/>
            </a:xfrm>
            <a:custGeom>
              <a:avLst/>
              <a:gdLst/>
              <a:ahLst/>
              <a:cxnLst>
                <a:cxn ang="0">
                  <a:pos x="wd2" y="hd2"/>
                </a:cxn>
                <a:cxn ang="5400000">
                  <a:pos x="wd2" y="hd2"/>
                </a:cxn>
                <a:cxn ang="10800000">
                  <a:pos x="wd2" y="hd2"/>
                </a:cxn>
                <a:cxn ang="16200000">
                  <a:pos x="wd2" y="hd2"/>
                </a:cxn>
              </a:cxnLst>
              <a:rect l="0" t="0" r="r" b="b"/>
              <a:pathLst>
                <a:path w="21600" h="21600" extrusionOk="0">
                  <a:moveTo>
                    <a:pt x="2194" y="0"/>
                  </a:moveTo>
                  <a:lnTo>
                    <a:pt x="19406" y="0"/>
                  </a:lnTo>
                  <a:cubicBezTo>
                    <a:pt x="19988" y="0"/>
                    <a:pt x="20546" y="1138"/>
                    <a:pt x="20957" y="3163"/>
                  </a:cubicBezTo>
                  <a:cubicBezTo>
                    <a:pt x="21369" y="5189"/>
                    <a:pt x="21600" y="7936"/>
                    <a:pt x="21600" y="10800"/>
                  </a:cubicBezTo>
                  <a:cubicBezTo>
                    <a:pt x="21600" y="13664"/>
                    <a:pt x="21369" y="16411"/>
                    <a:pt x="20957" y="18437"/>
                  </a:cubicBezTo>
                  <a:cubicBezTo>
                    <a:pt x="20546" y="20462"/>
                    <a:pt x="19988" y="21600"/>
                    <a:pt x="19406" y="21600"/>
                  </a:cubicBezTo>
                  <a:lnTo>
                    <a:pt x="2194" y="21600"/>
                  </a:lnTo>
                  <a:cubicBezTo>
                    <a:pt x="1612" y="21600"/>
                    <a:pt x="1054" y="20462"/>
                    <a:pt x="643" y="18437"/>
                  </a:cubicBezTo>
                  <a:cubicBezTo>
                    <a:pt x="231" y="16411"/>
                    <a:pt x="0" y="13664"/>
                    <a:pt x="0" y="10800"/>
                  </a:cubicBezTo>
                  <a:cubicBezTo>
                    <a:pt x="0" y="7936"/>
                    <a:pt x="231" y="5189"/>
                    <a:pt x="643" y="3163"/>
                  </a:cubicBezTo>
                  <a:cubicBezTo>
                    <a:pt x="1054" y="1138"/>
                    <a:pt x="1612" y="0"/>
                    <a:pt x="2194"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293" name="Freeform 20"/>
            <p:cNvSpPr/>
            <p:nvPr/>
          </p:nvSpPr>
          <p:spPr>
            <a:xfrm rot="9689385">
              <a:off x="5304998" y="3457269"/>
              <a:ext cx="2220461" cy="374137"/>
            </a:xfrm>
            <a:custGeom>
              <a:avLst/>
              <a:gdLst/>
              <a:ahLst/>
              <a:cxnLst>
                <a:cxn ang="0">
                  <a:pos x="wd2" y="hd2"/>
                </a:cxn>
                <a:cxn ang="5400000">
                  <a:pos x="wd2" y="hd2"/>
                </a:cxn>
                <a:cxn ang="10800000">
                  <a:pos x="wd2" y="hd2"/>
                </a:cxn>
                <a:cxn ang="16200000">
                  <a:pos x="wd2" y="hd2"/>
                </a:cxn>
              </a:cxnLst>
              <a:rect l="0" t="0" r="r" b="b"/>
              <a:pathLst>
                <a:path w="21600" h="21600" extrusionOk="0">
                  <a:moveTo>
                    <a:pt x="1820" y="0"/>
                  </a:moveTo>
                  <a:lnTo>
                    <a:pt x="19780" y="0"/>
                  </a:lnTo>
                  <a:cubicBezTo>
                    <a:pt x="20263" y="0"/>
                    <a:pt x="20726" y="1138"/>
                    <a:pt x="21067" y="3163"/>
                  </a:cubicBezTo>
                  <a:cubicBezTo>
                    <a:pt x="21408" y="5189"/>
                    <a:pt x="21600" y="7936"/>
                    <a:pt x="21600" y="10800"/>
                  </a:cubicBezTo>
                  <a:cubicBezTo>
                    <a:pt x="21600" y="13664"/>
                    <a:pt x="21408" y="16411"/>
                    <a:pt x="21067" y="18437"/>
                  </a:cubicBezTo>
                  <a:cubicBezTo>
                    <a:pt x="20726" y="20462"/>
                    <a:pt x="20263" y="21600"/>
                    <a:pt x="19780" y="21600"/>
                  </a:cubicBezTo>
                  <a:lnTo>
                    <a:pt x="1820" y="21600"/>
                  </a:lnTo>
                  <a:cubicBezTo>
                    <a:pt x="1337" y="21600"/>
                    <a:pt x="874" y="20462"/>
                    <a:pt x="533" y="18437"/>
                  </a:cubicBezTo>
                  <a:cubicBezTo>
                    <a:pt x="192" y="16411"/>
                    <a:pt x="0" y="13664"/>
                    <a:pt x="0" y="10800"/>
                  </a:cubicBezTo>
                  <a:cubicBezTo>
                    <a:pt x="0" y="7936"/>
                    <a:pt x="192" y="5189"/>
                    <a:pt x="533" y="3163"/>
                  </a:cubicBezTo>
                  <a:cubicBezTo>
                    <a:pt x="874" y="1138"/>
                    <a:pt x="1337" y="0"/>
                    <a:pt x="1820"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294" name="Freeform 23"/>
            <p:cNvSpPr/>
            <p:nvPr/>
          </p:nvSpPr>
          <p:spPr>
            <a:xfrm rot="10753543">
              <a:off x="5539693" y="4711084"/>
              <a:ext cx="2049675" cy="374136"/>
            </a:xfrm>
            <a:custGeom>
              <a:avLst/>
              <a:gdLst/>
              <a:ahLst/>
              <a:cxnLst>
                <a:cxn ang="0">
                  <a:pos x="wd2" y="hd2"/>
                </a:cxn>
                <a:cxn ang="5400000">
                  <a:pos x="wd2" y="hd2"/>
                </a:cxn>
                <a:cxn ang="10800000">
                  <a:pos x="wd2" y="hd2"/>
                </a:cxn>
                <a:cxn ang="16200000">
                  <a:pos x="wd2" y="hd2"/>
                </a:cxn>
              </a:cxnLst>
              <a:rect l="0" t="0" r="r" b="b"/>
              <a:pathLst>
                <a:path w="21600" h="21600" extrusionOk="0">
                  <a:moveTo>
                    <a:pt x="1971" y="0"/>
                  </a:moveTo>
                  <a:lnTo>
                    <a:pt x="19629" y="0"/>
                  </a:lnTo>
                  <a:cubicBezTo>
                    <a:pt x="20152" y="0"/>
                    <a:pt x="20653" y="1138"/>
                    <a:pt x="21023" y="3163"/>
                  </a:cubicBezTo>
                  <a:cubicBezTo>
                    <a:pt x="21392" y="5189"/>
                    <a:pt x="21600" y="7936"/>
                    <a:pt x="21600" y="10800"/>
                  </a:cubicBezTo>
                  <a:cubicBezTo>
                    <a:pt x="21600" y="13664"/>
                    <a:pt x="21392" y="16411"/>
                    <a:pt x="21023" y="18437"/>
                  </a:cubicBezTo>
                  <a:cubicBezTo>
                    <a:pt x="20653" y="20462"/>
                    <a:pt x="20152" y="21600"/>
                    <a:pt x="19629" y="21600"/>
                  </a:cubicBezTo>
                  <a:lnTo>
                    <a:pt x="1971" y="21600"/>
                  </a:lnTo>
                  <a:cubicBezTo>
                    <a:pt x="1449" y="21600"/>
                    <a:pt x="947" y="20462"/>
                    <a:pt x="577" y="18437"/>
                  </a:cubicBezTo>
                  <a:cubicBezTo>
                    <a:pt x="208" y="16411"/>
                    <a:pt x="0" y="13664"/>
                    <a:pt x="0" y="10800"/>
                  </a:cubicBezTo>
                  <a:cubicBezTo>
                    <a:pt x="0" y="7936"/>
                    <a:pt x="208" y="5189"/>
                    <a:pt x="577" y="3163"/>
                  </a:cubicBezTo>
                  <a:cubicBezTo>
                    <a:pt x="947" y="1138"/>
                    <a:pt x="1449" y="0"/>
                    <a:pt x="1971" y="0"/>
                  </a:cubicBezTo>
                  <a:close/>
                </a:path>
              </a:pathLst>
            </a:custGeom>
            <a:solidFill>
              <a:srgbClr val="C4660B"/>
            </a:solidFill>
            <a:ln w="12700" cap="flat">
              <a:noFill/>
              <a:miter lim="400000"/>
            </a:ln>
            <a:effectLst/>
          </p:spPr>
          <p:txBody>
            <a:bodyPr wrap="square" lIns="45719" tIns="45719" rIns="45719" bIns="45719" numCol="1" anchor="t">
              <a:noAutofit/>
            </a:bodyPr>
            <a:lstStyle/>
            <a:p>
              <a:endParaRPr/>
            </a:p>
          </p:txBody>
        </p:sp>
        <p:sp>
          <p:nvSpPr>
            <p:cNvPr id="295" name="Freeform 26"/>
            <p:cNvSpPr/>
            <p:nvPr/>
          </p:nvSpPr>
          <p:spPr>
            <a:xfrm rot="2977150">
              <a:off x="3961754" y="8220888"/>
              <a:ext cx="2122826" cy="374137"/>
            </a:xfrm>
            <a:custGeom>
              <a:avLst/>
              <a:gdLst/>
              <a:ahLst/>
              <a:cxnLst>
                <a:cxn ang="0">
                  <a:pos x="wd2" y="hd2"/>
                </a:cxn>
                <a:cxn ang="5400000">
                  <a:pos x="wd2" y="hd2"/>
                </a:cxn>
                <a:cxn ang="10800000">
                  <a:pos x="wd2" y="hd2"/>
                </a:cxn>
                <a:cxn ang="16200000">
                  <a:pos x="wd2" y="hd2"/>
                </a:cxn>
              </a:cxnLst>
              <a:rect l="0" t="0" r="r" b="b"/>
              <a:pathLst>
                <a:path w="21600" h="21600" extrusionOk="0">
                  <a:moveTo>
                    <a:pt x="1903" y="0"/>
                  </a:moveTo>
                  <a:lnTo>
                    <a:pt x="19697" y="0"/>
                  </a:lnTo>
                  <a:cubicBezTo>
                    <a:pt x="20201" y="0"/>
                    <a:pt x="20686" y="1138"/>
                    <a:pt x="21043" y="3163"/>
                  </a:cubicBezTo>
                  <a:cubicBezTo>
                    <a:pt x="21399" y="5189"/>
                    <a:pt x="21600" y="7936"/>
                    <a:pt x="21600" y="10800"/>
                  </a:cubicBezTo>
                  <a:cubicBezTo>
                    <a:pt x="21600" y="13664"/>
                    <a:pt x="21399" y="16411"/>
                    <a:pt x="21043" y="18437"/>
                  </a:cubicBezTo>
                  <a:cubicBezTo>
                    <a:pt x="20686" y="20462"/>
                    <a:pt x="20201" y="21600"/>
                    <a:pt x="19697" y="21600"/>
                  </a:cubicBezTo>
                  <a:lnTo>
                    <a:pt x="1903" y="21600"/>
                  </a:lnTo>
                  <a:cubicBezTo>
                    <a:pt x="1399" y="21600"/>
                    <a:pt x="914" y="20462"/>
                    <a:pt x="557" y="18437"/>
                  </a:cubicBezTo>
                  <a:cubicBezTo>
                    <a:pt x="201" y="16411"/>
                    <a:pt x="0" y="13664"/>
                    <a:pt x="0" y="10800"/>
                  </a:cubicBezTo>
                  <a:cubicBezTo>
                    <a:pt x="0" y="7936"/>
                    <a:pt x="201" y="5189"/>
                    <a:pt x="557" y="3163"/>
                  </a:cubicBezTo>
                  <a:cubicBezTo>
                    <a:pt x="914" y="1138"/>
                    <a:pt x="1399" y="0"/>
                    <a:pt x="1903" y="0"/>
                  </a:cubicBezTo>
                  <a:close/>
                </a:path>
              </a:pathLst>
            </a:custGeom>
            <a:solidFill>
              <a:srgbClr val="ED8B2B"/>
            </a:solidFill>
            <a:ln w="12700" cap="flat">
              <a:noFill/>
              <a:miter lim="400000"/>
            </a:ln>
            <a:effectLst/>
          </p:spPr>
          <p:txBody>
            <a:bodyPr wrap="square" lIns="45719" tIns="45719" rIns="45719" bIns="45719" numCol="1" anchor="t">
              <a:noAutofit/>
            </a:bodyPr>
            <a:lstStyle/>
            <a:p>
              <a:endParaRPr/>
            </a:p>
          </p:txBody>
        </p:sp>
        <p:sp>
          <p:nvSpPr>
            <p:cNvPr id="296" name="Freeform 29"/>
            <p:cNvSpPr/>
            <p:nvPr/>
          </p:nvSpPr>
          <p:spPr>
            <a:xfrm rot="1907979">
              <a:off x="4820406" y="7214250"/>
              <a:ext cx="2140008" cy="374136"/>
            </a:xfrm>
            <a:custGeom>
              <a:avLst/>
              <a:gdLst/>
              <a:ahLst/>
              <a:cxnLst>
                <a:cxn ang="0">
                  <a:pos x="wd2" y="hd2"/>
                </a:cxn>
                <a:cxn ang="5400000">
                  <a:pos x="wd2" y="hd2"/>
                </a:cxn>
                <a:cxn ang="10800000">
                  <a:pos x="wd2" y="hd2"/>
                </a:cxn>
                <a:cxn ang="16200000">
                  <a:pos x="wd2" y="hd2"/>
                </a:cxn>
              </a:cxnLst>
              <a:rect l="0" t="0" r="r" b="b"/>
              <a:pathLst>
                <a:path w="21600" h="21600" extrusionOk="0">
                  <a:moveTo>
                    <a:pt x="1888" y="0"/>
                  </a:moveTo>
                  <a:lnTo>
                    <a:pt x="19712" y="0"/>
                  </a:lnTo>
                  <a:cubicBezTo>
                    <a:pt x="20213" y="0"/>
                    <a:pt x="20693" y="1138"/>
                    <a:pt x="21047" y="3163"/>
                  </a:cubicBezTo>
                  <a:cubicBezTo>
                    <a:pt x="21401" y="5189"/>
                    <a:pt x="21600" y="7936"/>
                    <a:pt x="21600" y="10800"/>
                  </a:cubicBezTo>
                  <a:cubicBezTo>
                    <a:pt x="21600" y="13664"/>
                    <a:pt x="21401" y="16411"/>
                    <a:pt x="21047" y="18437"/>
                  </a:cubicBezTo>
                  <a:cubicBezTo>
                    <a:pt x="20693" y="20462"/>
                    <a:pt x="20213" y="21600"/>
                    <a:pt x="19712" y="21600"/>
                  </a:cubicBezTo>
                  <a:lnTo>
                    <a:pt x="1888" y="21600"/>
                  </a:lnTo>
                  <a:cubicBezTo>
                    <a:pt x="1387" y="21600"/>
                    <a:pt x="907" y="20462"/>
                    <a:pt x="553" y="18437"/>
                  </a:cubicBezTo>
                  <a:cubicBezTo>
                    <a:pt x="199" y="16411"/>
                    <a:pt x="0" y="13664"/>
                    <a:pt x="0" y="10800"/>
                  </a:cubicBezTo>
                  <a:cubicBezTo>
                    <a:pt x="0" y="7936"/>
                    <a:pt x="199" y="5189"/>
                    <a:pt x="553" y="3163"/>
                  </a:cubicBezTo>
                  <a:cubicBezTo>
                    <a:pt x="907" y="1138"/>
                    <a:pt x="1387" y="0"/>
                    <a:pt x="1888" y="0"/>
                  </a:cubicBezTo>
                  <a:close/>
                </a:path>
              </a:pathLst>
            </a:custGeom>
            <a:solidFill>
              <a:srgbClr val="7BADB2"/>
            </a:solidFill>
            <a:ln w="12700" cap="flat">
              <a:noFill/>
              <a:miter lim="400000"/>
            </a:ln>
            <a:effectLst/>
          </p:spPr>
          <p:txBody>
            <a:bodyPr wrap="square" lIns="45719" tIns="45719" rIns="45719" bIns="45719" numCol="1" anchor="t">
              <a:noAutofit/>
            </a:bodyPr>
            <a:lstStyle/>
            <a:p>
              <a:endParaRPr/>
            </a:p>
          </p:txBody>
        </p:sp>
        <p:sp>
          <p:nvSpPr>
            <p:cNvPr id="297" name="Freeform 32"/>
            <p:cNvSpPr/>
            <p:nvPr/>
          </p:nvSpPr>
          <p:spPr>
            <a:xfrm rot="1035667">
              <a:off x="5332128" y="5988002"/>
              <a:ext cx="2189071" cy="374137"/>
            </a:xfrm>
            <a:custGeom>
              <a:avLst/>
              <a:gdLst/>
              <a:ahLst/>
              <a:cxnLst>
                <a:cxn ang="0">
                  <a:pos x="wd2" y="hd2"/>
                </a:cxn>
                <a:cxn ang="5400000">
                  <a:pos x="wd2" y="hd2"/>
                </a:cxn>
                <a:cxn ang="10800000">
                  <a:pos x="wd2" y="hd2"/>
                </a:cxn>
                <a:cxn ang="16200000">
                  <a:pos x="wd2" y="hd2"/>
                </a:cxn>
              </a:cxnLst>
              <a:rect l="0" t="0" r="r" b="b"/>
              <a:pathLst>
                <a:path w="21600" h="21600" extrusionOk="0">
                  <a:moveTo>
                    <a:pt x="1846" y="0"/>
                  </a:moveTo>
                  <a:lnTo>
                    <a:pt x="19754" y="0"/>
                  </a:lnTo>
                  <a:cubicBezTo>
                    <a:pt x="20244" y="0"/>
                    <a:pt x="20713" y="1138"/>
                    <a:pt x="21059" y="3163"/>
                  </a:cubicBezTo>
                  <a:cubicBezTo>
                    <a:pt x="21406" y="5189"/>
                    <a:pt x="21600" y="7936"/>
                    <a:pt x="21600" y="10800"/>
                  </a:cubicBezTo>
                  <a:cubicBezTo>
                    <a:pt x="21600" y="13664"/>
                    <a:pt x="21406" y="16411"/>
                    <a:pt x="21059" y="18437"/>
                  </a:cubicBezTo>
                  <a:cubicBezTo>
                    <a:pt x="20713" y="20462"/>
                    <a:pt x="20244" y="21600"/>
                    <a:pt x="19754" y="21600"/>
                  </a:cubicBezTo>
                  <a:lnTo>
                    <a:pt x="1846" y="21600"/>
                  </a:lnTo>
                  <a:cubicBezTo>
                    <a:pt x="1356" y="21600"/>
                    <a:pt x="887" y="20462"/>
                    <a:pt x="541" y="18437"/>
                  </a:cubicBezTo>
                  <a:cubicBezTo>
                    <a:pt x="194" y="16411"/>
                    <a:pt x="0" y="13664"/>
                    <a:pt x="0" y="10800"/>
                  </a:cubicBezTo>
                  <a:cubicBezTo>
                    <a:pt x="0" y="7936"/>
                    <a:pt x="194" y="5189"/>
                    <a:pt x="541" y="3163"/>
                  </a:cubicBezTo>
                  <a:cubicBezTo>
                    <a:pt x="887" y="1138"/>
                    <a:pt x="1356" y="0"/>
                    <a:pt x="1846" y="0"/>
                  </a:cubicBezTo>
                  <a:close/>
                </a:path>
              </a:pathLst>
            </a:custGeom>
            <a:solidFill>
              <a:srgbClr val="F8C578"/>
            </a:solidFill>
            <a:ln w="12700" cap="flat">
              <a:noFill/>
              <a:miter lim="400000"/>
            </a:ln>
            <a:effectLst/>
          </p:spPr>
          <p:txBody>
            <a:bodyPr wrap="square" lIns="45719" tIns="45719" rIns="45719" bIns="45719" numCol="1" anchor="t">
              <a:noAutofit/>
            </a:bodyPr>
            <a:lstStyle/>
            <a:p>
              <a:endParaRPr/>
            </a:p>
          </p:txBody>
        </p:sp>
        <p:sp>
          <p:nvSpPr>
            <p:cNvPr id="298" name="Freeform 35"/>
            <p:cNvSpPr/>
            <p:nvPr/>
          </p:nvSpPr>
          <p:spPr>
            <a:xfrm rot="6681784">
              <a:off x="3035584" y="892676"/>
              <a:ext cx="1884271" cy="374136"/>
            </a:xfrm>
            <a:custGeom>
              <a:avLst/>
              <a:gdLst/>
              <a:ahLst/>
              <a:cxnLst>
                <a:cxn ang="0">
                  <a:pos x="wd2" y="hd2"/>
                </a:cxn>
                <a:cxn ang="5400000">
                  <a:pos x="wd2" y="hd2"/>
                </a:cxn>
                <a:cxn ang="10800000">
                  <a:pos x="wd2" y="hd2"/>
                </a:cxn>
                <a:cxn ang="16200000">
                  <a:pos x="wd2" y="hd2"/>
                </a:cxn>
              </a:cxnLst>
              <a:rect l="0" t="0" r="r" b="b"/>
              <a:pathLst>
                <a:path w="21600" h="21600" extrusionOk="0">
                  <a:moveTo>
                    <a:pt x="2144" y="0"/>
                  </a:moveTo>
                  <a:lnTo>
                    <a:pt x="19456" y="0"/>
                  </a:lnTo>
                  <a:cubicBezTo>
                    <a:pt x="20024" y="0"/>
                    <a:pt x="20570" y="1138"/>
                    <a:pt x="20972" y="3163"/>
                  </a:cubicBezTo>
                  <a:cubicBezTo>
                    <a:pt x="21374" y="5189"/>
                    <a:pt x="21600" y="7936"/>
                    <a:pt x="21600" y="10800"/>
                  </a:cubicBezTo>
                  <a:cubicBezTo>
                    <a:pt x="21600" y="13664"/>
                    <a:pt x="21374" y="16411"/>
                    <a:pt x="20972" y="18437"/>
                  </a:cubicBezTo>
                  <a:cubicBezTo>
                    <a:pt x="20570" y="20462"/>
                    <a:pt x="20024" y="21600"/>
                    <a:pt x="19456" y="21600"/>
                  </a:cubicBezTo>
                  <a:lnTo>
                    <a:pt x="2144" y="21600"/>
                  </a:lnTo>
                  <a:cubicBezTo>
                    <a:pt x="1576" y="21600"/>
                    <a:pt x="1030" y="20462"/>
                    <a:pt x="628" y="18437"/>
                  </a:cubicBezTo>
                  <a:cubicBezTo>
                    <a:pt x="226" y="16411"/>
                    <a:pt x="0" y="13664"/>
                    <a:pt x="0" y="10800"/>
                  </a:cubicBezTo>
                  <a:cubicBezTo>
                    <a:pt x="0" y="7936"/>
                    <a:pt x="226" y="5189"/>
                    <a:pt x="628" y="3163"/>
                  </a:cubicBezTo>
                  <a:cubicBezTo>
                    <a:pt x="1030" y="1138"/>
                    <a:pt x="1576" y="0"/>
                    <a:pt x="2144"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sp>
          <p:nvSpPr>
            <p:cNvPr id="299" name="Freeform 38"/>
            <p:cNvSpPr/>
            <p:nvPr/>
          </p:nvSpPr>
          <p:spPr>
            <a:xfrm rot="4040162">
              <a:off x="2937344" y="8821971"/>
              <a:ext cx="2097742" cy="374136"/>
            </a:xfrm>
            <a:custGeom>
              <a:avLst/>
              <a:gdLst/>
              <a:ahLst/>
              <a:cxnLst>
                <a:cxn ang="0">
                  <a:pos x="wd2" y="hd2"/>
                </a:cxn>
                <a:cxn ang="5400000">
                  <a:pos x="wd2" y="hd2"/>
                </a:cxn>
                <a:cxn ang="10800000">
                  <a:pos x="wd2" y="hd2"/>
                </a:cxn>
                <a:cxn ang="16200000">
                  <a:pos x="wd2" y="hd2"/>
                </a:cxn>
              </a:cxnLst>
              <a:rect l="0" t="0" r="r" b="b"/>
              <a:pathLst>
                <a:path w="21600" h="21600" extrusionOk="0">
                  <a:moveTo>
                    <a:pt x="1926" y="0"/>
                  </a:moveTo>
                  <a:lnTo>
                    <a:pt x="19674" y="0"/>
                  </a:lnTo>
                  <a:cubicBezTo>
                    <a:pt x="20185" y="0"/>
                    <a:pt x="20675" y="1138"/>
                    <a:pt x="21036" y="3163"/>
                  </a:cubicBezTo>
                  <a:cubicBezTo>
                    <a:pt x="21397" y="5189"/>
                    <a:pt x="21600" y="7936"/>
                    <a:pt x="21600" y="10800"/>
                  </a:cubicBezTo>
                  <a:cubicBezTo>
                    <a:pt x="21600" y="13664"/>
                    <a:pt x="21397" y="16411"/>
                    <a:pt x="21036" y="18437"/>
                  </a:cubicBezTo>
                  <a:cubicBezTo>
                    <a:pt x="20675" y="20462"/>
                    <a:pt x="20185" y="21600"/>
                    <a:pt x="19674" y="21600"/>
                  </a:cubicBezTo>
                  <a:lnTo>
                    <a:pt x="1926" y="21600"/>
                  </a:lnTo>
                  <a:cubicBezTo>
                    <a:pt x="1415" y="21600"/>
                    <a:pt x="925" y="20462"/>
                    <a:pt x="564" y="18437"/>
                  </a:cubicBezTo>
                  <a:cubicBezTo>
                    <a:pt x="203" y="16411"/>
                    <a:pt x="0" y="13664"/>
                    <a:pt x="0" y="10800"/>
                  </a:cubicBezTo>
                  <a:cubicBezTo>
                    <a:pt x="0" y="7936"/>
                    <a:pt x="203" y="5189"/>
                    <a:pt x="564" y="3163"/>
                  </a:cubicBezTo>
                  <a:cubicBezTo>
                    <a:pt x="925" y="1138"/>
                    <a:pt x="1415" y="0"/>
                    <a:pt x="1926" y="0"/>
                  </a:cubicBezTo>
                  <a:close/>
                </a:path>
              </a:pathLst>
            </a:custGeom>
            <a:solidFill>
              <a:srgbClr val="FFA087"/>
            </a:solidFill>
            <a:ln w="12700" cap="flat">
              <a:noFill/>
              <a:miter lim="400000"/>
            </a:ln>
            <a:effectLst/>
          </p:spPr>
          <p:txBody>
            <a:bodyPr wrap="square" lIns="45719" tIns="45719" rIns="45719" bIns="45719" numCol="1" anchor="t">
              <a:noAutofit/>
            </a:bodyPr>
            <a:lstStyle/>
            <a:p>
              <a:endParaRPr/>
            </a:p>
          </p:txBody>
        </p:sp>
      </p:grpSp>
      <p:sp>
        <p:nvSpPr>
          <p:cNvPr id="301" name="TextBox 40"/>
          <p:cNvSpPr txBox="1"/>
          <p:nvPr/>
        </p:nvSpPr>
        <p:spPr>
          <a:xfrm>
            <a:off x="2198674" y="-405613"/>
            <a:ext cx="14745135" cy="1418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12500"/>
              </a:lnSpc>
              <a:defRPr sz="5100" b="1" u="sng">
                <a:solidFill>
                  <a:srgbClr val="E94B59"/>
                </a:solidFill>
                <a:latin typeface="Lovelo"/>
                <a:ea typeface="Lovelo"/>
                <a:cs typeface="Lovelo"/>
                <a:sym typeface="Lovelo"/>
              </a:defRPr>
            </a:lvl1pPr>
          </a:lstStyle>
          <a:p>
            <a:r>
              <a:t>PE/Outdoor learning kit</a:t>
            </a:r>
          </a:p>
        </p:txBody>
      </p:sp>
      <p:sp>
        <p:nvSpPr>
          <p:cNvPr id="302" name="Text"/>
          <p:cNvSpPr txBox="1"/>
          <p:nvPr/>
        </p:nvSpPr>
        <p:spPr>
          <a:xfrm>
            <a:off x="7714533" y="3954022"/>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303" name="Text"/>
          <p:cNvSpPr txBox="1"/>
          <p:nvPr/>
        </p:nvSpPr>
        <p:spPr>
          <a:xfrm>
            <a:off x="13657775" y="3932280"/>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304" name="(Any children who want a place in reception need to re-apply before December 2025. Admission to Nursery does not guarantee that you will be offered a place in the reception class"/>
          <p:cNvSpPr txBox="1"/>
          <p:nvPr/>
        </p:nvSpPr>
        <p:spPr>
          <a:xfrm>
            <a:off x="9262261" y="1954614"/>
            <a:ext cx="6779577" cy="193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660">
                <a:solidFill>
                  <a:srgbClr val="FFFFFF"/>
                </a:solidFill>
                <a:latin typeface="+mn-lt"/>
                <a:ea typeface="+mn-ea"/>
                <a:cs typeface="+mn-cs"/>
                <a:sym typeface="Helvetica"/>
              </a:defRPr>
            </a:lvl1pPr>
          </a:lstStyle>
          <a:p>
            <a:r>
              <a:t>(Any children who want a place in reception need to re-apply before December 2025. Admission to Nursery does not guarantee that you will be offered a place in the reception class</a:t>
            </a:r>
          </a:p>
        </p:txBody>
      </p:sp>
      <p:sp>
        <p:nvSpPr>
          <p:cNvPr id="305" name="Freeform 8"/>
          <p:cNvSpPr/>
          <p:nvPr/>
        </p:nvSpPr>
        <p:spPr>
          <a:xfrm>
            <a:off x="11585957" y="1516281"/>
            <a:ext cx="6157179" cy="8635681"/>
          </a:xfrm>
          <a:prstGeom prst="rect">
            <a:avLst/>
          </a:prstGeom>
          <a:blipFill>
            <a:blip r:embed="rId3"/>
            <a:stretch>
              <a:fillRect/>
            </a:stretch>
          </a:blipFill>
          <a:ln w="12700">
            <a:miter lim="400000"/>
          </a:ln>
        </p:spPr>
        <p:txBody>
          <a:bodyPr lIns="45719" rIns="45719"/>
          <a:lstStyle/>
          <a:p>
            <a:endParaRPr/>
          </a:p>
        </p:txBody>
      </p:sp>
      <p:sp>
        <p:nvSpPr>
          <p:cNvPr id="306" name="black shorts/leggings/jogging bottoms…"/>
          <p:cNvSpPr txBox="1"/>
          <p:nvPr/>
        </p:nvSpPr>
        <p:spPr>
          <a:xfrm>
            <a:off x="12695677" y="1941442"/>
            <a:ext cx="4553289" cy="7785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0736" indent="-280736">
              <a:buSzPct val="100000"/>
              <a:buChar char="-"/>
              <a:defRPr sz="2800"/>
            </a:pPr>
            <a:r>
              <a:t>black shorts/leggings/jogging bottoms</a:t>
            </a:r>
          </a:p>
          <a:p>
            <a:pPr>
              <a:defRPr sz="2800"/>
            </a:pPr>
            <a:endParaRPr/>
          </a:p>
          <a:p>
            <a:pPr marL="280736" indent="-280736">
              <a:buSzPct val="100000"/>
              <a:buChar char="-"/>
              <a:defRPr sz="2800"/>
            </a:pPr>
            <a:r>
              <a:t>Red T-shirt</a:t>
            </a:r>
          </a:p>
          <a:p>
            <a:pPr>
              <a:defRPr sz="2800"/>
            </a:pPr>
            <a:endParaRPr/>
          </a:p>
          <a:p>
            <a:pPr marL="280736" indent="-280736">
              <a:buSzPct val="100000"/>
              <a:buChar char="-"/>
              <a:defRPr sz="2800"/>
            </a:pPr>
            <a:r>
              <a:t>Black jumper</a:t>
            </a:r>
          </a:p>
          <a:p>
            <a:pPr>
              <a:defRPr sz="2800"/>
            </a:pPr>
            <a:endParaRPr/>
          </a:p>
          <a:p>
            <a:pPr marL="280736" indent="-280736">
              <a:buSzPct val="100000"/>
              <a:buChar char="-"/>
              <a:defRPr sz="2800"/>
            </a:pPr>
            <a:r>
              <a:t>Black pumps with Velcro or black trainers</a:t>
            </a:r>
          </a:p>
          <a:p>
            <a:pPr>
              <a:defRPr sz="2800"/>
            </a:pPr>
            <a:endParaRPr/>
          </a:p>
          <a:p>
            <a:pPr>
              <a:defRPr sz="2800"/>
            </a:pPr>
            <a:r>
              <a:t>- Wellies (to be kept in school)</a:t>
            </a:r>
          </a:p>
          <a:p>
            <a:pPr>
              <a:defRPr sz="2800"/>
            </a:pPr>
            <a:endParaRPr/>
          </a:p>
          <a:p>
            <a:pPr marL="280736" indent="-280736">
              <a:buSzPct val="100000"/>
              <a:buChar char="-"/>
              <a:defRPr sz="2800"/>
            </a:pPr>
            <a:r>
              <a:t>NO jewellery</a:t>
            </a:r>
          </a:p>
          <a:p>
            <a:pPr>
              <a:defRPr sz="2800"/>
            </a:pPr>
            <a:endParaRPr/>
          </a:p>
          <a:p>
            <a:pPr marL="280736" indent="-280736">
              <a:buSzPct val="100000"/>
              <a:buChar char="-"/>
              <a:defRPr sz="2800"/>
            </a:pPr>
            <a:r>
              <a:t>Long haired tied up</a:t>
            </a:r>
          </a:p>
          <a:p>
            <a:pPr>
              <a:defRPr sz="2800"/>
            </a:pPr>
            <a:endParaRPr/>
          </a:p>
          <a:p>
            <a:pPr>
              <a:defRPr sz="2800"/>
            </a:pPr>
            <a:r>
              <a:t>(The school logo jumpers are not essential for this)</a:t>
            </a:r>
          </a:p>
        </p:txBody>
      </p:sp>
      <p:sp>
        <p:nvSpPr>
          <p:cNvPr id="307" name="Text"/>
          <p:cNvSpPr txBox="1"/>
          <p:nvPr/>
        </p:nvSpPr>
        <p:spPr>
          <a:xfrm>
            <a:off x="2055442" y="-2501431"/>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308" name="IMG_3885.jpeg" descr="IMG_3885.jpeg"/>
          <p:cNvPicPr>
            <a:picLocks noChangeAspect="1"/>
          </p:cNvPicPr>
          <p:nvPr/>
        </p:nvPicPr>
        <p:blipFill>
          <a:blip r:embed="rId4"/>
          <a:stretch>
            <a:fillRect/>
          </a:stretch>
        </p:blipFill>
        <p:spPr>
          <a:xfrm>
            <a:off x="4536546" y="1838283"/>
            <a:ext cx="3186015" cy="7307127"/>
          </a:xfrm>
          <a:prstGeom prst="rect">
            <a:avLst/>
          </a:prstGeom>
          <a:ln w="12700">
            <a:miter lim="400000"/>
          </a:ln>
        </p:spPr>
      </p:pic>
      <p:pic>
        <p:nvPicPr>
          <p:cNvPr id="309" name="IMG_3886.jpeg" descr="IMG_3886.jpeg"/>
          <p:cNvPicPr>
            <a:picLocks noChangeAspect="1"/>
          </p:cNvPicPr>
          <p:nvPr/>
        </p:nvPicPr>
        <p:blipFill>
          <a:blip r:embed="rId5"/>
          <a:stretch>
            <a:fillRect/>
          </a:stretch>
        </p:blipFill>
        <p:spPr>
          <a:xfrm>
            <a:off x="7693695" y="1843126"/>
            <a:ext cx="3110003" cy="729744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sp>
        <p:nvSpPr>
          <p:cNvPr id="311" name="Freeform 3"/>
          <p:cNvSpPr/>
          <p:nvPr/>
        </p:nvSpPr>
        <p:spPr>
          <a:xfrm>
            <a:off x="1233635" y="2103367"/>
            <a:ext cx="7866937" cy="8133739"/>
          </a:xfrm>
          <a:custGeom>
            <a:avLst/>
            <a:gdLst/>
            <a:ahLst/>
            <a:cxnLst>
              <a:cxn ang="0">
                <a:pos x="wd2" y="hd2"/>
              </a:cxn>
              <a:cxn ang="5400000">
                <a:pos x="wd2" y="hd2"/>
              </a:cxn>
              <a:cxn ang="10800000">
                <a:pos x="wd2" y="hd2"/>
              </a:cxn>
              <a:cxn ang="16200000">
                <a:pos x="wd2" y="hd2"/>
              </a:cxn>
            </a:cxnLst>
            <a:rect l="0" t="0" r="r" b="b"/>
            <a:pathLst>
              <a:path w="21600" h="21600" extrusionOk="0">
                <a:moveTo>
                  <a:pt x="205" y="0"/>
                </a:moveTo>
                <a:lnTo>
                  <a:pt x="21395" y="0"/>
                </a:lnTo>
                <a:cubicBezTo>
                  <a:pt x="21449" y="0"/>
                  <a:pt x="21501" y="22"/>
                  <a:pt x="21540" y="62"/>
                </a:cubicBezTo>
                <a:cubicBezTo>
                  <a:pt x="21578" y="102"/>
                  <a:pt x="21600" y="157"/>
                  <a:pt x="21600" y="213"/>
                </a:cubicBezTo>
                <a:lnTo>
                  <a:pt x="21600" y="21387"/>
                </a:lnTo>
                <a:cubicBezTo>
                  <a:pt x="21600" y="21443"/>
                  <a:pt x="21578" y="21498"/>
                  <a:pt x="21540" y="21538"/>
                </a:cubicBezTo>
                <a:cubicBezTo>
                  <a:pt x="21501" y="21578"/>
                  <a:pt x="21449" y="21600"/>
                  <a:pt x="21395" y="21600"/>
                </a:cubicBezTo>
                <a:lnTo>
                  <a:pt x="205" y="21600"/>
                </a:lnTo>
                <a:cubicBezTo>
                  <a:pt x="151" y="21600"/>
                  <a:pt x="99" y="21578"/>
                  <a:pt x="60" y="21538"/>
                </a:cubicBezTo>
                <a:cubicBezTo>
                  <a:pt x="22" y="21498"/>
                  <a:pt x="0" y="21443"/>
                  <a:pt x="0" y="21387"/>
                </a:cubicBezTo>
                <a:lnTo>
                  <a:pt x="0" y="213"/>
                </a:lnTo>
                <a:cubicBezTo>
                  <a:pt x="0" y="157"/>
                  <a:pt x="22" y="102"/>
                  <a:pt x="60" y="62"/>
                </a:cubicBezTo>
                <a:cubicBezTo>
                  <a:pt x="99" y="22"/>
                  <a:pt x="151" y="0"/>
                  <a:pt x="205" y="0"/>
                </a:cubicBezTo>
                <a:close/>
              </a:path>
            </a:pathLst>
          </a:custGeom>
          <a:solidFill>
            <a:srgbClr val="F8DAC3"/>
          </a:solidFill>
          <a:ln w="12700">
            <a:miter lim="400000"/>
          </a:ln>
        </p:spPr>
        <p:txBody>
          <a:bodyPr lIns="45719" rIns="45719"/>
          <a:lstStyle/>
          <a:p>
            <a:endParaRPr/>
          </a:p>
        </p:txBody>
      </p:sp>
      <p:sp>
        <p:nvSpPr>
          <p:cNvPr id="312" name="Freeform 6"/>
          <p:cNvSpPr/>
          <p:nvPr/>
        </p:nvSpPr>
        <p:spPr>
          <a:xfrm>
            <a:off x="1028700" y="2103367"/>
            <a:ext cx="8276812" cy="998884"/>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415" y="0"/>
                </a:lnTo>
                <a:cubicBezTo>
                  <a:pt x="21517" y="0"/>
                  <a:pt x="21600" y="688"/>
                  <a:pt x="21600" y="1536"/>
                </a:cubicBezTo>
                <a:lnTo>
                  <a:pt x="21600" y="20064"/>
                </a:lnTo>
                <a:cubicBezTo>
                  <a:pt x="21600" y="20471"/>
                  <a:pt x="21580" y="20862"/>
                  <a:pt x="21546" y="21150"/>
                </a:cubicBezTo>
                <a:cubicBezTo>
                  <a:pt x="21511" y="21438"/>
                  <a:pt x="21464" y="21600"/>
                  <a:pt x="21415" y="21600"/>
                </a:cubicBezTo>
                <a:lnTo>
                  <a:pt x="185" y="21600"/>
                </a:lnTo>
                <a:cubicBezTo>
                  <a:pt x="83" y="21600"/>
                  <a:pt x="0" y="20912"/>
                  <a:pt x="0" y="20064"/>
                </a:cubicBezTo>
                <a:lnTo>
                  <a:pt x="0" y="1536"/>
                </a:lnTo>
                <a:cubicBezTo>
                  <a:pt x="0" y="1129"/>
                  <a:pt x="20" y="738"/>
                  <a:pt x="54" y="450"/>
                </a:cubicBezTo>
                <a:cubicBezTo>
                  <a:pt x="89" y="162"/>
                  <a:pt x="136" y="0"/>
                  <a:pt x="185" y="0"/>
                </a:cubicBezTo>
                <a:close/>
              </a:path>
            </a:pathLst>
          </a:custGeom>
          <a:solidFill>
            <a:srgbClr val="E94B59"/>
          </a:solidFill>
          <a:ln w="12700">
            <a:miter lim="400000"/>
          </a:ln>
        </p:spPr>
        <p:txBody>
          <a:bodyPr lIns="45719" rIns="45719"/>
          <a:lstStyle/>
          <a:p>
            <a:endParaRPr/>
          </a:p>
        </p:txBody>
      </p:sp>
      <p:sp>
        <p:nvSpPr>
          <p:cNvPr id="313" name="Freeform 9"/>
          <p:cNvSpPr/>
          <p:nvPr/>
        </p:nvSpPr>
        <p:spPr>
          <a:xfrm>
            <a:off x="9843462" y="2273622"/>
            <a:ext cx="7227559" cy="3286526"/>
          </a:xfrm>
          <a:custGeom>
            <a:avLst/>
            <a:gdLst/>
            <a:ahLst/>
            <a:cxnLst>
              <a:cxn ang="0">
                <a:pos x="wd2" y="hd2"/>
              </a:cxn>
              <a:cxn ang="5400000">
                <a:pos x="wd2" y="hd2"/>
              </a:cxn>
              <a:cxn ang="10800000">
                <a:pos x="wd2" y="hd2"/>
              </a:cxn>
              <a:cxn ang="16200000">
                <a:pos x="wd2" y="hd2"/>
              </a:cxn>
            </a:cxnLst>
            <a:rect l="0" t="0" r="r" b="b"/>
            <a:pathLst>
              <a:path w="21600" h="21600" extrusionOk="0">
                <a:moveTo>
                  <a:pt x="233" y="0"/>
                </a:moveTo>
                <a:lnTo>
                  <a:pt x="21367" y="0"/>
                </a:lnTo>
                <a:cubicBezTo>
                  <a:pt x="21428" y="0"/>
                  <a:pt x="21488" y="54"/>
                  <a:pt x="21532" y="150"/>
                </a:cubicBezTo>
                <a:cubicBezTo>
                  <a:pt x="21575" y="247"/>
                  <a:pt x="21600" y="377"/>
                  <a:pt x="21600" y="513"/>
                </a:cubicBezTo>
                <a:lnTo>
                  <a:pt x="21600" y="21087"/>
                </a:lnTo>
                <a:cubicBezTo>
                  <a:pt x="21600" y="21223"/>
                  <a:pt x="21575" y="21353"/>
                  <a:pt x="21532" y="21450"/>
                </a:cubicBezTo>
                <a:cubicBezTo>
                  <a:pt x="21488" y="21546"/>
                  <a:pt x="21428" y="21600"/>
                  <a:pt x="21367" y="21600"/>
                </a:cubicBezTo>
                <a:lnTo>
                  <a:pt x="233" y="21600"/>
                </a:lnTo>
                <a:cubicBezTo>
                  <a:pt x="172" y="21600"/>
                  <a:pt x="112" y="21546"/>
                  <a:pt x="68" y="21450"/>
                </a:cubicBezTo>
                <a:cubicBezTo>
                  <a:pt x="25" y="21353"/>
                  <a:pt x="0" y="21223"/>
                  <a:pt x="0" y="21087"/>
                </a:cubicBezTo>
                <a:lnTo>
                  <a:pt x="0" y="513"/>
                </a:lnTo>
                <a:cubicBezTo>
                  <a:pt x="0" y="377"/>
                  <a:pt x="25" y="247"/>
                  <a:pt x="68" y="150"/>
                </a:cubicBezTo>
                <a:cubicBezTo>
                  <a:pt x="112" y="54"/>
                  <a:pt x="172" y="0"/>
                  <a:pt x="233" y="0"/>
                </a:cubicBezTo>
                <a:close/>
              </a:path>
            </a:pathLst>
          </a:custGeom>
          <a:solidFill>
            <a:srgbClr val="F8DAC3"/>
          </a:solidFill>
          <a:ln w="12700">
            <a:miter lim="400000"/>
          </a:ln>
        </p:spPr>
        <p:txBody>
          <a:bodyPr lIns="45719" rIns="45719"/>
          <a:lstStyle/>
          <a:p>
            <a:endParaRPr/>
          </a:p>
        </p:txBody>
      </p:sp>
      <p:sp>
        <p:nvSpPr>
          <p:cNvPr id="314" name="Freeform 12"/>
          <p:cNvSpPr/>
          <p:nvPr/>
        </p:nvSpPr>
        <p:spPr>
          <a:xfrm>
            <a:off x="9655184" y="2103367"/>
            <a:ext cx="7604116" cy="998884"/>
          </a:xfrm>
          <a:custGeom>
            <a:avLst/>
            <a:gdLst/>
            <a:ahLst/>
            <a:cxnLst>
              <a:cxn ang="0">
                <a:pos x="wd2" y="hd2"/>
              </a:cxn>
              <a:cxn ang="5400000">
                <a:pos x="wd2" y="hd2"/>
              </a:cxn>
              <a:cxn ang="10800000">
                <a:pos x="wd2" y="hd2"/>
              </a:cxn>
              <a:cxn ang="16200000">
                <a:pos x="wd2" y="hd2"/>
              </a:cxn>
            </a:cxnLst>
            <a:rect l="0" t="0" r="r" b="b"/>
            <a:pathLst>
              <a:path w="21600" h="21600" extrusionOk="0">
                <a:moveTo>
                  <a:pt x="211" y="0"/>
                </a:moveTo>
                <a:lnTo>
                  <a:pt x="21389" y="0"/>
                </a:lnTo>
                <a:cubicBezTo>
                  <a:pt x="21445" y="0"/>
                  <a:pt x="21499" y="169"/>
                  <a:pt x="21538" y="470"/>
                </a:cubicBezTo>
                <a:cubicBezTo>
                  <a:pt x="21578" y="772"/>
                  <a:pt x="21600" y="1180"/>
                  <a:pt x="21600" y="1606"/>
                </a:cubicBezTo>
                <a:lnTo>
                  <a:pt x="21600" y="19994"/>
                </a:lnTo>
                <a:cubicBezTo>
                  <a:pt x="21600" y="20420"/>
                  <a:pt x="21578" y="20829"/>
                  <a:pt x="21538" y="21130"/>
                </a:cubicBezTo>
                <a:cubicBezTo>
                  <a:pt x="21499" y="21431"/>
                  <a:pt x="21445" y="21600"/>
                  <a:pt x="21389" y="21600"/>
                </a:cubicBezTo>
                <a:lnTo>
                  <a:pt x="211" y="21600"/>
                </a:lnTo>
                <a:cubicBezTo>
                  <a:pt x="94" y="21600"/>
                  <a:pt x="0" y="20881"/>
                  <a:pt x="0" y="19994"/>
                </a:cubicBezTo>
                <a:lnTo>
                  <a:pt x="0" y="1606"/>
                </a:lnTo>
                <a:cubicBezTo>
                  <a:pt x="0" y="719"/>
                  <a:pt x="94" y="0"/>
                  <a:pt x="211" y="0"/>
                </a:cubicBezTo>
                <a:close/>
              </a:path>
            </a:pathLst>
          </a:custGeom>
          <a:solidFill>
            <a:srgbClr val="E94B59"/>
          </a:solidFill>
          <a:ln w="12700">
            <a:miter lim="400000"/>
          </a:ln>
        </p:spPr>
        <p:txBody>
          <a:bodyPr lIns="45719" rIns="45719"/>
          <a:lstStyle/>
          <a:p>
            <a:endParaRPr/>
          </a:p>
        </p:txBody>
      </p:sp>
      <p:sp>
        <p:nvSpPr>
          <p:cNvPr id="315" name="Freeform 21"/>
          <p:cNvSpPr/>
          <p:nvPr/>
        </p:nvSpPr>
        <p:spPr>
          <a:xfrm>
            <a:off x="13784471" y="1554015"/>
            <a:ext cx="594191" cy="122080"/>
          </a:xfrm>
          <a:prstGeom prst="rect">
            <a:avLst/>
          </a:prstGeom>
          <a:blipFill>
            <a:blip r:embed="rId2"/>
            <a:stretch>
              <a:fillRect/>
            </a:stretch>
          </a:blipFill>
          <a:ln w="12700">
            <a:miter lim="400000"/>
          </a:ln>
        </p:spPr>
        <p:txBody>
          <a:bodyPr lIns="45719" rIns="45719"/>
          <a:lstStyle/>
          <a:p>
            <a:endParaRPr/>
          </a:p>
        </p:txBody>
      </p:sp>
      <p:sp>
        <p:nvSpPr>
          <p:cNvPr id="316" name="Freeform 22"/>
          <p:cNvSpPr/>
          <p:nvPr/>
        </p:nvSpPr>
        <p:spPr>
          <a:xfrm rot="1106635">
            <a:off x="13867790" y="1174001"/>
            <a:ext cx="639787" cy="131449"/>
          </a:xfrm>
          <a:prstGeom prst="rect">
            <a:avLst/>
          </a:prstGeom>
          <a:blipFill>
            <a:blip r:embed="rId3"/>
            <a:stretch>
              <a:fillRect/>
            </a:stretch>
          </a:blipFill>
          <a:ln w="12700">
            <a:miter lim="400000"/>
          </a:ln>
        </p:spPr>
        <p:txBody>
          <a:bodyPr lIns="45719" rIns="45719"/>
          <a:lstStyle/>
          <a:p>
            <a:endParaRPr/>
          </a:p>
        </p:txBody>
      </p:sp>
      <p:sp>
        <p:nvSpPr>
          <p:cNvPr id="317" name="Freeform 23"/>
          <p:cNvSpPr/>
          <p:nvPr/>
        </p:nvSpPr>
        <p:spPr>
          <a:xfrm rot="2538561">
            <a:off x="14105050" y="772814"/>
            <a:ext cx="673840" cy="138444"/>
          </a:xfrm>
          <a:prstGeom prst="rect">
            <a:avLst/>
          </a:prstGeom>
          <a:blipFill>
            <a:blip r:embed="rId4"/>
            <a:stretch>
              <a:fillRect/>
            </a:stretch>
          </a:blipFill>
          <a:ln w="12700">
            <a:miter lim="400000"/>
          </a:ln>
        </p:spPr>
        <p:txBody>
          <a:bodyPr lIns="45719" rIns="45719"/>
          <a:lstStyle/>
          <a:p>
            <a:endParaRPr/>
          </a:p>
        </p:txBody>
      </p:sp>
      <p:sp>
        <p:nvSpPr>
          <p:cNvPr id="318" name="Freeform 24"/>
          <p:cNvSpPr/>
          <p:nvPr/>
        </p:nvSpPr>
        <p:spPr>
          <a:xfrm rot="4402072">
            <a:off x="14588058" y="546486"/>
            <a:ext cx="615925" cy="126545"/>
          </a:xfrm>
          <a:prstGeom prst="rect">
            <a:avLst/>
          </a:prstGeom>
          <a:blipFill>
            <a:blip r:embed="rId5"/>
            <a:stretch>
              <a:fillRect/>
            </a:stretch>
          </a:blipFill>
          <a:ln w="12700">
            <a:miter lim="400000"/>
          </a:ln>
        </p:spPr>
        <p:txBody>
          <a:bodyPr lIns="45719" rIns="45719"/>
          <a:lstStyle/>
          <a:p>
            <a:endParaRPr/>
          </a:p>
        </p:txBody>
      </p:sp>
      <p:sp>
        <p:nvSpPr>
          <p:cNvPr id="319" name="Freeform 25"/>
          <p:cNvSpPr/>
          <p:nvPr/>
        </p:nvSpPr>
        <p:spPr>
          <a:xfrm rot="16200000">
            <a:off x="15108721" y="439885"/>
            <a:ext cx="616207" cy="126603"/>
          </a:xfrm>
          <a:prstGeom prst="rect">
            <a:avLst/>
          </a:prstGeom>
          <a:blipFill>
            <a:blip r:embed="rId2"/>
            <a:stretch>
              <a:fillRect/>
            </a:stretch>
          </a:blipFill>
          <a:ln w="12700">
            <a:miter lim="400000"/>
          </a:ln>
        </p:spPr>
        <p:txBody>
          <a:bodyPr lIns="45719" rIns="45719"/>
          <a:lstStyle/>
          <a:p>
            <a:endParaRPr/>
          </a:p>
        </p:txBody>
      </p:sp>
      <p:sp>
        <p:nvSpPr>
          <p:cNvPr id="320" name="Freeform 26"/>
          <p:cNvSpPr/>
          <p:nvPr/>
        </p:nvSpPr>
        <p:spPr>
          <a:xfrm rot="7052736">
            <a:off x="15657258" y="564697"/>
            <a:ext cx="594545" cy="122153"/>
          </a:xfrm>
          <a:prstGeom prst="rect">
            <a:avLst/>
          </a:prstGeom>
          <a:blipFill>
            <a:blip r:embed="rId3"/>
            <a:stretch>
              <a:fillRect/>
            </a:stretch>
          </a:blipFill>
          <a:ln w="12700">
            <a:miter lim="400000"/>
          </a:ln>
        </p:spPr>
        <p:txBody>
          <a:bodyPr lIns="45719" rIns="45719"/>
          <a:lstStyle/>
          <a:p>
            <a:endParaRPr/>
          </a:p>
        </p:txBody>
      </p:sp>
      <p:sp>
        <p:nvSpPr>
          <p:cNvPr id="321" name="Freeform 27"/>
          <p:cNvSpPr/>
          <p:nvPr/>
        </p:nvSpPr>
        <p:spPr>
          <a:xfrm rot="19130945">
            <a:off x="16113610" y="782339"/>
            <a:ext cx="673840" cy="138444"/>
          </a:xfrm>
          <a:prstGeom prst="rect">
            <a:avLst/>
          </a:prstGeom>
          <a:blipFill>
            <a:blip r:embed="rId4"/>
            <a:stretch>
              <a:fillRect/>
            </a:stretch>
          </a:blipFill>
          <a:ln w="12700">
            <a:miter lim="400000"/>
          </a:ln>
        </p:spPr>
        <p:txBody>
          <a:bodyPr lIns="45719" rIns="45719"/>
          <a:lstStyle/>
          <a:p>
            <a:endParaRPr/>
          </a:p>
        </p:txBody>
      </p:sp>
      <p:sp>
        <p:nvSpPr>
          <p:cNvPr id="322" name="Freeform 28"/>
          <p:cNvSpPr/>
          <p:nvPr/>
        </p:nvSpPr>
        <p:spPr>
          <a:xfrm rot="20159663">
            <a:off x="16400766" y="1178686"/>
            <a:ext cx="594191" cy="122081"/>
          </a:xfrm>
          <a:prstGeom prst="rect">
            <a:avLst/>
          </a:prstGeom>
          <a:blipFill>
            <a:blip r:embed="rId6"/>
            <a:stretch>
              <a:fillRect/>
            </a:stretch>
          </a:blipFill>
          <a:ln w="12700">
            <a:miter lim="400000"/>
          </a:ln>
        </p:spPr>
        <p:txBody>
          <a:bodyPr lIns="45719" rIns="45719"/>
          <a:lstStyle/>
          <a:p>
            <a:endParaRPr/>
          </a:p>
        </p:txBody>
      </p:sp>
      <p:sp>
        <p:nvSpPr>
          <p:cNvPr id="323" name="Freeform 29"/>
          <p:cNvSpPr/>
          <p:nvPr/>
        </p:nvSpPr>
        <p:spPr>
          <a:xfrm>
            <a:off x="16526730" y="1554015"/>
            <a:ext cx="594191" cy="122080"/>
          </a:xfrm>
          <a:prstGeom prst="rect">
            <a:avLst/>
          </a:prstGeom>
          <a:blipFill>
            <a:blip r:embed="rId2"/>
            <a:stretch>
              <a:fillRect/>
            </a:stretch>
          </a:blipFill>
          <a:ln w="12700">
            <a:miter lim="400000"/>
          </a:ln>
        </p:spPr>
        <p:txBody>
          <a:bodyPr lIns="45719" rIns="45719"/>
          <a:lstStyle/>
          <a:p>
            <a:endParaRPr/>
          </a:p>
        </p:txBody>
      </p:sp>
      <p:sp>
        <p:nvSpPr>
          <p:cNvPr id="324" name="Freeform 30"/>
          <p:cNvSpPr/>
          <p:nvPr/>
        </p:nvSpPr>
        <p:spPr>
          <a:xfrm>
            <a:off x="14464386" y="942725"/>
            <a:ext cx="1976620" cy="855847"/>
          </a:xfrm>
          <a:prstGeom prst="rect">
            <a:avLst/>
          </a:prstGeom>
          <a:blipFill>
            <a:blip r:embed="rId7"/>
            <a:stretch>
              <a:fillRect/>
            </a:stretch>
          </a:blipFill>
          <a:ln w="12700">
            <a:miter lim="400000"/>
          </a:ln>
        </p:spPr>
        <p:txBody>
          <a:bodyPr lIns="45719" rIns="45719"/>
          <a:lstStyle/>
          <a:p>
            <a:endParaRPr/>
          </a:p>
        </p:txBody>
      </p:sp>
      <p:sp>
        <p:nvSpPr>
          <p:cNvPr id="325" name="Freeform 31"/>
          <p:cNvSpPr/>
          <p:nvPr/>
        </p:nvSpPr>
        <p:spPr>
          <a:xfrm rot="21553544">
            <a:off x="15133829" y="1188204"/>
            <a:ext cx="565991" cy="430153"/>
          </a:xfrm>
          <a:prstGeom prst="rect">
            <a:avLst/>
          </a:prstGeom>
          <a:blipFill>
            <a:blip r:embed="rId8"/>
            <a:stretch>
              <a:fillRect/>
            </a:stretch>
          </a:blipFill>
          <a:ln w="12700">
            <a:miter lim="400000"/>
          </a:ln>
        </p:spPr>
        <p:txBody>
          <a:bodyPr lIns="45719" rIns="45719"/>
          <a:lstStyle/>
          <a:p>
            <a:endParaRPr/>
          </a:p>
        </p:txBody>
      </p:sp>
      <p:sp>
        <p:nvSpPr>
          <p:cNvPr id="326" name="TextBox 32"/>
          <p:cNvSpPr txBox="1"/>
          <p:nvPr/>
        </p:nvSpPr>
        <p:spPr>
          <a:xfrm>
            <a:off x="3458961" y="3137209"/>
            <a:ext cx="5454916" cy="7027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7000"/>
              </a:lnSpc>
              <a:defRPr sz="3200">
                <a:solidFill>
                  <a:srgbClr val="6E3420"/>
                </a:solidFill>
                <a:latin typeface="Blogger"/>
                <a:ea typeface="Blogger"/>
                <a:cs typeface="Blogger"/>
                <a:sym typeface="Blogger"/>
              </a:defRPr>
            </a:pPr>
            <a:r>
              <a:t>Doors open &amp; self registration</a:t>
            </a:r>
          </a:p>
          <a:p>
            <a:pPr>
              <a:lnSpc>
                <a:spcPts val="7000"/>
              </a:lnSpc>
              <a:defRPr sz="3200">
                <a:solidFill>
                  <a:srgbClr val="6E3420"/>
                </a:solidFill>
                <a:latin typeface="Blogger"/>
                <a:ea typeface="Blogger"/>
                <a:cs typeface="Blogger"/>
                <a:sym typeface="Blogger"/>
              </a:defRPr>
            </a:pPr>
            <a:r>
              <a:t>Phonics</a:t>
            </a:r>
          </a:p>
          <a:p>
            <a:pPr>
              <a:lnSpc>
                <a:spcPts val="7000"/>
              </a:lnSpc>
              <a:defRPr sz="3200">
                <a:solidFill>
                  <a:srgbClr val="6E3420"/>
                </a:solidFill>
                <a:latin typeface="Blogger"/>
                <a:ea typeface="Blogger"/>
                <a:cs typeface="Blogger"/>
                <a:sym typeface="Blogger"/>
              </a:defRPr>
            </a:pPr>
            <a:r>
              <a:t>Free play &amp; snack time</a:t>
            </a:r>
          </a:p>
          <a:p>
            <a:pPr>
              <a:lnSpc>
                <a:spcPts val="7000"/>
              </a:lnSpc>
              <a:defRPr sz="3200">
                <a:solidFill>
                  <a:srgbClr val="6E3420"/>
                </a:solidFill>
                <a:latin typeface="Blogger"/>
                <a:ea typeface="Blogger"/>
                <a:cs typeface="Blogger"/>
                <a:sym typeface="Blogger"/>
              </a:defRPr>
            </a:pPr>
            <a:r>
              <a:t>Lunch</a:t>
            </a:r>
          </a:p>
          <a:p>
            <a:pPr>
              <a:lnSpc>
                <a:spcPts val="7000"/>
              </a:lnSpc>
              <a:defRPr sz="3200">
                <a:solidFill>
                  <a:srgbClr val="6E3420"/>
                </a:solidFill>
                <a:latin typeface="Blogger"/>
                <a:ea typeface="Blogger"/>
                <a:cs typeface="Blogger"/>
                <a:sym typeface="Blogger"/>
              </a:defRPr>
            </a:pPr>
            <a:r>
              <a:t>Registration &amp; maths/topic</a:t>
            </a:r>
          </a:p>
          <a:p>
            <a:pPr>
              <a:lnSpc>
                <a:spcPts val="7000"/>
              </a:lnSpc>
              <a:defRPr sz="3200">
                <a:solidFill>
                  <a:srgbClr val="6E3420"/>
                </a:solidFill>
                <a:latin typeface="Blogger"/>
                <a:ea typeface="Blogger"/>
                <a:cs typeface="Blogger"/>
                <a:sym typeface="Blogger"/>
              </a:defRPr>
            </a:pPr>
            <a:r>
              <a:t>Free play</a:t>
            </a:r>
          </a:p>
          <a:p>
            <a:pPr>
              <a:lnSpc>
                <a:spcPts val="7000"/>
              </a:lnSpc>
              <a:defRPr sz="3200">
                <a:solidFill>
                  <a:srgbClr val="6E3420"/>
                </a:solidFill>
                <a:latin typeface="Blogger"/>
                <a:ea typeface="Blogger"/>
                <a:cs typeface="Blogger"/>
                <a:sym typeface="Blogger"/>
              </a:defRPr>
            </a:pPr>
            <a:r>
              <a:t>Rhymes &amp; story time</a:t>
            </a:r>
          </a:p>
          <a:p>
            <a:pPr>
              <a:lnSpc>
                <a:spcPts val="7000"/>
              </a:lnSpc>
              <a:defRPr sz="3200">
                <a:solidFill>
                  <a:srgbClr val="6E3420"/>
                </a:solidFill>
                <a:latin typeface="Blogger"/>
                <a:ea typeface="Blogger"/>
                <a:cs typeface="Blogger"/>
                <a:sym typeface="Blogger"/>
              </a:defRPr>
            </a:pPr>
            <a:r>
              <a:t>Home time</a:t>
            </a:r>
          </a:p>
        </p:txBody>
      </p:sp>
      <p:sp>
        <p:nvSpPr>
          <p:cNvPr id="327" name="Freeform 33"/>
          <p:cNvSpPr/>
          <p:nvPr/>
        </p:nvSpPr>
        <p:spPr>
          <a:xfrm>
            <a:off x="6956176" y="8329217"/>
            <a:ext cx="2556774" cy="1850175"/>
          </a:xfrm>
          <a:prstGeom prst="rect">
            <a:avLst/>
          </a:prstGeom>
          <a:blipFill>
            <a:blip r:embed="rId9"/>
            <a:stretch>
              <a:fillRect/>
            </a:stretch>
          </a:blipFill>
          <a:ln w="12700">
            <a:miter lim="400000"/>
          </a:ln>
        </p:spPr>
        <p:txBody>
          <a:bodyPr lIns="45719" rIns="45719"/>
          <a:lstStyle/>
          <a:p>
            <a:endParaRPr/>
          </a:p>
        </p:txBody>
      </p:sp>
      <p:sp>
        <p:nvSpPr>
          <p:cNvPr id="328" name="TextBox 34"/>
          <p:cNvSpPr txBox="1"/>
          <p:nvPr/>
        </p:nvSpPr>
        <p:spPr>
          <a:xfrm>
            <a:off x="2483555" y="2200218"/>
            <a:ext cx="5118622" cy="695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4000" b="1">
                <a:solidFill>
                  <a:srgbClr val="FAF4EA"/>
                </a:solidFill>
                <a:latin typeface="Blogger Bold"/>
                <a:ea typeface="Blogger Bold"/>
                <a:cs typeface="Blogger Bold"/>
                <a:sym typeface="Blogger Bold"/>
              </a:defRPr>
            </a:lvl1pPr>
          </a:lstStyle>
          <a:p>
            <a:r>
              <a:t>Daily Routine</a:t>
            </a:r>
          </a:p>
        </p:txBody>
      </p:sp>
      <p:sp>
        <p:nvSpPr>
          <p:cNvPr id="329" name="TextBox 35"/>
          <p:cNvSpPr txBox="1"/>
          <p:nvPr/>
        </p:nvSpPr>
        <p:spPr>
          <a:xfrm>
            <a:off x="10998927" y="2191511"/>
            <a:ext cx="4916631" cy="69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4000" b="1">
                <a:solidFill>
                  <a:srgbClr val="FAF4EA"/>
                </a:solidFill>
                <a:latin typeface="Blogger Bold"/>
                <a:ea typeface="Blogger Bold"/>
                <a:cs typeface="Blogger Bold"/>
                <a:sym typeface="Blogger Bold"/>
              </a:defRPr>
            </a:lvl1pPr>
          </a:lstStyle>
          <a:p>
            <a:r>
              <a:t>Trips &amp; Visitors</a:t>
            </a:r>
          </a:p>
        </p:txBody>
      </p:sp>
      <p:sp>
        <p:nvSpPr>
          <p:cNvPr id="330" name="TextBox 37"/>
          <p:cNvSpPr txBox="1"/>
          <p:nvPr/>
        </p:nvSpPr>
        <p:spPr>
          <a:xfrm>
            <a:off x="1564879" y="3141083"/>
            <a:ext cx="2144917" cy="7027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7000"/>
              </a:lnSpc>
              <a:defRPr sz="3200" b="1">
                <a:solidFill>
                  <a:srgbClr val="6E3420"/>
                </a:solidFill>
                <a:latin typeface="Blogger Bold"/>
                <a:ea typeface="Blogger Bold"/>
                <a:cs typeface="Blogger Bold"/>
                <a:sym typeface="Blogger Bold"/>
              </a:defRPr>
            </a:pPr>
            <a:r>
              <a:t>9:00 AM</a:t>
            </a:r>
          </a:p>
          <a:p>
            <a:pPr>
              <a:lnSpc>
                <a:spcPts val="7000"/>
              </a:lnSpc>
              <a:defRPr sz="3200" b="1">
                <a:solidFill>
                  <a:srgbClr val="6E3420"/>
                </a:solidFill>
                <a:latin typeface="Blogger Bold"/>
                <a:ea typeface="Blogger Bold"/>
                <a:cs typeface="Blogger Bold"/>
                <a:sym typeface="Blogger Bold"/>
              </a:defRPr>
            </a:pPr>
            <a:r>
              <a:t>9:00 AM</a:t>
            </a:r>
          </a:p>
          <a:p>
            <a:pPr>
              <a:lnSpc>
                <a:spcPts val="7000"/>
              </a:lnSpc>
              <a:defRPr sz="3200" b="1">
                <a:solidFill>
                  <a:srgbClr val="6E3420"/>
                </a:solidFill>
                <a:latin typeface="Blogger Bold"/>
                <a:ea typeface="Blogger Bold"/>
                <a:cs typeface="Blogger Bold"/>
                <a:sym typeface="Blogger Bold"/>
              </a:defRPr>
            </a:pPr>
            <a:r>
              <a:t>9:30 AM</a:t>
            </a:r>
          </a:p>
          <a:p>
            <a:pPr>
              <a:lnSpc>
                <a:spcPts val="7000"/>
              </a:lnSpc>
              <a:defRPr sz="3200" b="1">
                <a:solidFill>
                  <a:srgbClr val="6E3420"/>
                </a:solidFill>
                <a:latin typeface="Blogger Bold"/>
                <a:ea typeface="Blogger Bold"/>
                <a:cs typeface="Blogger Bold"/>
                <a:sym typeface="Blogger Bold"/>
              </a:defRPr>
            </a:pPr>
            <a:r>
              <a:t>11:30 AM</a:t>
            </a:r>
          </a:p>
          <a:p>
            <a:pPr>
              <a:lnSpc>
                <a:spcPts val="7000"/>
              </a:lnSpc>
              <a:defRPr sz="3200" b="1">
                <a:solidFill>
                  <a:srgbClr val="6E3420"/>
                </a:solidFill>
                <a:latin typeface="Blogger Bold"/>
                <a:ea typeface="Blogger Bold"/>
                <a:cs typeface="Blogger Bold"/>
                <a:sym typeface="Blogger Bold"/>
              </a:defRPr>
            </a:pPr>
            <a:r>
              <a:t>1:00 PM</a:t>
            </a:r>
          </a:p>
          <a:p>
            <a:pPr>
              <a:lnSpc>
                <a:spcPts val="7000"/>
              </a:lnSpc>
              <a:defRPr sz="3200" b="1">
                <a:solidFill>
                  <a:srgbClr val="6E3420"/>
                </a:solidFill>
                <a:latin typeface="Blogger Bold"/>
                <a:ea typeface="Blogger Bold"/>
                <a:cs typeface="Blogger Bold"/>
                <a:sym typeface="Blogger Bold"/>
              </a:defRPr>
            </a:pPr>
            <a:r>
              <a:t>1:30 PM</a:t>
            </a:r>
          </a:p>
          <a:p>
            <a:pPr>
              <a:lnSpc>
                <a:spcPts val="7000"/>
              </a:lnSpc>
              <a:defRPr sz="3200" b="1">
                <a:solidFill>
                  <a:srgbClr val="6E3420"/>
                </a:solidFill>
                <a:latin typeface="Blogger Bold"/>
                <a:ea typeface="Blogger Bold"/>
                <a:cs typeface="Blogger Bold"/>
                <a:sym typeface="Blogger Bold"/>
              </a:defRPr>
            </a:pPr>
            <a:r>
              <a:t>2:30 PM</a:t>
            </a:r>
          </a:p>
          <a:p>
            <a:pPr>
              <a:lnSpc>
                <a:spcPts val="7000"/>
              </a:lnSpc>
              <a:defRPr sz="3200" b="1">
                <a:solidFill>
                  <a:srgbClr val="6E3420"/>
                </a:solidFill>
                <a:latin typeface="Blogger Bold"/>
                <a:ea typeface="Blogger Bold"/>
                <a:cs typeface="Blogger Bold"/>
                <a:sym typeface="Blogger Bold"/>
              </a:defRPr>
            </a:pPr>
            <a:r>
              <a:t>3:00 PM</a:t>
            </a:r>
          </a:p>
        </p:txBody>
      </p:sp>
      <p:sp>
        <p:nvSpPr>
          <p:cNvPr id="331" name="TextBox 38"/>
          <p:cNvSpPr txBox="1"/>
          <p:nvPr/>
        </p:nvSpPr>
        <p:spPr>
          <a:xfrm>
            <a:off x="10095723" y="3234956"/>
            <a:ext cx="6723038" cy="2213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690879" lvl="1" indent="-345438">
              <a:lnSpc>
                <a:spcPts val="4400"/>
              </a:lnSpc>
              <a:buSzPct val="100000"/>
              <a:buFont typeface="Arial"/>
              <a:buChar char="•"/>
              <a:defRPr sz="3100">
                <a:solidFill>
                  <a:srgbClr val="6E3420"/>
                </a:solidFill>
                <a:latin typeface="Blogger"/>
                <a:ea typeface="Blogger"/>
                <a:cs typeface="Blogger"/>
                <a:sym typeface="Blogger"/>
              </a:defRPr>
            </a:pPr>
            <a:r>
              <a:t>During the year we organise trips and visitors to come into school to enhance the children’s learning experiences.</a:t>
            </a:r>
          </a:p>
        </p:txBody>
      </p:sp>
      <p:sp>
        <p:nvSpPr>
          <p:cNvPr id="332" name="TextBox 20"/>
          <p:cNvSpPr txBox="1"/>
          <p:nvPr/>
        </p:nvSpPr>
        <p:spPr>
          <a:xfrm>
            <a:off x="607190" y="740675"/>
            <a:ext cx="13421948" cy="1259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9900"/>
              </a:lnSpc>
              <a:defRPr sz="8700">
                <a:solidFill>
                  <a:srgbClr val="C4343D"/>
                </a:solidFill>
                <a:latin typeface="Lovelo"/>
                <a:ea typeface="Lovelo"/>
                <a:cs typeface="Lovelo"/>
                <a:sym typeface="Lovelo"/>
              </a:defRPr>
            </a:lvl1pPr>
          </a:lstStyle>
          <a:p>
            <a:r>
              <a:t>A typical day in Nursery</a:t>
            </a:r>
          </a:p>
        </p:txBody>
      </p:sp>
      <p:pic>
        <p:nvPicPr>
          <p:cNvPr id="333" name="unknown.jpeg" descr="unknown.jpeg"/>
          <p:cNvPicPr>
            <a:picLocks noChangeAspect="1"/>
          </p:cNvPicPr>
          <p:nvPr/>
        </p:nvPicPr>
        <p:blipFill>
          <a:blip r:embed="rId10"/>
          <a:stretch>
            <a:fillRect/>
          </a:stretch>
        </p:blipFill>
        <p:spPr>
          <a:xfrm>
            <a:off x="9247163" y="5647665"/>
            <a:ext cx="2668959" cy="2672182"/>
          </a:xfrm>
          <a:prstGeom prst="rect">
            <a:avLst/>
          </a:prstGeom>
          <a:ln w="12700">
            <a:miter lim="400000"/>
          </a:ln>
        </p:spPr>
      </p:pic>
      <p:sp>
        <p:nvSpPr>
          <p:cNvPr id="334" name="Text"/>
          <p:cNvSpPr txBox="1"/>
          <p:nvPr/>
        </p:nvSpPr>
        <p:spPr>
          <a:xfrm>
            <a:off x="10299766" y="-2661341"/>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335" name="unknown.jpeg" descr="unknown.jpeg"/>
          <p:cNvPicPr>
            <a:picLocks noChangeAspect="1"/>
          </p:cNvPicPr>
          <p:nvPr/>
        </p:nvPicPr>
        <p:blipFill>
          <a:blip r:embed="rId11"/>
          <a:stretch>
            <a:fillRect/>
          </a:stretch>
        </p:blipFill>
        <p:spPr>
          <a:xfrm>
            <a:off x="12314171" y="6472583"/>
            <a:ext cx="2729399" cy="2683250"/>
          </a:xfrm>
          <a:prstGeom prst="rect">
            <a:avLst/>
          </a:prstGeom>
          <a:ln w="12700">
            <a:miter lim="400000"/>
          </a:ln>
        </p:spPr>
      </p:pic>
      <p:sp>
        <p:nvSpPr>
          <p:cNvPr id="336" name="Text"/>
          <p:cNvSpPr txBox="1"/>
          <p:nvPr/>
        </p:nvSpPr>
        <p:spPr>
          <a:xfrm>
            <a:off x="14747248" y="-1542431"/>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
        <p:nvSpPr>
          <p:cNvPr id="337" name="Text"/>
          <p:cNvSpPr txBox="1"/>
          <p:nvPr/>
        </p:nvSpPr>
        <p:spPr>
          <a:xfrm>
            <a:off x="15211266" y="4154425"/>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338" name="unknown.jpeg" descr="unknown.jpeg"/>
          <p:cNvPicPr>
            <a:picLocks noChangeAspect="1"/>
          </p:cNvPicPr>
          <p:nvPr/>
        </p:nvPicPr>
        <p:blipFill>
          <a:blip r:embed="rId12"/>
          <a:stretch>
            <a:fillRect/>
          </a:stretch>
        </p:blipFill>
        <p:spPr>
          <a:xfrm>
            <a:off x="15382475" y="7955450"/>
            <a:ext cx="2727399" cy="2286414"/>
          </a:xfrm>
          <a:prstGeom prst="rect">
            <a:avLst/>
          </a:prstGeom>
          <a:ln w="12700">
            <a:miter lim="400000"/>
          </a:ln>
        </p:spPr>
      </p:pic>
      <p:sp>
        <p:nvSpPr>
          <p:cNvPr id="339" name="Text"/>
          <p:cNvSpPr txBox="1"/>
          <p:nvPr/>
        </p:nvSpPr>
        <p:spPr>
          <a:xfrm>
            <a:off x="11526864" y="4394329"/>
            <a:ext cx="497628"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200">
                <a:latin typeface="Times New Roman"/>
                <a:ea typeface="Times New Roman"/>
                <a:cs typeface="Times New Roman"/>
                <a:sym typeface="Times New Roman"/>
              </a:defRPr>
            </a:lvl1pPr>
          </a:lstStyle>
          <a:p>
            <a:r>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sp>
        <p:nvSpPr>
          <p:cNvPr id="341" name="Freeform 3"/>
          <p:cNvSpPr/>
          <p:nvPr/>
        </p:nvSpPr>
        <p:spPr>
          <a:xfrm>
            <a:off x="1233635" y="2103367"/>
            <a:ext cx="7866941" cy="8214096"/>
          </a:xfrm>
          <a:custGeom>
            <a:avLst/>
            <a:gdLst/>
            <a:ahLst/>
            <a:cxnLst>
              <a:cxn ang="0">
                <a:pos x="wd2" y="hd2"/>
              </a:cxn>
              <a:cxn ang="5400000">
                <a:pos x="wd2" y="hd2"/>
              </a:cxn>
              <a:cxn ang="10800000">
                <a:pos x="wd2" y="hd2"/>
              </a:cxn>
              <a:cxn ang="16200000">
                <a:pos x="wd2" y="hd2"/>
              </a:cxn>
            </a:cxnLst>
            <a:rect l="0" t="0" r="r" b="b"/>
            <a:pathLst>
              <a:path w="21600" h="21600" extrusionOk="0">
                <a:moveTo>
                  <a:pt x="205" y="0"/>
                </a:moveTo>
                <a:lnTo>
                  <a:pt x="21395" y="0"/>
                </a:lnTo>
                <a:cubicBezTo>
                  <a:pt x="21449" y="0"/>
                  <a:pt x="21501" y="22"/>
                  <a:pt x="21540" y="62"/>
                </a:cubicBezTo>
                <a:cubicBezTo>
                  <a:pt x="21578" y="102"/>
                  <a:pt x="21600" y="157"/>
                  <a:pt x="21600" y="213"/>
                </a:cubicBezTo>
                <a:lnTo>
                  <a:pt x="21600" y="21387"/>
                </a:lnTo>
                <a:cubicBezTo>
                  <a:pt x="21600" y="21443"/>
                  <a:pt x="21578" y="21498"/>
                  <a:pt x="21540" y="21538"/>
                </a:cubicBezTo>
                <a:cubicBezTo>
                  <a:pt x="21501" y="21578"/>
                  <a:pt x="21449" y="21600"/>
                  <a:pt x="21395" y="21600"/>
                </a:cubicBezTo>
                <a:lnTo>
                  <a:pt x="205" y="21600"/>
                </a:lnTo>
                <a:cubicBezTo>
                  <a:pt x="151" y="21600"/>
                  <a:pt x="99" y="21578"/>
                  <a:pt x="60" y="21538"/>
                </a:cubicBezTo>
                <a:cubicBezTo>
                  <a:pt x="22" y="21498"/>
                  <a:pt x="0" y="21443"/>
                  <a:pt x="0" y="21387"/>
                </a:cubicBezTo>
                <a:lnTo>
                  <a:pt x="0" y="213"/>
                </a:lnTo>
                <a:cubicBezTo>
                  <a:pt x="0" y="157"/>
                  <a:pt x="22" y="102"/>
                  <a:pt x="60" y="62"/>
                </a:cubicBezTo>
                <a:cubicBezTo>
                  <a:pt x="99" y="22"/>
                  <a:pt x="151" y="0"/>
                  <a:pt x="205" y="0"/>
                </a:cubicBezTo>
                <a:close/>
              </a:path>
            </a:pathLst>
          </a:custGeom>
          <a:solidFill>
            <a:srgbClr val="CADFDF"/>
          </a:solidFill>
          <a:ln w="12700">
            <a:miter lim="400000"/>
          </a:ln>
        </p:spPr>
        <p:txBody>
          <a:bodyPr lIns="45719" rIns="45719"/>
          <a:lstStyle/>
          <a:p>
            <a:endParaRPr/>
          </a:p>
        </p:txBody>
      </p:sp>
      <p:sp>
        <p:nvSpPr>
          <p:cNvPr id="342" name="Freeform 6"/>
          <p:cNvSpPr/>
          <p:nvPr/>
        </p:nvSpPr>
        <p:spPr>
          <a:xfrm>
            <a:off x="1028700" y="2103367"/>
            <a:ext cx="8276812" cy="998884"/>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415" y="0"/>
                </a:lnTo>
                <a:cubicBezTo>
                  <a:pt x="21517" y="0"/>
                  <a:pt x="21600" y="688"/>
                  <a:pt x="21600" y="1536"/>
                </a:cubicBezTo>
                <a:lnTo>
                  <a:pt x="21600" y="20064"/>
                </a:lnTo>
                <a:cubicBezTo>
                  <a:pt x="21600" y="20471"/>
                  <a:pt x="21580" y="20862"/>
                  <a:pt x="21546" y="21150"/>
                </a:cubicBezTo>
                <a:cubicBezTo>
                  <a:pt x="21511" y="21438"/>
                  <a:pt x="21464" y="21600"/>
                  <a:pt x="21415" y="21600"/>
                </a:cubicBezTo>
                <a:lnTo>
                  <a:pt x="185" y="21600"/>
                </a:lnTo>
                <a:cubicBezTo>
                  <a:pt x="83" y="21600"/>
                  <a:pt x="0" y="20912"/>
                  <a:pt x="0" y="20064"/>
                </a:cubicBezTo>
                <a:lnTo>
                  <a:pt x="0" y="1536"/>
                </a:lnTo>
                <a:cubicBezTo>
                  <a:pt x="0" y="1129"/>
                  <a:pt x="20" y="738"/>
                  <a:pt x="54" y="450"/>
                </a:cubicBezTo>
                <a:cubicBezTo>
                  <a:pt x="89" y="162"/>
                  <a:pt x="136" y="0"/>
                  <a:pt x="185" y="0"/>
                </a:cubicBezTo>
                <a:close/>
              </a:path>
            </a:pathLst>
          </a:custGeom>
          <a:solidFill>
            <a:srgbClr val="568A8F"/>
          </a:solidFill>
          <a:ln w="12700">
            <a:miter lim="400000"/>
          </a:ln>
        </p:spPr>
        <p:txBody>
          <a:bodyPr lIns="45719" rIns="45719"/>
          <a:lstStyle/>
          <a:p>
            <a:endParaRPr/>
          </a:p>
        </p:txBody>
      </p:sp>
      <p:sp>
        <p:nvSpPr>
          <p:cNvPr id="343" name="Freeform 9"/>
          <p:cNvSpPr/>
          <p:nvPr/>
        </p:nvSpPr>
        <p:spPr>
          <a:xfrm>
            <a:off x="9843462" y="2273622"/>
            <a:ext cx="7227559" cy="3286526"/>
          </a:xfrm>
          <a:custGeom>
            <a:avLst/>
            <a:gdLst/>
            <a:ahLst/>
            <a:cxnLst>
              <a:cxn ang="0">
                <a:pos x="wd2" y="hd2"/>
              </a:cxn>
              <a:cxn ang="5400000">
                <a:pos x="wd2" y="hd2"/>
              </a:cxn>
              <a:cxn ang="10800000">
                <a:pos x="wd2" y="hd2"/>
              </a:cxn>
              <a:cxn ang="16200000">
                <a:pos x="wd2" y="hd2"/>
              </a:cxn>
            </a:cxnLst>
            <a:rect l="0" t="0" r="r" b="b"/>
            <a:pathLst>
              <a:path w="21600" h="21600" extrusionOk="0">
                <a:moveTo>
                  <a:pt x="233" y="0"/>
                </a:moveTo>
                <a:lnTo>
                  <a:pt x="21367" y="0"/>
                </a:lnTo>
                <a:cubicBezTo>
                  <a:pt x="21428" y="0"/>
                  <a:pt x="21488" y="54"/>
                  <a:pt x="21532" y="150"/>
                </a:cubicBezTo>
                <a:cubicBezTo>
                  <a:pt x="21575" y="247"/>
                  <a:pt x="21600" y="377"/>
                  <a:pt x="21600" y="513"/>
                </a:cubicBezTo>
                <a:lnTo>
                  <a:pt x="21600" y="21087"/>
                </a:lnTo>
                <a:cubicBezTo>
                  <a:pt x="21600" y="21223"/>
                  <a:pt x="21575" y="21353"/>
                  <a:pt x="21532" y="21450"/>
                </a:cubicBezTo>
                <a:cubicBezTo>
                  <a:pt x="21488" y="21546"/>
                  <a:pt x="21428" y="21600"/>
                  <a:pt x="21367" y="21600"/>
                </a:cubicBezTo>
                <a:lnTo>
                  <a:pt x="233" y="21600"/>
                </a:lnTo>
                <a:cubicBezTo>
                  <a:pt x="172" y="21600"/>
                  <a:pt x="112" y="21546"/>
                  <a:pt x="68" y="21450"/>
                </a:cubicBezTo>
                <a:cubicBezTo>
                  <a:pt x="25" y="21353"/>
                  <a:pt x="0" y="21223"/>
                  <a:pt x="0" y="21087"/>
                </a:cubicBezTo>
                <a:lnTo>
                  <a:pt x="0" y="513"/>
                </a:lnTo>
                <a:cubicBezTo>
                  <a:pt x="0" y="377"/>
                  <a:pt x="25" y="247"/>
                  <a:pt x="68" y="150"/>
                </a:cubicBezTo>
                <a:cubicBezTo>
                  <a:pt x="112" y="54"/>
                  <a:pt x="172" y="0"/>
                  <a:pt x="233" y="0"/>
                </a:cubicBezTo>
                <a:close/>
              </a:path>
            </a:pathLst>
          </a:custGeom>
          <a:solidFill>
            <a:srgbClr val="CADFDF"/>
          </a:solidFill>
          <a:ln w="12700">
            <a:miter lim="400000"/>
          </a:ln>
        </p:spPr>
        <p:txBody>
          <a:bodyPr lIns="45719" rIns="45719"/>
          <a:lstStyle/>
          <a:p>
            <a:endParaRPr/>
          </a:p>
        </p:txBody>
      </p:sp>
      <p:sp>
        <p:nvSpPr>
          <p:cNvPr id="344" name="Freeform 12"/>
          <p:cNvSpPr/>
          <p:nvPr/>
        </p:nvSpPr>
        <p:spPr>
          <a:xfrm>
            <a:off x="9655184" y="2103367"/>
            <a:ext cx="7604116" cy="998884"/>
          </a:xfrm>
          <a:custGeom>
            <a:avLst/>
            <a:gdLst/>
            <a:ahLst/>
            <a:cxnLst>
              <a:cxn ang="0">
                <a:pos x="wd2" y="hd2"/>
              </a:cxn>
              <a:cxn ang="5400000">
                <a:pos x="wd2" y="hd2"/>
              </a:cxn>
              <a:cxn ang="10800000">
                <a:pos x="wd2" y="hd2"/>
              </a:cxn>
              <a:cxn ang="16200000">
                <a:pos x="wd2" y="hd2"/>
              </a:cxn>
            </a:cxnLst>
            <a:rect l="0" t="0" r="r" b="b"/>
            <a:pathLst>
              <a:path w="21600" h="21600" extrusionOk="0">
                <a:moveTo>
                  <a:pt x="211" y="0"/>
                </a:moveTo>
                <a:lnTo>
                  <a:pt x="21389" y="0"/>
                </a:lnTo>
                <a:cubicBezTo>
                  <a:pt x="21445" y="0"/>
                  <a:pt x="21499" y="169"/>
                  <a:pt x="21538" y="470"/>
                </a:cubicBezTo>
                <a:cubicBezTo>
                  <a:pt x="21578" y="772"/>
                  <a:pt x="21600" y="1180"/>
                  <a:pt x="21600" y="1606"/>
                </a:cubicBezTo>
                <a:lnTo>
                  <a:pt x="21600" y="19994"/>
                </a:lnTo>
                <a:cubicBezTo>
                  <a:pt x="21600" y="20420"/>
                  <a:pt x="21578" y="20829"/>
                  <a:pt x="21538" y="21130"/>
                </a:cubicBezTo>
                <a:cubicBezTo>
                  <a:pt x="21499" y="21431"/>
                  <a:pt x="21445" y="21600"/>
                  <a:pt x="21389" y="21600"/>
                </a:cubicBezTo>
                <a:lnTo>
                  <a:pt x="211" y="21600"/>
                </a:lnTo>
                <a:cubicBezTo>
                  <a:pt x="94" y="21600"/>
                  <a:pt x="0" y="20881"/>
                  <a:pt x="0" y="19994"/>
                </a:cubicBezTo>
                <a:lnTo>
                  <a:pt x="0" y="1606"/>
                </a:lnTo>
                <a:cubicBezTo>
                  <a:pt x="0" y="719"/>
                  <a:pt x="94" y="0"/>
                  <a:pt x="211" y="0"/>
                </a:cubicBezTo>
                <a:close/>
              </a:path>
            </a:pathLst>
          </a:custGeom>
          <a:solidFill>
            <a:srgbClr val="568A8F"/>
          </a:solidFill>
          <a:ln w="12700">
            <a:miter lim="400000"/>
          </a:ln>
        </p:spPr>
        <p:txBody>
          <a:bodyPr lIns="45719" rIns="45719"/>
          <a:lstStyle/>
          <a:p>
            <a:endParaRPr/>
          </a:p>
        </p:txBody>
      </p:sp>
      <p:sp>
        <p:nvSpPr>
          <p:cNvPr id="345" name="Freeform 20"/>
          <p:cNvSpPr/>
          <p:nvPr/>
        </p:nvSpPr>
        <p:spPr>
          <a:xfrm>
            <a:off x="13784471" y="1554015"/>
            <a:ext cx="594191" cy="122080"/>
          </a:xfrm>
          <a:prstGeom prst="rect">
            <a:avLst/>
          </a:prstGeom>
          <a:blipFill>
            <a:blip r:embed="rId2"/>
            <a:stretch>
              <a:fillRect/>
            </a:stretch>
          </a:blipFill>
          <a:ln w="12700">
            <a:miter lim="400000"/>
          </a:ln>
        </p:spPr>
        <p:txBody>
          <a:bodyPr lIns="45719" rIns="45719"/>
          <a:lstStyle/>
          <a:p>
            <a:endParaRPr/>
          </a:p>
        </p:txBody>
      </p:sp>
      <p:sp>
        <p:nvSpPr>
          <p:cNvPr id="346" name="Freeform 21"/>
          <p:cNvSpPr/>
          <p:nvPr/>
        </p:nvSpPr>
        <p:spPr>
          <a:xfrm rot="1106635">
            <a:off x="13867790" y="1174001"/>
            <a:ext cx="639787" cy="131449"/>
          </a:xfrm>
          <a:prstGeom prst="rect">
            <a:avLst/>
          </a:prstGeom>
          <a:blipFill>
            <a:blip r:embed="rId3"/>
            <a:stretch>
              <a:fillRect/>
            </a:stretch>
          </a:blipFill>
          <a:ln w="12700">
            <a:miter lim="400000"/>
          </a:ln>
        </p:spPr>
        <p:txBody>
          <a:bodyPr lIns="45719" rIns="45719"/>
          <a:lstStyle/>
          <a:p>
            <a:endParaRPr/>
          </a:p>
        </p:txBody>
      </p:sp>
      <p:sp>
        <p:nvSpPr>
          <p:cNvPr id="347" name="Freeform 22"/>
          <p:cNvSpPr/>
          <p:nvPr/>
        </p:nvSpPr>
        <p:spPr>
          <a:xfrm rot="2538561">
            <a:off x="14105050" y="772814"/>
            <a:ext cx="673840" cy="138444"/>
          </a:xfrm>
          <a:prstGeom prst="rect">
            <a:avLst/>
          </a:prstGeom>
          <a:blipFill>
            <a:blip r:embed="rId4"/>
            <a:stretch>
              <a:fillRect/>
            </a:stretch>
          </a:blipFill>
          <a:ln w="12700">
            <a:miter lim="400000"/>
          </a:ln>
        </p:spPr>
        <p:txBody>
          <a:bodyPr lIns="45719" rIns="45719"/>
          <a:lstStyle/>
          <a:p>
            <a:endParaRPr/>
          </a:p>
        </p:txBody>
      </p:sp>
      <p:sp>
        <p:nvSpPr>
          <p:cNvPr id="348" name="Freeform 23"/>
          <p:cNvSpPr/>
          <p:nvPr/>
        </p:nvSpPr>
        <p:spPr>
          <a:xfrm rot="4402072">
            <a:off x="14588058" y="546486"/>
            <a:ext cx="615925" cy="126545"/>
          </a:xfrm>
          <a:prstGeom prst="rect">
            <a:avLst/>
          </a:prstGeom>
          <a:blipFill>
            <a:blip r:embed="rId5"/>
            <a:stretch>
              <a:fillRect/>
            </a:stretch>
          </a:blipFill>
          <a:ln w="12700">
            <a:miter lim="400000"/>
          </a:ln>
        </p:spPr>
        <p:txBody>
          <a:bodyPr lIns="45719" rIns="45719"/>
          <a:lstStyle/>
          <a:p>
            <a:endParaRPr/>
          </a:p>
        </p:txBody>
      </p:sp>
      <p:sp>
        <p:nvSpPr>
          <p:cNvPr id="349" name="Freeform 24"/>
          <p:cNvSpPr/>
          <p:nvPr/>
        </p:nvSpPr>
        <p:spPr>
          <a:xfrm rot="16200000">
            <a:off x="15108721" y="439885"/>
            <a:ext cx="616207" cy="126603"/>
          </a:xfrm>
          <a:prstGeom prst="rect">
            <a:avLst/>
          </a:prstGeom>
          <a:blipFill>
            <a:blip r:embed="rId2"/>
            <a:stretch>
              <a:fillRect/>
            </a:stretch>
          </a:blipFill>
          <a:ln w="12700">
            <a:miter lim="400000"/>
          </a:ln>
        </p:spPr>
        <p:txBody>
          <a:bodyPr lIns="45719" rIns="45719"/>
          <a:lstStyle/>
          <a:p>
            <a:endParaRPr/>
          </a:p>
        </p:txBody>
      </p:sp>
      <p:sp>
        <p:nvSpPr>
          <p:cNvPr id="350" name="Freeform 25"/>
          <p:cNvSpPr/>
          <p:nvPr/>
        </p:nvSpPr>
        <p:spPr>
          <a:xfrm rot="7052736">
            <a:off x="15657258" y="564697"/>
            <a:ext cx="594545" cy="122153"/>
          </a:xfrm>
          <a:prstGeom prst="rect">
            <a:avLst/>
          </a:prstGeom>
          <a:blipFill>
            <a:blip r:embed="rId3"/>
            <a:stretch>
              <a:fillRect/>
            </a:stretch>
          </a:blipFill>
          <a:ln w="12700">
            <a:miter lim="400000"/>
          </a:ln>
        </p:spPr>
        <p:txBody>
          <a:bodyPr lIns="45719" rIns="45719"/>
          <a:lstStyle/>
          <a:p>
            <a:endParaRPr/>
          </a:p>
        </p:txBody>
      </p:sp>
      <p:sp>
        <p:nvSpPr>
          <p:cNvPr id="351" name="Freeform 26"/>
          <p:cNvSpPr/>
          <p:nvPr/>
        </p:nvSpPr>
        <p:spPr>
          <a:xfrm rot="19130945">
            <a:off x="16113610" y="782339"/>
            <a:ext cx="673840" cy="138444"/>
          </a:xfrm>
          <a:prstGeom prst="rect">
            <a:avLst/>
          </a:prstGeom>
          <a:blipFill>
            <a:blip r:embed="rId4"/>
            <a:stretch>
              <a:fillRect/>
            </a:stretch>
          </a:blipFill>
          <a:ln w="12700">
            <a:miter lim="400000"/>
          </a:ln>
        </p:spPr>
        <p:txBody>
          <a:bodyPr lIns="45719" rIns="45719"/>
          <a:lstStyle/>
          <a:p>
            <a:endParaRPr/>
          </a:p>
        </p:txBody>
      </p:sp>
      <p:sp>
        <p:nvSpPr>
          <p:cNvPr id="352" name="Freeform 27"/>
          <p:cNvSpPr/>
          <p:nvPr/>
        </p:nvSpPr>
        <p:spPr>
          <a:xfrm rot="20159663">
            <a:off x="16400766" y="1178686"/>
            <a:ext cx="594191" cy="122081"/>
          </a:xfrm>
          <a:prstGeom prst="rect">
            <a:avLst/>
          </a:prstGeom>
          <a:blipFill>
            <a:blip r:embed="rId6"/>
            <a:stretch>
              <a:fillRect/>
            </a:stretch>
          </a:blipFill>
          <a:ln w="12700">
            <a:miter lim="400000"/>
          </a:ln>
        </p:spPr>
        <p:txBody>
          <a:bodyPr lIns="45719" rIns="45719"/>
          <a:lstStyle/>
          <a:p>
            <a:endParaRPr/>
          </a:p>
        </p:txBody>
      </p:sp>
      <p:sp>
        <p:nvSpPr>
          <p:cNvPr id="353" name="Freeform 28"/>
          <p:cNvSpPr/>
          <p:nvPr/>
        </p:nvSpPr>
        <p:spPr>
          <a:xfrm>
            <a:off x="16526730" y="1554015"/>
            <a:ext cx="594191" cy="122080"/>
          </a:xfrm>
          <a:prstGeom prst="rect">
            <a:avLst/>
          </a:prstGeom>
          <a:blipFill>
            <a:blip r:embed="rId2"/>
            <a:stretch>
              <a:fillRect/>
            </a:stretch>
          </a:blipFill>
          <a:ln w="12700">
            <a:miter lim="400000"/>
          </a:ln>
        </p:spPr>
        <p:txBody>
          <a:bodyPr lIns="45719" rIns="45719"/>
          <a:lstStyle/>
          <a:p>
            <a:endParaRPr/>
          </a:p>
        </p:txBody>
      </p:sp>
      <p:sp>
        <p:nvSpPr>
          <p:cNvPr id="354" name="Freeform 29"/>
          <p:cNvSpPr/>
          <p:nvPr/>
        </p:nvSpPr>
        <p:spPr>
          <a:xfrm>
            <a:off x="14464386" y="942725"/>
            <a:ext cx="1976620" cy="855847"/>
          </a:xfrm>
          <a:prstGeom prst="rect">
            <a:avLst/>
          </a:prstGeom>
          <a:blipFill>
            <a:blip r:embed="rId7"/>
            <a:stretch>
              <a:fillRect/>
            </a:stretch>
          </a:blipFill>
          <a:ln w="12700">
            <a:miter lim="400000"/>
          </a:ln>
        </p:spPr>
        <p:txBody>
          <a:bodyPr lIns="45719" rIns="45719"/>
          <a:lstStyle/>
          <a:p>
            <a:endParaRPr/>
          </a:p>
        </p:txBody>
      </p:sp>
      <p:sp>
        <p:nvSpPr>
          <p:cNvPr id="355" name="Freeform 30"/>
          <p:cNvSpPr/>
          <p:nvPr/>
        </p:nvSpPr>
        <p:spPr>
          <a:xfrm rot="21553544">
            <a:off x="15133829" y="1188204"/>
            <a:ext cx="565991" cy="430153"/>
          </a:xfrm>
          <a:prstGeom prst="rect">
            <a:avLst/>
          </a:prstGeom>
          <a:blipFill>
            <a:blip r:embed="rId8"/>
            <a:stretch>
              <a:fillRect/>
            </a:stretch>
          </a:blipFill>
          <a:ln w="12700">
            <a:miter lim="400000"/>
          </a:ln>
        </p:spPr>
        <p:txBody>
          <a:bodyPr lIns="45719" rIns="45719"/>
          <a:lstStyle/>
          <a:p>
            <a:endParaRPr/>
          </a:p>
        </p:txBody>
      </p:sp>
      <p:sp>
        <p:nvSpPr>
          <p:cNvPr id="356" name="TextBox 32"/>
          <p:cNvSpPr txBox="1"/>
          <p:nvPr/>
        </p:nvSpPr>
        <p:spPr>
          <a:xfrm>
            <a:off x="2483555" y="2200218"/>
            <a:ext cx="5118622" cy="695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4000" b="1">
                <a:solidFill>
                  <a:srgbClr val="FAF4EA"/>
                </a:solidFill>
                <a:latin typeface="Blogger Bold"/>
                <a:ea typeface="Blogger Bold"/>
                <a:cs typeface="Blogger Bold"/>
                <a:sym typeface="Blogger Bold"/>
              </a:defRPr>
            </a:lvl1pPr>
          </a:lstStyle>
          <a:p>
            <a:r>
              <a:t>Daily Routine</a:t>
            </a:r>
          </a:p>
        </p:txBody>
      </p:sp>
      <p:sp>
        <p:nvSpPr>
          <p:cNvPr id="357" name="TextBox 35"/>
          <p:cNvSpPr txBox="1"/>
          <p:nvPr/>
        </p:nvSpPr>
        <p:spPr>
          <a:xfrm>
            <a:off x="1564879" y="3141083"/>
            <a:ext cx="2144917" cy="7027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7000"/>
              </a:lnSpc>
              <a:defRPr sz="3200" b="1">
                <a:solidFill>
                  <a:srgbClr val="174247"/>
                </a:solidFill>
                <a:latin typeface="Blogger Bold"/>
                <a:ea typeface="Blogger Bold"/>
                <a:cs typeface="Blogger Bold"/>
                <a:sym typeface="Blogger Bold"/>
              </a:defRPr>
            </a:pPr>
            <a:r>
              <a:t>8:45 AM</a:t>
            </a:r>
          </a:p>
          <a:p>
            <a:pPr>
              <a:lnSpc>
                <a:spcPts val="7000"/>
              </a:lnSpc>
              <a:defRPr sz="3200" b="1">
                <a:solidFill>
                  <a:srgbClr val="174247"/>
                </a:solidFill>
                <a:latin typeface="Blogger Bold"/>
                <a:ea typeface="Blogger Bold"/>
                <a:cs typeface="Blogger Bold"/>
                <a:sym typeface="Blogger Bold"/>
              </a:defRPr>
            </a:pPr>
            <a:r>
              <a:t>9:00 AM</a:t>
            </a:r>
          </a:p>
          <a:p>
            <a:pPr>
              <a:lnSpc>
                <a:spcPts val="7000"/>
              </a:lnSpc>
              <a:defRPr sz="3200" b="1">
                <a:solidFill>
                  <a:srgbClr val="174247"/>
                </a:solidFill>
                <a:latin typeface="Blogger Bold"/>
                <a:ea typeface="Blogger Bold"/>
                <a:cs typeface="Blogger Bold"/>
                <a:sym typeface="Blogger Bold"/>
              </a:defRPr>
            </a:pPr>
            <a:r>
              <a:t>9:30 AM</a:t>
            </a:r>
          </a:p>
          <a:p>
            <a:pPr>
              <a:lnSpc>
                <a:spcPts val="7000"/>
              </a:lnSpc>
              <a:defRPr sz="3200" b="1">
                <a:solidFill>
                  <a:srgbClr val="174247"/>
                </a:solidFill>
                <a:latin typeface="Blogger Bold"/>
                <a:ea typeface="Blogger Bold"/>
                <a:cs typeface="Blogger Bold"/>
                <a:sym typeface="Blogger Bold"/>
              </a:defRPr>
            </a:pPr>
            <a:r>
              <a:t>11:45 AM</a:t>
            </a:r>
          </a:p>
          <a:p>
            <a:pPr>
              <a:lnSpc>
                <a:spcPts val="7000"/>
              </a:lnSpc>
              <a:defRPr sz="3200" b="1">
                <a:solidFill>
                  <a:srgbClr val="174247"/>
                </a:solidFill>
                <a:latin typeface="Blogger Bold"/>
                <a:ea typeface="Blogger Bold"/>
                <a:cs typeface="Blogger Bold"/>
                <a:sym typeface="Blogger Bold"/>
              </a:defRPr>
            </a:pPr>
            <a:r>
              <a:t>1:00 PM</a:t>
            </a:r>
          </a:p>
          <a:p>
            <a:pPr>
              <a:lnSpc>
                <a:spcPts val="7000"/>
              </a:lnSpc>
              <a:defRPr sz="3200" b="1">
                <a:solidFill>
                  <a:srgbClr val="174247"/>
                </a:solidFill>
                <a:latin typeface="Blogger Bold"/>
                <a:ea typeface="Blogger Bold"/>
                <a:cs typeface="Blogger Bold"/>
                <a:sym typeface="Blogger Bold"/>
              </a:defRPr>
            </a:pPr>
            <a:r>
              <a:t>1:30 PM</a:t>
            </a:r>
          </a:p>
          <a:p>
            <a:pPr>
              <a:lnSpc>
                <a:spcPts val="7000"/>
              </a:lnSpc>
              <a:defRPr sz="3200" b="1">
                <a:solidFill>
                  <a:srgbClr val="174247"/>
                </a:solidFill>
                <a:latin typeface="Blogger Bold"/>
                <a:ea typeface="Blogger Bold"/>
                <a:cs typeface="Blogger Bold"/>
                <a:sym typeface="Blogger Bold"/>
              </a:defRPr>
            </a:pPr>
            <a:r>
              <a:t>2:30 PM</a:t>
            </a:r>
          </a:p>
          <a:p>
            <a:pPr>
              <a:lnSpc>
                <a:spcPts val="7000"/>
              </a:lnSpc>
              <a:defRPr sz="3200" b="1">
                <a:solidFill>
                  <a:srgbClr val="174247"/>
                </a:solidFill>
                <a:latin typeface="Blogger Bold"/>
                <a:ea typeface="Blogger Bold"/>
                <a:cs typeface="Blogger Bold"/>
                <a:sym typeface="Blogger Bold"/>
              </a:defRPr>
            </a:pPr>
            <a:r>
              <a:t>3:15</a:t>
            </a:r>
          </a:p>
        </p:txBody>
      </p:sp>
      <p:sp>
        <p:nvSpPr>
          <p:cNvPr id="358" name="Freeform 39"/>
          <p:cNvSpPr/>
          <p:nvPr/>
        </p:nvSpPr>
        <p:spPr>
          <a:xfrm flipH="1">
            <a:off x="7888728" y="7844335"/>
            <a:ext cx="2510544" cy="2576118"/>
          </a:xfrm>
          <a:prstGeom prst="rect">
            <a:avLst/>
          </a:prstGeom>
          <a:blipFill>
            <a:blip r:embed="rId9"/>
            <a:stretch>
              <a:fillRect/>
            </a:stretch>
          </a:blipFill>
          <a:ln w="12700">
            <a:miter lim="400000"/>
          </a:ln>
        </p:spPr>
        <p:txBody>
          <a:bodyPr lIns="45719" rIns="45719"/>
          <a:lstStyle/>
          <a:p>
            <a:endParaRPr/>
          </a:p>
        </p:txBody>
      </p:sp>
      <p:sp>
        <p:nvSpPr>
          <p:cNvPr id="359" name="TextBox 20"/>
          <p:cNvSpPr txBox="1"/>
          <p:nvPr/>
        </p:nvSpPr>
        <p:spPr>
          <a:xfrm>
            <a:off x="431249" y="581371"/>
            <a:ext cx="13421948" cy="1259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9900"/>
              </a:lnSpc>
              <a:defRPr sz="8700">
                <a:solidFill>
                  <a:srgbClr val="C4343D"/>
                </a:solidFill>
                <a:latin typeface="Lovelo"/>
                <a:ea typeface="Lovelo"/>
                <a:cs typeface="Lovelo"/>
                <a:sym typeface="Lovelo"/>
              </a:defRPr>
            </a:lvl1pPr>
          </a:lstStyle>
          <a:p>
            <a:r>
              <a:t>A typical day in Reception</a:t>
            </a:r>
          </a:p>
        </p:txBody>
      </p:sp>
      <p:sp>
        <p:nvSpPr>
          <p:cNvPr id="360" name="TextBox 32"/>
          <p:cNvSpPr txBox="1"/>
          <p:nvPr/>
        </p:nvSpPr>
        <p:spPr>
          <a:xfrm>
            <a:off x="3645661" y="3137209"/>
            <a:ext cx="5454915" cy="7027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7000"/>
              </a:lnSpc>
              <a:defRPr sz="3200">
                <a:solidFill>
                  <a:srgbClr val="00374A"/>
                </a:solidFill>
                <a:latin typeface="Blogger"/>
                <a:ea typeface="Blogger"/>
                <a:cs typeface="Blogger"/>
                <a:sym typeface="Blogger"/>
              </a:defRPr>
            </a:pPr>
            <a:r>
              <a:t>Registration</a:t>
            </a:r>
          </a:p>
          <a:p>
            <a:pPr>
              <a:lnSpc>
                <a:spcPts val="7000"/>
              </a:lnSpc>
              <a:defRPr sz="3200">
                <a:solidFill>
                  <a:srgbClr val="00374A"/>
                </a:solidFill>
                <a:latin typeface="Blogger"/>
                <a:ea typeface="Blogger"/>
                <a:cs typeface="Blogger"/>
                <a:sym typeface="Blogger"/>
              </a:defRPr>
            </a:pPr>
            <a:r>
              <a:t>Wake up shake up &amp; phonics </a:t>
            </a:r>
          </a:p>
          <a:p>
            <a:pPr>
              <a:lnSpc>
                <a:spcPts val="7000"/>
              </a:lnSpc>
              <a:defRPr sz="3200">
                <a:solidFill>
                  <a:srgbClr val="00374A"/>
                </a:solidFill>
                <a:latin typeface="Blogger"/>
                <a:ea typeface="Blogger"/>
                <a:cs typeface="Blogger"/>
                <a:sym typeface="Blogger"/>
              </a:defRPr>
            </a:pPr>
            <a:r>
              <a:rPr sz="2400"/>
              <a:t>English/Maths input, free play &amp; snack</a:t>
            </a:r>
            <a:r>
              <a:t>. </a:t>
            </a:r>
          </a:p>
          <a:p>
            <a:pPr>
              <a:lnSpc>
                <a:spcPts val="7000"/>
              </a:lnSpc>
              <a:defRPr sz="3200">
                <a:solidFill>
                  <a:srgbClr val="00374A"/>
                </a:solidFill>
                <a:latin typeface="Blogger"/>
                <a:ea typeface="Blogger"/>
                <a:cs typeface="Blogger"/>
                <a:sym typeface="Blogger"/>
              </a:defRPr>
            </a:pPr>
            <a:r>
              <a:t>Lunch</a:t>
            </a:r>
          </a:p>
          <a:p>
            <a:pPr>
              <a:lnSpc>
                <a:spcPts val="7000"/>
              </a:lnSpc>
              <a:defRPr sz="3000">
                <a:solidFill>
                  <a:srgbClr val="00374A"/>
                </a:solidFill>
                <a:latin typeface="Blogger"/>
                <a:ea typeface="Blogger"/>
                <a:cs typeface="Blogger"/>
                <a:sym typeface="Blogger"/>
              </a:defRPr>
            </a:pPr>
            <a:r>
              <a:t>Registration &amp; wider curriculum</a:t>
            </a:r>
          </a:p>
          <a:p>
            <a:pPr>
              <a:lnSpc>
                <a:spcPts val="7000"/>
              </a:lnSpc>
              <a:defRPr sz="3200">
                <a:solidFill>
                  <a:srgbClr val="00374A"/>
                </a:solidFill>
                <a:latin typeface="Blogger"/>
                <a:ea typeface="Blogger"/>
                <a:cs typeface="Blogger"/>
                <a:sym typeface="Blogger"/>
              </a:defRPr>
            </a:pPr>
            <a:r>
              <a:t>Free play </a:t>
            </a:r>
          </a:p>
          <a:p>
            <a:pPr>
              <a:lnSpc>
                <a:spcPts val="7000"/>
              </a:lnSpc>
              <a:defRPr sz="3200">
                <a:solidFill>
                  <a:srgbClr val="00374A"/>
                </a:solidFill>
                <a:latin typeface="Blogger"/>
                <a:ea typeface="Blogger"/>
                <a:cs typeface="Blogger"/>
                <a:sym typeface="Blogger"/>
              </a:defRPr>
            </a:pPr>
            <a:r>
              <a:t>Group reading then story time</a:t>
            </a:r>
          </a:p>
          <a:p>
            <a:pPr>
              <a:lnSpc>
                <a:spcPts val="7000"/>
              </a:lnSpc>
              <a:defRPr sz="3200">
                <a:solidFill>
                  <a:srgbClr val="00374A"/>
                </a:solidFill>
                <a:latin typeface="Blogger"/>
                <a:ea typeface="Blogger"/>
                <a:cs typeface="Blogger"/>
                <a:sym typeface="Blogger"/>
              </a:defRPr>
            </a:pPr>
            <a:r>
              <a:t>Home time</a:t>
            </a:r>
          </a:p>
        </p:txBody>
      </p:sp>
      <p:sp>
        <p:nvSpPr>
          <p:cNvPr id="361" name="TextBox 35"/>
          <p:cNvSpPr txBox="1"/>
          <p:nvPr/>
        </p:nvSpPr>
        <p:spPr>
          <a:xfrm>
            <a:off x="10998927" y="2191511"/>
            <a:ext cx="4916631" cy="69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700"/>
              </a:lnSpc>
              <a:defRPr sz="4000" b="1">
                <a:solidFill>
                  <a:srgbClr val="FAF4EA"/>
                </a:solidFill>
                <a:latin typeface="Blogger Bold"/>
                <a:ea typeface="Blogger Bold"/>
                <a:cs typeface="Blogger Bold"/>
                <a:sym typeface="Blogger Bold"/>
              </a:defRPr>
            </a:lvl1pPr>
          </a:lstStyle>
          <a:p>
            <a:r>
              <a:t>Trips &amp; Visitors</a:t>
            </a:r>
          </a:p>
        </p:txBody>
      </p:sp>
      <p:sp>
        <p:nvSpPr>
          <p:cNvPr id="362" name="TextBox 38"/>
          <p:cNvSpPr txBox="1"/>
          <p:nvPr/>
        </p:nvSpPr>
        <p:spPr>
          <a:xfrm>
            <a:off x="10095723" y="3234956"/>
            <a:ext cx="6723038" cy="2213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690879" lvl="1" indent="-345438">
              <a:lnSpc>
                <a:spcPts val="4400"/>
              </a:lnSpc>
              <a:buSzPct val="100000"/>
              <a:buFont typeface="Arial"/>
              <a:buChar char="•"/>
              <a:defRPr sz="3100">
                <a:solidFill>
                  <a:srgbClr val="00374A"/>
                </a:solidFill>
                <a:latin typeface="Blogger"/>
                <a:ea typeface="Blogger"/>
                <a:cs typeface="Blogger"/>
                <a:sym typeface="Blogger"/>
              </a:defRPr>
            </a:pPr>
            <a:r>
              <a:t>During the year we organise trips and visitors to come into school to enhance the children’s learning experiences.</a:t>
            </a:r>
          </a:p>
        </p:txBody>
      </p:sp>
      <p:pic>
        <p:nvPicPr>
          <p:cNvPr id="363" name="unknown.jpeg" descr="unknown.jpeg"/>
          <p:cNvPicPr>
            <a:picLocks noChangeAspect="1"/>
          </p:cNvPicPr>
          <p:nvPr/>
        </p:nvPicPr>
        <p:blipFill>
          <a:blip r:embed="rId10"/>
          <a:stretch>
            <a:fillRect/>
          </a:stretch>
        </p:blipFill>
        <p:spPr>
          <a:xfrm>
            <a:off x="15441620" y="7558506"/>
            <a:ext cx="2742837" cy="2653820"/>
          </a:xfrm>
          <a:prstGeom prst="rect">
            <a:avLst/>
          </a:prstGeom>
          <a:ln w="12700">
            <a:miter lim="400000"/>
          </a:ln>
        </p:spPr>
      </p:pic>
      <p:pic>
        <p:nvPicPr>
          <p:cNvPr id="364" name="unknown.jpeg" descr="unknown.jpeg"/>
          <p:cNvPicPr>
            <a:picLocks noChangeAspect="1"/>
          </p:cNvPicPr>
          <p:nvPr/>
        </p:nvPicPr>
        <p:blipFill>
          <a:blip r:embed="rId11"/>
          <a:stretch>
            <a:fillRect/>
          </a:stretch>
        </p:blipFill>
        <p:spPr>
          <a:xfrm>
            <a:off x="9888616" y="5725868"/>
            <a:ext cx="2518390" cy="2446582"/>
          </a:xfrm>
          <a:prstGeom prst="rect">
            <a:avLst/>
          </a:prstGeom>
          <a:ln w="12700">
            <a:miter lim="400000"/>
          </a:ln>
        </p:spPr>
      </p:pic>
      <p:sp>
        <p:nvSpPr>
          <p:cNvPr id="365" name="Text"/>
          <p:cNvSpPr txBox="1"/>
          <p:nvPr/>
        </p:nvSpPr>
        <p:spPr>
          <a:xfrm>
            <a:off x="9888616" y="2114550"/>
            <a:ext cx="142241"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pic>
        <p:nvPicPr>
          <p:cNvPr id="366" name="unknown.jpeg" descr="unknown.jpeg"/>
          <p:cNvPicPr>
            <a:picLocks noChangeAspect="1"/>
          </p:cNvPicPr>
          <p:nvPr/>
        </p:nvPicPr>
        <p:blipFill>
          <a:blip r:embed="rId12"/>
          <a:stretch>
            <a:fillRect/>
          </a:stretch>
        </p:blipFill>
        <p:spPr>
          <a:xfrm>
            <a:off x="12550179" y="6773874"/>
            <a:ext cx="2748267" cy="2648329"/>
          </a:xfrm>
          <a:prstGeom prst="rect">
            <a:avLst/>
          </a:prstGeom>
          <a:ln w="12700">
            <a:miter lim="400000"/>
          </a:ln>
        </p:spPr>
      </p:pic>
      <p:sp>
        <p:nvSpPr>
          <p:cNvPr id="367" name="Text"/>
          <p:cNvSpPr txBox="1"/>
          <p:nvPr/>
        </p:nvSpPr>
        <p:spPr>
          <a:xfrm>
            <a:off x="12550179" y="3364302"/>
            <a:ext cx="14224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New Roman"/>
                <a:ea typeface="Times New Roman"/>
                <a:cs typeface="Times New Roman"/>
                <a:sym typeface="Times New Roman"/>
              </a:defRPr>
            </a:lvl1pPr>
          </a:lstStyle>
          <a:p>
            <a:r>
              <a:t> </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1455</Words>
  <Application>Microsoft Office PowerPoint</Application>
  <PresentationFormat>Custom</PresentationFormat>
  <Paragraphs>267</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sca8753819</dc:creator>
  <cp:lastModifiedBy>Jayne O'Brien</cp:lastModifiedBy>
  <cp:revision>1</cp:revision>
  <dcterms:modified xsi:type="dcterms:W3CDTF">2025-06-11T13:13:25Z</dcterms:modified>
</cp:coreProperties>
</file>