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45385B" w14:textId="77777777" w:rsidR="00682E6F" w:rsidRDefault="00682E6F"/>
    <w:p w14:paraId="02BC5AAE" w14:textId="0EEF7ED6" w:rsidR="00682E6F" w:rsidRDefault="00682E6F" w:rsidP="00682E6F">
      <w:pPr>
        <w:jc w:val="center"/>
      </w:pPr>
      <w:r>
        <w:rPr>
          <w:noProof/>
        </w:rPr>
        <w:drawing>
          <wp:inline distT="0" distB="0" distL="0" distR="0" wp14:anchorId="14E17F03" wp14:editId="29D2411A">
            <wp:extent cx="3273238" cy="2048121"/>
            <wp:effectExtent l="0" t="0" r="3810" b="0"/>
            <wp:docPr id="701578534" name="Picture 1" descr="A logo for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1578534" name="Picture 1" descr="A logo for a company&#10;&#10;Description automatically generated"/>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326910" cy="2081705"/>
                    </a:xfrm>
                    <a:prstGeom prst="rect">
                      <a:avLst/>
                    </a:prstGeom>
                    <a:noFill/>
                  </pic:spPr>
                </pic:pic>
              </a:graphicData>
            </a:graphic>
          </wp:inline>
        </w:drawing>
      </w:r>
    </w:p>
    <w:tbl>
      <w:tblPr>
        <w:tblStyle w:val="TableGrid"/>
        <w:tblpPr w:leftFromText="180" w:rightFromText="180" w:vertAnchor="text" w:horzAnchor="margin" w:tblpXSpec="center" w:tblpY="36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87"/>
      </w:tblGrid>
      <w:tr w:rsidR="007B298C" w:rsidRPr="009451C1" w14:paraId="5D595B2E" w14:textId="77777777" w:rsidTr="007B298C">
        <w:trPr>
          <w:trHeight w:val="4924"/>
        </w:trPr>
        <w:tc>
          <w:tcPr>
            <w:tcW w:w="7087" w:type="dxa"/>
          </w:tcPr>
          <w:p w14:paraId="7B528317" w14:textId="78AEF14A" w:rsidR="007B298C" w:rsidRDefault="007B298C" w:rsidP="00770A27">
            <w:pPr>
              <w:pStyle w:val="NoSpacing1"/>
              <w:spacing w:before="240" w:after="200" w:line="276" w:lineRule="auto"/>
              <w:jc w:val="center"/>
              <w:rPr>
                <w:rFonts w:ascii="Arial" w:eastAsia="Times New Roman" w:hAnsi="Arial" w:cs="Arial"/>
                <w:b/>
                <w:sz w:val="52"/>
                <w:szCs w:val="52"/>
                <w:lang w:val="en-GB" w:eastAsia="en-GB"/>
              </w:rPr>
            </w:pPr>
            <w:r w:rsidRPr="009451C1">
              <w:rPr>
                <w:rFonts w:ascii="Arial" w:eastAsia="Times New Roman" w:hAnsi="Arial" w:cs="Arial"/>
                <w:b/>
                <w:sz w:val="52"/>
                <w:szCs w:val="52"/>
                <w:lang w:val="en-GB" w:eastAsia="en-GB"/>
              </w:rPr>
              <w:t>Child Protection and Safeguarding Policy</w:t>
            </w:r>
          </w:p>
          <w:p w14:paraId="3C6929D9" w14:textId="1EDBC296" w:rsidR="003A1B6E" w:rsidRDefault="003A1B6E" w:rsidP="00770A27">
            <w:pPr>
              <w:pStyle w:val="NoSpacing1"/>
              <w:spacing w:before="240" w:after="200" w:line="276" w:lineRule="auto"/>
              <w:jc w:val="center"/>
              <w:rPr>
                <w:rFonts w:ascii="Arial" w:eastAsia="Times New Roman" w:hAnsi="Arial" w:cs="Arial"/>
                <w:b/>
                <w:sz w:val="52"/>
                <w:szCs w:val="52"/>
                <w:lang w:val="en-GB" w:eastAsia="en-GB"/>
              </w:rPr>
            </w:pPr>
            <w:r>
              <w:rPr>
                <w:rFonts w:ascii="Arial" w:eastAsia="Times New Roman" w:hAnsi="Arial" w:cs="Arial"/>
                <w:b/>
                <w:sz w:val="52"/>
                <w:szCs w:val="52"/>
                <w:lang w:val="en-GB" w:eastAsia="en-GB"/>
              </w:rPr>
              <w:t>September 26</w:t>
            </w:r>
          </w:p>
          <w:p w14:paraId="689D2D8B" w14:textId="77777777" w:rsidR="003A1B6E" w:rsidRPr="00770A27" w:rsidRDefault="003A1B6E" w:rsidP="00770A27">
            <w:pPr>
              <w:pStyle w:val="NoSpacing1"/>
              <w:spacing w:before="240" w:after="200" w:line="276" w:lineRule="auto"/>
              <w:jc w:val="center"/>
              <w:rPr>
                <w:rFonts w:ascii="Arial" w:eastAsia="Times New Roman" w:hAnsi="Arial" w:cs="Arial"/>
                <w:b/>
                <w:sz w:val="52"/>
                <w:szCs w:val="52"/>
                <w:lang w:val="en-GB" w:eastAsia="en-GB"/>
              </w:rPr>
            </w:pPr>
          </w:p>
          <w:p w14:paraId="3A3BA2E5" w14:textId="77777777" w:rsidR="007B298C" w:rsidRDefault="00D132FE" w:rsidP="00627579">
            <w:pPr>
              <w:spacing w:before="240" w:after="200" w:line="276" w:lineRule="auto"/>
              <w:jc w:val="center"/>
              <w:rPr>
                <w:rFonts w:ascii="Arial" w:eastAsia="Times New Roman" w:hAnsi="Arial" w:cs="Arial"/>
                <w:b/>
                <w:sz w:val="44"/>
                <w:szCs w:val="44"/>
                <w:lang w:eastAsia="en-GB"/>
              </w:rPr>
            </w:pPr>
            <w:r w:rsidRPr="009451C1">
              <w:rPr>
                <w:rFonts w:ascii="Arial" w:eastAsia="Times New Roman" w:hAnsi="Arial" w:cs="Arial"/>
                <w:b/>
                <w:sz w:val="44"/>
                <w:szCs w:val="44"/>
                <w:lang w:eastAsia="en-GB"/>
              </w:rPr>
              <w:t>For S</w:t>
            </w:r>
            <w:r w:rsidR="007B298C" w:rsidRPr="009451C1">
              <w:rPr>
                <w:rFonts w:ascii="Arial" w:eastAsia="Times New Roman" w:hAnsi="Arial" w:cs="Arial"/>
                <w:b/>
                <w:sz w:val="44"/>
                <w:szCs w:val="44"/>
                <w:lang w:eastAsia="en-GB"/>
              </w:rPr>
              <w:t>chools and Education Establishments in Cheshire East</w:t>
            </w:r>
          </w:p>
          <w:p w14:paraId="19E7AB1B" w14:textId="77777777" w:rsidR="00954D46" w:rsidRDefault="00954D46" w:rsidP="00627579">
            <w:pPr>
              <w:spacing w:before="240" w:after="200" w:line="276" w:lineRule="auto"/>
              <w:jc w:val="center"/>
              <w:rPr>
                <w:rFonts w:ascii="Arial" w:eastAsia="Times New Roman" w:hAnsi="Arial" w:cs="Arial"/>
                <w:b/>
                <w:sz w:val="44"/>
                <w:szCs w:val="44"/>
                <w:lang w:eastAsia="en-GB"/>
              </w:rPr>
            </w:pPr>
          </w:p>
          <w:p w14:paraId="4CA79994" w14:textId="77777777" w:rsidR="00954D46" w:rsidRDefault="00954D46" w:rsidP="00627579">
            <w:pPr>
              <w:spacing w:before="240" w:after="200" w:line="276" w:lineRule="auto"/>
              <w:jc w:val="center"/>
              <w:rPr>
                <w:rFonts w:ascii="Arial" w:eastAsia="Times New Roman" w:hAnsi="Arial" w:cs="Arial"/>
                <w:b/>
                <w:sz w:val="44"/>
                <w:szCs w:val="44"/>
                <w:lang w:eastAsia="en-GB"/>
              </w:rPr>
            </w:pPr>
          </w:p>
          <w:p w14:paraId="54BBA0F3" w14:textId="77777777" w:rsidR="00954D46" w:rsidRPr="001459CF" w:rsidRDefault="00954D46" w:rsidP="00954D46">
            <w:pPr>
              <w:jc w:val="both"/>
              <w:rPr>
                <w:rFonts w:ascii="Arial" w:hAnsi="Arial" w:cs="Arial"/>
                <w:sz w:val="28"/>
                <w:szCs w:val="28"/>
              </w:rPr>
            </w:pPr>
            <w:r w:rsidRPr="001459CF">
              <w:rPr>
                <w:rFonts w:ascii="Arial" w:hAnsi="Arial" w:cs="Arial"/>
                <w:sz w:val="28"/>
                <w:szCs w:val="28"/>
              </w:rPr>
              <w:t xml:space="preserve">Principal: Mrs L </w:t>
            </w:r>
            <w:r>
              <w:rPr>
                <w:rFonts w:ascii="Arial" w:hAnsi="Arial" w:cs="Arial"/>
                <w:sz w:val="28"/>
                <w:szCs w:val="28"/>
              </w:rPr>
              <w:t>Smith</w:t>
            </w:r>
          </w:p>
          <w:p w14:paraId="3D1A707B" w14:textId="77777777" w:rsidR="00954D46" w:rsidRDefault="00954D46" w:rsidP="00954D46">
            <w:pPr>
              <w:jc w:val="both"/>
              <w:rPr>
                <w:rFonts w:ascii="Arial" w:hAnsi="Arial" w:cs="Arial"/>
                <w:sz w:val="28"/>
                <w:szCs w:val="28"/>
              </w:rPr>
            </w:pPr>
            <w:r w:rsidRPr="001459CF">
              <w:rPr>
                <w:rFonts w:ascii="Arial" w:hAnsi="Arial" w:cs="Arial"/>
                <w:sz w:val="28"/>
                <w:szCs w:val="28"/>
              </w:rPr>
              <w:t xml:space="preserve">Chair of Governors: </w:t>
            </w:r>
            <w:r>
              <w:rPr>
                <w:rFonts w:ascii="Arial" w:hAnsi="Arial" w:cs="Arial"/>
                <w:sz w:val="28"/>
                <w:szCs w:val="28"/>
              </w:rPr>
              <w:t>Mrs K Cliffe</w:t>
            </w:r>
          </w:p>
          <w:p w14:paraId="277C0F08" w14:textId="0C8C2D35" w:rsidR="00954D46" w:rsidRPr="009451C1" w:rsidRDefault="00954D46" w:rsidP="00627579">
            <w:pPr>
              <w:spacing w:before="240" w:after="200" w:line="276" w:lineRule="auto"/>
              <w:jc w:val="center"/>
              <w:rPr>
                <w:rFonts w:ascii="Arial" w:hAnsi="Arial" w:cs="Arial"/>
              </w:rPr>
            </w:pPr>
          </w:p>
        </w:tc>
      </w:tr>
    </w:tbl>
    <w:p w14:paraId="480BD32B" w14:textId="77777777" w:rsidR="00AC7417" w:rsidRPr="009451C1" w:rsidRDefault="00AC7417" w:rsidP="00EB36B0">
      <w:pPr>
        <w:jc w:val="both"/>
        <w:rPr>
          <w:rFonts w:ascii="Arial" w:hAnsi="Arial" w:cs="Arial"/>
        </w:rPr>
      </w:pPr>
    </w:p>
    <w:p w14:paraId="08B10233" w14:textId="77777777" w:rsidR="007B298C" w:rsidRPr="009451C1" w:rsidRDefault="007B298C" w:rsidP="00EB36B0">
      <w:pPr>
        <w:jc w:val="both"/>
        <w:rPr>
          <w:rFonts w:ascii="Arial" w:hAnsi="Arial" w:cs="Arial"/>
        </w:rPr>
      </w:pPr>
    </w:p>
    <w:p w14:paraId="09AE0F62" w14:textId="77777777" w:rsidR="007B298C" w:rsidRPr="009451C1" w:rsidRDefault="007B298C" w:rsidP="00EB36B0">
      <w:pPr>
        <w:jc w:val="both"/>
        <w:rPr>
          <w:rFonts w:ascii="Arial" w:hAnsi="Arial" w:cs="Arial"/>
        </w:rPr>
      </w:pPr>
    </w:p>
    <w:p w14:paraId="7590E68F" w14:textId="77777777" w:rsidR="007B298C" w:rsidRPr="009451C1" w:rsidRDefault="007B298C" w:rsidP="00EB36B0">
      <w:pPr>
        <w:jc w:val="both"/>
        <w:rPr>
          <w:rFonts w:ascii="Arial" w:hAnsi="Arial" w:cs="Arial"/>
        </w:rPr>
      </w:pPr>
    </w:p>
    <w:p w14:paraId="52E9F27C" w14:textId="5761DF8A" w:rsidR="00502333" w:rsidRDefault="00502333" w:rsidP="00EB36B0">
      <w:pPr>
        <w:jc w:val="both"/>
        <w:rPr>
          <w:rFonts w:ascii="Arial" w:hAnsi="Arial" w:cs="Arial"/>
        </w:rPr>
      </w:pPr>
    </w:p>
    <w:p w14:paraId="184E6D5D" w14:textId="16AD81BA" w:rsidR="00954D46" w:rsidRDefault="00502333">
      <w:pPr>
        <w:rPr>
          <w:rFonts w:ascii="Arial" w:hAnsi="Arial" w:cs="Arial"/>
        </w:rPr>
      </w:pPr>
      <w:r>
        <w:rPr>
          <w:rFonts w:ascii="Arial" w:hAnsi="Arial" w:cs="Arial"/>
        </w:rPr>
        <w:br w:type="page"/>
      </w:r>
    </w:p>
    <w:p w14:paraId="2A50FC60" w14:textId="77777777" w:rsidR="007B298C" w:rsidRPr="009451C1" w:rsidRDefault="007B298C" w:rsidP="00DD542D">
      <w:pPr>
        <w:pStyle w:val="NoSpacing1"/>
        <w:spacing w:line="276" w:lineRule="auto"/>
        <w:jc w:val="center"/>
        <w:rPr>
          <w:rFonts w:ascii="Arial" w:eastAsia="Times New Roman" w:hAnsi="Arial" w:cs="Arial"/>
          <w:b/>
          <w:sz w:val="52"/>
          <w:szCs w:val="52"/>
          <w:lang w:val="en-GB" w:eastAsia="en-GB"/>
        </w:rPr>
      </w:pPr>
      <w:r w:rsidRPr="009451C1">
        <w:rPr>
          <w:rFonts w:ascii="Arial" w:eastAsia="Times New Roman" w:hAnsi="Arial" w:cs="Arial"/>
          <w:b/>
          <w:sz w:val="52"/>
          <w:szCs w:val="52"/>
          <w:lang w:val="en-GB" w:eastAsia="en-GB"/>
        </w:rPr>
        <w:lastRenderedPageBreak/>
        <w:t>Child Protection and Safeguarding Policy</w:t>
      </w:r>
    </w:p>
    <w:tbl>
      <w:tblPr>
        <w:tblStyle w:val="TableGrid"/>
        <w:tblW w:w="9589" w:type="dxa"/>
        <w:tblLook w:val="04A0" w:firstRow="1" w:lastRow="0" w:firstColumn="1" w:lastColumn="0" w:noHBand="0" w:noVBand="1"/>
      </w:tblPr>
      <w:tblGrid>
        <w:gridCol w:w="4815"/>
        <w:gridCol w:w="4774"/>
      </w:tblGrid>
      <w:tr w:rsidR="007B298C" w:rsidRPr="009451C1" w14:paraId="1C011563" w14:textId="77777777" w:rsidTr="007B298C">
        <w:tc>
          <w:tcPr>
            <w:tcW w:w="4815" w:type="dxa"/>
          </w:tcPr>
          <w:p w14:paraId="04779E99" w14:textId="716F5145"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 xml:space="preserve">Person responsible for the </w:t>
            </w:r>
            <w:r w:rsidR="00B667A9">
              <w:rPr>
                <w:rFonts w:ascii="Arial" w:hAnsi="Arial" w:cs="Arial"/>
                <w:sz w:val="24"/>
                <w:szCs w:val="24"/>
              </w:rPr>
              <w:t>p</w:t>
            </w:r>
            <w:r w:rsidRPr="009451C1">
              <w:rPr>
                <w:rFonts w:ascii="Arial" w:hAnsi="Arial" w:cs="Arial"/>
                <w:sz w:val="24"/>
                <w:szCs w:val="24"/>
              </w:rPr>
              <w:t>olicy</w:t>
            </w:r>
            <w:r w:rsidR="009B4B14" w:rsidRPr="009451C1">
              <w:rPr>
                <w:rFonts w:ascii="Arial" w:hAnsi="Arial" w:cs="Arial"/>
                <w:sz w:val="24"/>
                <w:szCs w:val="24"/>
              </w:rPr>
              <w:t>:</w:t>
            </w:r>
          </w:p>
          <w:p w14:paraId="7C0C124B" w14:textId="77777777" w:rsidR="007B298C" w:rsidRPr="009451C1" w:rsidRDefault="007B298C" w:rsidP="007B298C">
            <w:pPr>
              <w:pStyle w:val="ListParagraph"/>
              <w:tabs>
                <w:tab w:val="left" w:pos="3660"/>
              </w:tabs>
              <w:spacing w:before="240"/>
              <w:ind w:left="0"/>
              <w:rPr>
                <w:rFonts w:ascii="Arial" w:hAnsi="Arial" w:cs="Arial"/>
                <w:sz w:val="24"/>
                <w:szCs w:val="24"/>
              </w:rPr>
            </w:pPr>
          </w:p>
        </w:tc>
        <w:tc>
          <w:tcPr>
            <w:tcW w:w="4774" w:type="dxa"/>
          </w:tcPr>
          <w:p w14:paraId="7626C8B8" w14:textId="77777777" w:rsidR="007B298C" w:rsidRPr="009451C1" w:rsidRDefault="007B298C" w:rsidP="007B298C">
            <w:pPr>
              <w:pStyle w:val="ListParagraph"/>
              <w:tabs>
                <w:tab w:val="left" w:pos="3660"/>
              </w:tabs>
              <w:spacing w:before="240"/>
              <w:ind w:left="0"/>
              <w:jc w:val="center"/>
              <w:rPr>
                <w:rFonts w:ascii="Arial" w:hAnsi="Arial" w:cs="Arial"/>
                <w:color w:val="FF0000"/>
                <w:sz w:val="24"/>
                <w:szCs w:val="24"/>
              </w:rPr>
            </w:pPr>
          </w:p>
          <w:p w14:paraId="48EF3640" w14:textId="598BF983" w:rsidR="009B4B14" w:rsidRPr="009451C1" w:rsidRDefault="003B1992" w:rsidP="009B4B14">
            <w:pPr>
              <w:pStyle w:val="ListParagraph"/>
              <w:tabs>
                <w:tab w:val="left" w:pos="3660"/>
              </w:tabs>
              <w:spacing w:before="240"/>
              <w:ind w:left="0"/>
              <w:rPr>
                <w:rFonts w:ascii="Arial" w:hAnsi="Arial" w:cs="Arial"/>
                <w:i/>
                <w:color w:val="FF0000"/>
                <w:sz w:val="24"/>
                <w:szCs w:val="24"/>
              </w:rPr>
            </w:pPr>
            <w:r w:rsidRPr="002F0427">
              <w:rPr>
                <w:rFonts w:ascii="Arial" w:hAnsi="Arial" w:cs="Arial"/>
                <w:i/>
                <w:color w:val="000000" w:themeColor="text1"/>
                <w:sz w:val="24"/>
                <w:szCs w:val="24"/>
              </w:rPr>
              <w:t>L Smith and J North</w:t>
            </w:r>
          </w:p>
        </w:tc>
      </w:tr>
      <w:tr w:rsidR="007B298C" w:rsidRPr="009451C1" w14:paraId="59E50F33" w14:textId="77777777" w:rsidTr="007B298C">
        <w:tc>
          <w:tcPr>
            <w:tcW w:w="4815" w:type="dxa"/>
          </w:tcPr>
          <w:p w14:paraId="709E2C29" w14:textId="77777777"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Date Approved</w:t>
            </w:r>
            <w:r w:rsidR="009B4B14" w:rsidRPr="009451C1">
              <w:rPr>
                <w:rFonts w:ascii="Arial" w:hAnsi="Arial" w:cs="Arial"/>
                <w:sz w:val="24"/>
                <w:szCs w:val="24"/>
              </w:rPr>
              <w:t>:</w:t>
            </w:r>
          </w:p>
          <w:p w14:paraId="7F111FBF" w14:textId="77777777" w:rsidR="007B298C" w:rsidRPr="009451C1" w:rsidRDefault="007B298C" w:rsidP="007B298C">
            <w:pPr>
              <w:pStyle w:val="ListParagraph"/>
              <w:tabs>
                <w:tab w:val="left" w:pos="3660"/>
              </w:tabs>
              <w:spacing w:before="240"/>
              <w:ind w:left="0"/>
              <w:rPr>
                <w:rFonts w:ascii="Arial" w:hAnsi="Arial" w:cs="Arial"/>
                <w:sz w:val="24"/>
                <w:szCs w:val="24"/>
              </w:rPr>
            </w:pPr>
          </w:p>
        </w:tc>
        <w:tc>
          <w:tcPr>
            <w:tcW w:w="4774" w:type="dxa"/>
          </w:tcPr>
          <w:p w14:paraId="79D58784" w14:textId="77777777" w:rsidR="008B792C" w:rsidRDefault="008B792C" w:rsidP="009B4B14">
            <w:pPr>
              <w:pStyle w:val="ListParagraph"/>
              <w:tabs>
                <w:tab w:val="left" w:pos="3660"/>
              </w:tabs>
              <w:spacing w:before="240"/>
              <w:ind w:left="0"/>
              <w:rPr>
                <w:rFonts w:ascii="Arial" w:hAnsi="Arial" w:cs="Arial"/>
                <w:i/>
                <w:color w:val="000000" w:themeColor="text1"/>
                <w:sz w:val="24"/>
                <w:szCs w:val="24"/>
              </w:rPr>
            </w:pPr>
          </w:p>
          <w:p w14:paraId="2D6D6C6B" w14:textId="6958417F" w:rsidR="009B4B14" w:rsidRPr="009451C1" w:rsidRDefault="008B792C" w:rsidP="009B4B14">
            <w:pPr>
              <w:pStyle w:val="ListParagraph"/>
              <w:tabs>
                <w:tab w:val="left" w:pos="3660"/>
              </w:tabs>
              <w:spacing w:before="240"/>
              <w:ind w:left="0"/>
              <w:rPr>
                <w:rFonts w:ascii="Arial" w:hAnsi="Arial" w:cs="Arial"/>
                <w:i/>
                <w:color w:val="FF0000"/>
                <w:sz w:val="24"/>
                <w:szCs w:val="24"/>
              </w:rPr>
            </w:pPr>
            <w:r w:rsidRPr="002F0427">
              <w:rPr>
                <w:rFonts w:ascii="Arial" w:hAnsi="Arial" w:cs="Arial"/>
                <w:i/>
                <w:color w:val="000000" w:themeColor="text1"/>
                <w:sz w:val="24"/>
                <w:szCs w:val="24"/>
              </w:rPr>
              <w:t>September 2</w:t>
            </w:r>
            <w:r>
              <w:rPr>
                <w:rFonts w:ascii="Arial" w:hAnsi="Arial" w:cs="Arial"/>
                <w:i/>
                <w:color w:val="000000" w:themeColor="text1"/>
                <w:sz w:val="24"/>
                <w:szCs w:val="24"/>
              </w:rPr>
              <w:t>6</w:t>
            </w:r>
          </w:p>
        </w:tc>
      </w:tr>
      <w:tr w:rsidR="007B298C" w:rsidRPr="009451C1" w14:paraId="640AF1DD" w14:textId="77777777" w:rsidTr="007B298C">
        <w:tc>
          <w:tcPr>
            <w:tcW w:w="4815" w:type="dxa"/>
          </w:tcPr>
          <w:p w14:paraId="4384F88F" w14:textId="77777777"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Signed</w:t>
            </w:r>
            <w:r w:rsidR="009B4B14" w:rsidRPr="009451C1">
              <w:rPr>
                <w:rFonts w:ascii="Arial" w:hAnsi="Arial" w:cs="Arial"/>
                <w:sz w:val="24"/>
                <w:szCs w:val="24"/>
              </w:rPr>
              <w:t>:</w:t>
            </w:r>
          </w:p>
          <w:p w14:paraId="5F406867" w14:textId="77777777" w:rsidR="009B4B14" w:rsidRPr="009451C1" w:rsidRDefault="009B4B14" w:rsidP="007B298C">
            <w:pPr>
              <w:pStyle w:val="ListParagraph"/>
              <w:tabs>
                <w:tab w:val="left" w:pos="3660"/>
              </w:tabs>
              <w:spacing w:before="240"/>
              <w:ind w:left="0"/>
              <w:rPr>
                <w:rFonts w:ascii="Arial" w:hAnsi="Arial" w:cs="Arial"/>
                <w:sz w:val="24"/>
                <w:szCs w:val="24"/>
              </w:rPr>
            </w:pPr>
          </w:p>
        </w:tc>
        <w:tc>
          <w:tcPr>
            <w:tcW w:w="4774" w:type="dxa"/>
          </w:tcPr>
          <w:p w14:paraId="44F22B2F" w14:textId="77777777" w:rsidR="009B4B14" w:rsidRPr="009451C1" w:rsidRDefault="009B4B14" w:rsidP="009B4B14">
            <w:pPr>
              <w:pStyle w:val="ListParagraph"/>
              <w:tabs>
                <w:tab w:val="left" w:pos="3660"/>
              </w:tabs>
              <w:spacing w:before="240"/>
              <w:ind w:left="0"/>
              <w:jc w:val="center"/>
              <w:rPr>
                <w:rFonts w:ascii="Arial" w:hAnsi="Arial" w:cs="Arial"/>
                <w:i/>
                <w:color w:val="FF0000"/>
                <w:sz w:val="24"/>
                <w:szCs w:val="24"/>
              </w:rPr>
            </w:pPr>
          </w:p>
          <w:p w14:paraId="196F75E8" w14:textId="0A4C3959" w:rsidR="007B298C" w:rsidRPr="009451C1" w:rsidRDefault="00AC6517" w:rsidP="009B4B14">
            <w:pPr>
              <w:pStyle w:val="ListParagraph"/>
              <w:tabs>
                <w:tab w:val="left" w:pos="3660"/>
              </w:tabs>
              <w:spacing w:before="240"/>
              <w:ind w:left="0"/>
              <w:rPr>
                <w:rFonts w:ascii="Arial" w:hAnsi="Arial" w:cs="Arial"/>
                <w:color w:val="FF0000"/>
                <w:sz w:val="24"/>
                <w:szCs w:val="24"/>
              </w:rPr>
            </w:pPr>
            <w:r w:rsidRPr="002F0427">
              <w:rPr>
                <w:rFonts w:ascii="Arial" w:hAnsi="Arial" w:cs="Arial"/>
                <w:i/>
                <w:color w:val="000000" w:themeColor="text1"/>
                <w:sz w:val="24"/>
                <w:szCs w:val="24"/>
              </w:rPr>
              <w:t>L Smith and J North</w:t>
            </w:r>
          </w:p>
        </w:tc>
      </w:tr>
      <w:tr w:rsidR="007B298C" w:rsidRPr="009451C1" w14:paraId="5B4EAD36" w14:textId="77777777" w:rsidTr="007B298C">
        <w:tc>
          <w:tcPr>
            <w:tcW w:w="4815" w:type="dxa"/>
          </w:tcPr>
          <w:p w14:paraId="12ED880D" w14:textId="77777777" w:rsidR="007B298C" w:rsidRPr="009451C1" w:rsidRDefault="009B4B14" w:rsidP="009B4B14">
            <w:pPr>
              <w:pStyle w:val="ListParagraph"/>
              <w:tabs>
                <w:tab w:val="left" w:pos="3660"/>
              </w:tabs>
              <w:spacing w:before="240"/>
              <w:ind w:left="0"/>
              <w:rPr>
                <w:rFonts w:ascii="Arial" w:hAnsi="Arial" w:cs="Arial"/>
                <w:sz w:val="24"/>
                <w:szCs w:val="24"/>
              </w:rPr>
            </w:pPr>
            <w:r w:rsidRPr="009451C1">
              <w:rPr>
                <w:rFonts w:ascii="Arial" w:hAnsi="Arial" w:cs="Arial"/>
                <w:sz w:val="24"/>
                <w:szCs w:val="24"/>
              </w:rPr>
              <w:t>Date for Review:</w:t>
            </w:r>
          </w:p>
          <w:p w14:paraId="3D890941" w14:textId="77777777" w:rsidR="009B4B14" w:rsidRPr="009451C1" w:rsidRDefault="009B4B14" w:rsidP="009B4B14">
            <w:pPr>
              <w:pStyle w:val="ListParagraph"/>
              <w:tabs>
                <w:tab w:val="left" w:pos="3660"/>
              </w:tabs>
              <w:spacing w:before="240"/>
              <w:ind w:left="0"/>
              <w:rPr>
                <w:rFonts w:ascii="Arial" w:hAnsi="Arial" w:cs="Arial"/>
                <w:sz w:val="24"/>
                <w:szCs w:val="24"/>
              </w:rPr>
            </w:pPr>
          </w:p>
        </w:tc>
        <w:tc>
          <w:tcPr>
            <w:tcW w:w="4774" w:type="dxa"/>
          </w:tcPr>
          <w:p w14:paraId="4D34D4BC" w14:textId="77777777" w:rsidR="009B4B14" w:rsidRPr="009451C1" w:rsidRDefault="009B4B14" w:rsidP="007B298C">
            <w:pPr>
              <w:pStyle w:val="ListParagraph"/>
              <w:tabs>
                <w:tab w:val="left" w:pos="3660"/>
              </w:tabs>
              <w:spacing w:before="240"/>
              <w:ind w:left="0"/>
              <w:jc w:val="center"/>
              <w:rPr>
                <w:rFonts w:ascii="Arial" w:hAnsi="Arial" w:cs="Arial"/>
                <w:i/>
                <w:color w:val="FF0000"/>
                <w:sz w:val="24"/>
                <w:szCs w:val="24"/>
              </w:rPr>
            </w:pPr>
          </w:p>
          <w:p w14:paraId="7ED20D21" w14:textId="51490D66" w:rsidR="007B298C" w:rsidRPr="009451C1" w:rsidRDefault="009C49F8" w:rsidP="009B4B14">
            <w:pPr>
              <w:pStyle w:val="ListParagraph"/>
              <w:tabs>
                <w:tab w:val="left" w:pos="3660"/>
              </w:tabs>
              <w:spacing w:before="240"/>
              <w:ind w:left="0"/>
              <w:rPr>
                <w:rFonts w:ascii="Arial" w:hAnsi="Arial" w:cs="Arial"/>
                <w:color w:val="FF0000"/>
                <w:sz w:val="24"/>
                <w:szCs w:val="24"/>
              </w:rPr>
            </w:pPr>
            <w:r w:rsidRPr="002F0427">
              <w:rPr>
                <w:rFonts w:ascii="Arial" w:hAnsi="Arial" w:cs="Arial"/>
                <w:i/>
                <w:color w:val="000000" w:themeColor="text1"/>
                <w:sz w:val="24"/>
                <w:szCs w:val="24"/>
              </w:rPr>
              <w:t>September 2</w:t>
            </w:r>
            <w:r>
              <w:rPr>
                <w:rFonts w:ascii="Arial" w:hAnsi="Arial" w:cs="Arial"/>
                <w:i/>
                <w:color w:val="000000" w:themeColor="text1"/>
                <w:sz w:val="24"/>
                <w:szCs w:val="24"/>
              </w:rPr>
              <w:t>7</w:t>
            </w:r>
          </w:p>
        </w:tc>
      </w:tr>
    </w:tbl>
    <w:p w14:paraId="7457E521" w14:textId="77777777" w:rsidR="006F1633" w:rsidRPr="009451C1" w:rsidRDefault="006F1633" w:rsidP="00F02AFF">
      <w:pPr>
        <w:autoSpaceDE w:val="0"/>
        <w:autoSpaceDN w:val="0"/>
        <w:adjustRightInd w:val="0"/>
        <w:spacing w:after="0"/>
        <w:rPr>
          <w:rFonts w:ascii="Arial" w:eastAsia="Arial" w:hAnsi="Arial" w:cs="Arial"/>
          <w:b/>
          <w:color w:val="000000"/>
          <w:sz w:val="24"/>
          <w:szCs w:val="24"/>
        </w:rPr>
      </w:pPr>
    </w:p>
    <w:p w14:paraId="6AFE0E22" w14:textId="43FB56D1" w:rsidR="009B4B14" w:rsidRPr="009451C1" w:rsidRDefault="009B4B14" w:rsidP="00F02AFF">
      <w:pPr>
        <w:autoSpaceDE w:val="0"/>
        <w:autoSpaceDN w:val="0"/>
        <w:adjustRightInd w:val="0"/>
        <w:spacing w:after="0"/>
        <w:rPr>
          <w:rFonts w:ascii="Arial" w:eastAsia="Arial" w:hAnsi="Arial" w:cs="Arial"/>
          <w:color w:val="000000"/>
          <w:sz w:val="24"/>
          <w:szCs w:val="24"/>
        </w:rPr>
      </w:pPr>
      <w:r w:rsidRPr="009451C1">
        <w:rPr>
          <w:rFonts w:ascii="Arial" w:eastAsia="Arial" w:hAnsi="Arial" w:cs="Arial"/>
          <w:color w:val="000000"/>
          <w:sz w:val="24"/>
          <w:szCs w:val="24"/>
        </w:rPr>
        <w:t xml:space="preserve">At </w:t>
      </w:r>
      <w:r w:rsidR="009C49F8" w:rsidRPr="009C49F8">
        <w:rPr>
          <w:rFonts w:ascii="Arial" w:eastAsia="Arial" w:hAnsi="Arial" w:cs="Arial"/>
          <w:i/>
          <w:color w:val="000000" w:themeColor="text1"/>
          <w:sz w:val="24"/>
          <w:szCs w:val="24"/>
        </w:rPr>
        <w:t>Cranberry Academy</w:t>
      </w:r>
      <w:r w:rsidRPr="009C49F8">
        <w:rPr>
          <w:rFonts w:ascii="Arial" w:eastAsia="Arial" w:hAnsi="Arial" w:cs="Arial"/>
          <w:color w:val="000000" w:themeColor="text1"/>
          <w:sz w:val="24"/>
          <w:szCs w:val="24"/>
        </w:rPr>
        <w:t xml:space="preserve"> the </w:t>
      </w:r>
      <w:r w:rsidRPr="009451C1">
        <w:rPr>
          <w:rFonts w:ascii="Arial" w:eastAsia="Arial" w:hAnsi="Arial" w:cs="Arial"/>
          <w:color w:val="000000"/>
          <w:sz w:val="24"/>
          <w:szCs w:val="24"/>
        </w:rPr>
        <w:t>named personnel with designated responsibility for Child Protection and Safeguarding are:</w:t>
      </w:r>
    </w:p>
    <w:p w14:paraId="2F7124F7" w14:textId="77777777" w:rsidR="006F1633" w:rsidRPr="009451C1" w:rsidRDefault="006F1633" w:rsidP="00F02AFF">
      <w:pPr>
        <w:autoSpaceDE w:val="0"/>
        <w:autoSpaceDN w:val="0"/>
        <w:adjustRightInd w:val="0"/>
        <w:spacing w:after="0"/>
        <w:rPr>
          <w:rFonts w:ascii="Arial" w:eastAsia="Arial" w:hAnsi="Arial" w:cs="Arial"/>
          <w:b/>
          <w:color w:val="000000"/>
          <w:sz w:val="16"/>
          <w:szCs w:val="16"/>
        </w:rPr>
      </w:pPr>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3060"/>
        <w:gridCol w:w="3669"/>
        <w:gridCol w:w="2877"/>
      </w:tblGrid>
      <w:tr w:rsidR="009B4B14" w:rsidRPr="009451C1" w14:paraId="0117139A" w14:textId="77777777" w:rsidTr="009B4B14">
        <w:tc>
          <w:tcPr>
            <w:tcW w:w="0" w:type="auto"/>
            <w:tcBorders>
              <w:top w:val="single" w:sz="4" w:space="0" w:color="auto"/>
              <w:left w:val="single" w:sz="4" w:space="0" w:color="auto"/>
              <w:bottom w:val="single" w:sz="4" w:space="0" w:color="auto"/>
              <w:right w:val="single" w:sz="4" w:space="0" w:color="auto"/>
            </w:tcBorders>
            <w:hideMark/>
          </w:tcPr>
          <w:p w14:paraId="22A3DFE3" w14:textId="047C208D"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Designated Safeguarding Lead</w:t>
            </w:r>
            <w:r w:rsidR="00534B0B">
              <w:rPr>
                <w:rFonts w:ascii="Arial" w:eastAsia="Arial" w:hAnsi="Arial" w:cs="Arial"/>
                <w:b/>
                <w:color w:val="000000"/>
                <w:sz w:val="24"/>
                <w:szCs w:val="24"/>
              </w:rPr>
              <w:t xml:space="preserve"> </w:t>
            </w:r>
            <w:r w:rsidR="0016065F">
              <w:rPr>
                <w:rFonts w:ascii="Arial" w:eastAsia="Arial" w:hAnsi="Arial" w:cs="Arial"/>
                <w:b/>
                <w:color w:val="000000"/>
                <w:sz w:val="24"/>
                <w:szCs w:val="24"/>
              </w:rPr>
              <w:t>(</w:t>
            </w:r>
            <w:r w:rsidR="00534B0B">
              <w:rPr>
                <w:rFonts w:ascii="Arial" w:eastAsia="Arial" w:hAnsi="Arial" w:cs="Arial"/>
                <w:b/>
                <w:color w:val="000000"/>
                <w:sz w:val="24"/>
                <w:szCs w:val="24"/>
              </w:rPr>
              <w:t>DSL)</w:t>
            </w:r>
          </w:p>
        </w:tc>
        <w:tc>
          <w:tcPr>
            <w:tcW w:w="0" w:type="auto"/>
            <w:tcBorders>
              <w:top w:val="single" w:sz="4" w:space="0" w:color="auto"/>
              <w:left w:val="single" w:sz="4" w:space="0" w:color="auto"/>
              <w:bottom w:val="single" w:sz="4" w:space="0" w:color="auto"/>
              <w:right w:val="single" w:sz="4" w:space="0" w:color="auto"/>
            </w:tcBorders>
            <w:hideMark/>
          </w:tcPr>
          <w:p w14:paraId="03D0DE3C" w14:textId="7E36C081"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Deputy Designated </w:t>
            </w:r>
            <w:r w:rsidRPr="00E424BF">
              <w:rPr>
                <w:rFonts w:ascii="Arial" w:eastAsia="Arial" w:hAnsi="Arial" w:cs="Arial"/>
                <w:b/>
                <w:sz w:val="24"/>
                <w:szCs w:val="24"/>
              </w:rPr>
              <w:t>Safeguarding Lead</w:t>
            </w:r>
            <w:r w:rsidR="00104E98" w:rsidRPr="00E424BF">
              <w:rPr>
                <w:rFonts w:ascii="Arial" w:eastAsia="Arial" w:hAnsi="Arial" w:cs="Arial"/>
                <w:b/>
                <w:sz w:val="24"/>
                <w:szCs w:val="24"/>
              </w:rPr>
              <w:t>/s</w:t>
            </w:r>
            <w:r w:rsidR="00534B0B" w:rsidRPr="00E424BF">
              <w:rPr>
                <w:rFonts w:ascii="Arial" w:eastAsia="Arial" w:hAnsi="Arial" w:cs="Arial"/>
                <w:b/>
                <w:sz w:val="24"/>
                <w:szCs w:val="24"/>
              </w:rPr>
              <w:t xml:space="preserve"> </w:t>
            </w:r>
            <w:r w:rsidR="00534B0B">
              <w:rPr>
                <w:rFonts w:ascii="Arial" w:eastAsia="Arial" w:hAnsi="Arial" w:cs="Arial"/>
                <w:b/>
                <w:color w:val="000000"/>
                <w:sz w:val="24"/>
                <w:szCs w:val="24"/>
              </w:rPr>
              <w:t>(DDSL)</w:t>
            </w:r>
          </w:p>
        </w:tc>
        <w:tc>
          <w:tcPr>
            <w:tcW w:w="2877" w:type="dxa"/>
            <w:tcBorders>
              <w:top w:val="single" w:sz="4" w:space="0" w:color="auto"/>
              <w:left w:val="single" w:sz="4" w:space="0" w:color="auto"/>
              <w:bottom w:val="single" w:sz="4" w:space="0" w:color="auto"/>
              <w:right w:val="single" w:sz="4" w:space="0" w:color="auto"/>
            </w:tcBorders>
            <w:hideMark/>
          </w:tcPr>
          <w:p w14:paraId="7EEA644E" w14:textId="77777777"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Safeguarding Governor</w:t>
            </w:r>
          </w:p>
        </w:tc>
      </w:tr>
      <w:tr w:rsidR="004E1812" w:rsidRPr="009451C1" w14:paraId="564A7718" w14:textId="77777777" w:rsidTr="009B4B14">
        <w:trPr>
          <w:trHeight w:val="941"/>
        </w:trPr>
        <w:tc>
          <w:tcPr>
            <w:tcW w:w="0" w:type="auto"/>
            <w:tcBorders>
              <w:top w:val="single" w:sz="4" w:space="0" w:color="auto"/>
              <w:left w:val="single" w:sz="4" w:space="0" w:color="auto"/>
              <w:bottom w:val="single" w:sz="4" w:space="0" w:color="auto"/>
              <w:right w:val="single" w:sz="4" w:space="0" w:color="auto"/>
            </w:tcBorders>
          </w:tcPr>
          <w:p w14:paraId="00E4EB91" w14:textId="77777777" w:rsidR="004E1812" w:rsidRPr="00E00026" w:rsidRDefault="004E1812" w:rsidP="004E1812">
            <w:pPr>
              <w:autoSpaceDE w:val="0"/>
              <w:autoSpaceDN w:val="0"/>
              <w:adjustRightInd w:val="0"/>
              <w:spacing w:after="0"/>
              <w:rPr>
                <w:rFonts w:ascii="Arial" w:eastAsia="Arial" w:hAnsi="Arial" w:cs="Arial"/>
                <w:b/>
                <w:color w:val="000000" w:themeColor="text1"/>
                <w:sz w:val="24"/>
                <w:szCs w:val="24"/>
              </w:rPr>
            </w:pPr>
          </w:p>
          <w:p w14:paraId="59802340" w14:textId="692DB83F" w:rsidR="004E1812" w:rsidRPr="009451C1" w:rsidRDefault="004E1812" w:rsidP="004E1812">
            <w:pPr>
              <w:autoSpaceDE w:val="0"/>
              <w:autoSpaceDN w:val="0"/>
              <w:adjustRightInd w:val="0"/>
              <w:spacing w:after="0"/>
              <w:rPr>
                <w:rFonts w:ascii="Arial" w:eastAsia="Arial" w:hAnsi="Arial" w:cs="Arial"/>
                <w:i/>
                <w:color w:val="FF0000"/>
                <w:sz w:val="20"/>
                <w:szCs w:val="20"/>
              </w:rPr>
            </w:pPr>
            <w:r w:rsidRPr="00E00026">
              <w:rPr>
                <w:rFonts w:ascii="Arial" w:eastAsia="Arial" w:hAnsi="Arial" w:cs="Arial"/>
                <w:i/>
                <w:color w:val="000000" w:themeColor="text1"/>
                <w:sz w:val="20"/>
                <w:szCs w:val="20"/>
              </w:rPr>
              <w:t>J North</w:t>
            </w:r>
          </w:p>
        </w:tc>
        <w:tc>
          <w:tcPr>
            <w:tcW w:w="0" w:type="auto"/>
            <w:tcBorders>
              <w:top w:val="single" w:sz="4" w:space="0" w:color="auto"/>
              <w:left w:val="single" w:sz="4" w:space="0" w:color="auto"/>
              <w:bottom w:val="single" w:sz="4" w:space="0" w:color="auto"/>
              <w:right w:val="single" w:sz="4" w:space="0" w:color="auto"/>
            </w:tcBorders>
          </w:tcPr>
          <w:p w14:paraId="5F9C0F76" w14:textId="77777777" w:rsidR="004E1812" w:rsidRPr="00E00026" w:rsidRDefault="004E1812" w:rsidP="004E1812">
            <w:pPr>
              <w:autoSpaceDE w:val="0"/>
              <w:autoSpaceDN w:val="0"/>
              <w:adjustRightInd w:val="0"/>
              <w:spacing w:after="0"/>
              <w:rPr>
                <w:rFonts w:ascii="Arial" w:eastAsia="Arial" w:hAnsi="Arial" w:cs="Arial"/>
                <w:b/>
                <w:color w:val="000000" w:themeColor="text1"/>
                <w:sz w:val="24"/>
                <w:szCs w:val="24"/>
              </w:rPr>
            </w:pPr>
          </w:p>
          <w:p w14:paraId="010A1902" w14:textId="2A60AC0E" w:rsidR="004E1812" w:rsidRDefault="004E1812" w:rsidP="004E1812">
            <w:pPr>
              <w:autoSpaceDE w:val="0"/>
              <w:autoSpaceDN w:val="0"/>
              <w:adjustRightInd w:val="0"/>
              <w:spacing w:after="0"/>
              <w:rPr>
                <w:rFonts w:ascii="Arial" w:eastAsia="Arial" w:hAnsi="Arial" w:cs="Arial"/>
                <w:bCs/>
                <w:color w:val="000000" w:themeColor="text1"/>
                <w:sz w:val="20"/>
                <w:szCs w:val="20"/>
              </w:rPr>
            </w:pPr>
            <w:r w:rsidRPr="00E00026">
              <w:rPr>
                <w:rFonts w:ascii="Arial" w:eastAsia="Arial" w:hAnsi="Arial" w:cs="Arial"/>
                <w:bCs/>
                <w:color w:val="000000" w:themeColor="text1"/>
                <w:sz w:val="20"/>
                <w:szCs w:val="20"/>
              </w:rPr>
              <w:t>L Smith, C Whitmore</w:t>
            </w:r>
            <w:r>
              <w:rPr>
                <w:rFonts w:ascii="Arial" w:eastAsia="Arial" w:hAnsi="Arial" w:cs="Arial"/>
                <w:bCs/>
                <w:color w:val="000000" w:themeColor="text1"/>
                <w:sz w:val="20"/>
                <w:szCs w:val="20"/>
              </w:rPr>
              <w:t xml:space="preserve">, A Guy, </w:t>
            </w:r>
          </w:p>
          <w:p w14:paraId="43364E9D" w14:textId="7B6E0DDB" w:rsidR="004E1812" w:rsidRPr="009451C1" w:rsidRDefault="004E1812" w:rsidP="004E1812">
            <w:pPr>
              <w:autoSpaceDE w:val="0"/>
              <w:autoSpaceDN w:val="0"/>
              <w:adjustRightInd w:val="0"/>
              <w:spacing w:after="0"/>
              <w:rPr>
                <w:rFonts w:ascii="Arial" w:eastAsia="Arial" w:hAnsi="Arial" w:cs="Arial"/>
                <w:b/>
                <w:color w:val="000000"/>
                <w:sz w:val="24"/>
                <w:szCs w:val="24"/>
              </w:rPr>
            </w:pPr>
            <w:r>
              <w:rPr>
                <w:rFonts w:ascii="Arial" w:eastAsia="Arial" w:hAnsi="Arial" w:cs="Arial"/>
                <w:bCs/>
                <w:color w:val="000000" w:themeColor="text1"/>
                <w:sz w:val="20"/>
                <w:szCs w:val="20"/>
              </w:rPr>
              <w:t>M Colbert.</w:t>
            </w:r>
          </w:p>
        </w:tc>
        <w:tc>
          <w:tcPr>
            <w:tcW w:w="2877" w:type="dxa"/>
            <w:tcBorders>
              <w:top w:val="single" w:sz="4" w:space="0" w:color="auto"/>
              <w:left w:val="single" w:sz="4" w:space="0" w:color="auto"/>
              <w:bottom w:val="single" w:sz="4" w:space="0" w:color="auto"/>
              <w:right w:val="single" w:sz="4" w:space="0" w:color="auto"/>
            </w:tcBorders>
          </w:tcPr>
          <w:p w14:paraId="23C218F5" w14:textId="77777777" w:rsidR="004E1812" w:rsidRPr="00E00026" w:rsidRDefault="004E1812" w:rsidP="004E1812">
            <w:pPr>
              <w:autoSpaceDE w:val="0"/>
              <w:autoSpaceDN w:val="0"/>
              <w:adjustRightInd w:val="0"/>
              <w:spacing w:after="0"/>
              <w:rPr>
                <w:rFonts w:ascii="Arial" w:eastAsia="Arial" w:hAnsi="Arial" w:cs="Arial"/>
                <w:b/>
                <w:color w:val="000000" w:themeColor="text1"/>
                <w:sz w:val="24"/>
                <w:szCs w:val="24"/>
              </w:rPr>
            </w:pPr>
          </w:p>
          <w:p w14:paraId="6DA7B7FE" w14:textId="68443DD4" w:rsidR="004E1812" w:rsidRPr="009451C1" w:rsidRDefault="004E1812" w:rsidP="004E1812">
            <w:pPr>
              <w:autoSpaceDE w:val="0"/>
              <w:autoSpaceDN w:val="0"/>
              <w:adjustRightInd w:val="0"/>
              <w:spacing w:after="0"/>
              <w:rPr>
                <w:rFonts w:ascii="Arial" w:eastAsia="Arial" w:hAnsi="Arial" w:cs="Arial"/>
                <w:b/>
                <w:color w:val="000000"/>
                <w:sz w:val="24"/>
                <w:szCs w:val="24"/>
              </w:rPr>
            </w:pPr>
            <w:r w:rsidRPr="00E00026">
              <w:rPr>
                <w:rFonts w:ascii="Arial" w:eastAsia="Arial" w:hAnsi="Arial" w:cs="Arial"/>
                <w:i/>
                <w:color w:val="000000" w:themeColor="text1"/>
                <w:sz w:val="20"/>
                <w:szCs w:val="20"/>
              </w:rPr>
              <w:t>K Cliffe</w:t>
            </w:r>
          </w:p>
        </w:tc>
      </w:tr>
    </w:tbl>
    <w:p w14:paraId="01C7BC3F" w14:textId="77777777" w:rsidR="009B4B14" w:rsidRPr="009451C1" w:rsidRDefault="009B4B14" w:rsidP="00F02AFF">
      <w:pPr>
        <w:autoSpaceDE w:val="0"/>
        <w:autoSpaceDN w:val="0"/>
        <w:adjustRightInd w:val="0"/>
        <w:spacing w:after="0"/>
        <w:rPr>
          <w:rFonts w:ascii="Arial" w:eastAsia="Arial" w:hAnsi="Arial" w:cs="Arial"/>
          <w:b/>
          <w:color w:val="000000"/>
          <w:sz w:val="24"/>
          <w:szCs w:val="24"/>
        </w:rPr>
      </w:pPr>
    </w:p>
    <w:p w14:paraId="668D7F45" w14:textId="72165EA8" w:rsidR="009B4B14" w:rsidRPr="009451C1" w:rsidRDefault="009B4B14" w:rsidP="0016065F">
      <w:pPr>
        <w:autoSpaceDE w:val="0"/>
        <w:autoSpaceDN w:val="0"/>
        <w:adjustRightInd w:val="0"/>
        <w:spacing w:after="0"/>
        <w:jc w:val="both"/>
        <w:rPr>
          <w:rFonts w:ascii="Arial" w:eastAsia="Arial" w:hAnsi="Arial" w:cs="Arial"/>
          <w:color w:val="000000"/>
          <w:sz w:val="24"/>
          <w:szCs w:val="24"/>
        </w:rPr>
      </w:pPr>
      <w:r w:rsidRPr="009451C1">
        <w:rPr>
          <w:rFonts w:ascii="Arial" w:eastAsia="Arial" w:hAnsi="Arial" w:cs="Arial"/>
          <w:color w:val="000000"/>
          <w:sz w:val="24"/>
          <w:szCs w:val="24"/>
        </w:rPr>
        <w:t>The named personnel with designated responsibility regarding allegations against staff</w:t>
      </w:r>
      <w:r w:rsidR="0016065F">
        <w:rPr>
          <w:rFonts w:ascii="Arial" w:eastAsia="Arial" w:hAnsi="Arial" w:cs="Arial"/>
          <w:color w:val="000000"/>
          <w:sz w:val="24"/>
          <w:szCs w:val="24"/>
        </w:rPr>
        <w:t xml:space="preserve"> </w:t>
      </w:r>
      <w:r w:rsidRPr="009451C1">
        <w:rPr>
          <w:rFonts w:ascii="Arial" w:eastAsia="Arial" w:hAnsi="Arial" w:cs="Arial"/>
          <w:color w:val="000000"/>
          <w:sz w:val="24"/>
          <w:szCs w:val="24"/>
        </w:rPr>
        <w:t>/</w:t>
      </w:r>
      <w:r w:rsidR="0016065F">
        <w:rPr>
          <w:rFonts w:ascii="Arial" w:eastAsia="Arial" w:hAnsi="Arial" w:cs="Arial"/>
          <w:color w:val="000000"/>
          <w:sz w:val="24"/>
          <w:szCs w:val="24"/>
        </w:rPr>
        <w:t xml:space="preserve"> </w:t>
      </w:r>
      <w:r w:rsidRPr="009451C1">
        <w:rPr>
          <w:rFonts w:ascii="Arial" w:eastAsia="Arial" w:hAnsi="Arial" w:cs="Arial"/>
          <w:color w:val="000000"/>
          <w:sz w:val="24"/>
          <w:szCs w:val="24"/>
        </w:rPr>
        <w:t>those working in the school are:</w:t>
      </w:r>
    </w:p>
    <w:p w14:paraId="5D5877B9" w14:textId="77777777" w:rsidR="006F1633" w:rsidRPr="009451C1" w:rsidRDefault="006F1633" w:rsidP="00F02AFF">
      <w:pPr>
        <w:autoSpaceDE w:val="0"/>
        <w:autoSpaceDN w:val="0"/>
        <w:adjustRightInd w:val="0"/>
        <w:spacing w:after="0"/>
        <w:rPr>
          <w:rFonts w:ascii="Arial" w:eastAsia="Arial" w:hAnsi="Arial" w:cs="Arial"/>
          <w:b/>
          <w:color w:val="000000"/>
          <w:sz w:val="16"/>
          <w:szCs w:val="16"/>
        </w:rPr>
      </w:pPr>
    </w:p>
    <w:tbl>
      <w:tblPr>
        <w:tblW w:w="964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4424"/>
        <w:gridCol w:w="5216"/>
      </w:tblGrid>
      <w:tr w:rsidR="009B4B14" w:rsidRPr="009451C1" w14:paraId="37433659" w14:textId="77777777" w:rsidTr="0016065F">
        <w:trPr>
          <w:trHeight w:val="908"/>
        </w:trPr>
        <w:tc>
          <w:tcPr>
            <w:tcW w:w="4424" w:type="dxa"/>
            <w:tcBorders>
              <w:top w:val="single" w:sz="4" w:space="0" w:color="auto"/>
              <w:left w:val="single" w:sz="4" w:space="0" w:color="auto"/>
              <w:bottom w:val="single" w:sz="4" w:space="0" w:color="auto"/>
              <w:right w:val="single" w:sz="4" w:space="0" w:color="auto"/>
            </w:tcBorders>
            <w:hideMark/>
          </w:tcPr>
          <w:p w14:paraId="25F5D624" w14:textId="77777777" w:rsidR="009B4B14"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Designated Senior Manager </w:t>
            </w:r>
          </w:p>
          <w:p w14:paraId="4BB764D7" w14:textId="77777777" w:rsidR="0016065F" w:rsidRPr="009451C1" w:rsidRDefault="0016065F">
            <w:pPr>
              <w:autoSpaceDE w:val="0"/>
              <w:autoSpaceDN w:val="0"/>
              <w:adjustRightInd w:val="0"/>
              <w:spacing w:after="0" w:line="240" w:lineRule="auto"/>
              <w:rPr>
                <w:rFonts w:ascii="Arial" w:eastAsia="Arial" w:hAnsi="Arial" w:cs="Arial"/>
                <w:b/>
                <w:color w:val="000000"/>
                <w:sz w:val="24"/>
                <w:szCs w:val="24"/>
              </w:rPr>
            </w:pPr>
          </w:p>
          <w:p w14:paraId="6324E610" w14:textId="3E67B134" w:rsidR="009B4B14" w:rsidRPr="009451C1" w:rsidRDefault="009B4B14">
            <w:pPr>
              <w:autoSpaceDE w:val="0"/>
              <w:autoSpaceDN w:val="0"/>
              <w:adjustRightInd w:val="0"/>
              <w:spacing w:after="0" w:line="240" w:lineRule="auto"/>
              <w:rPr>
                <w:rFonts w:ascii="Arial" w:eastAsia="Arial" w:hAnsi="Arial" w:cs="Arial"/>
                <w:b/>
                <w:color w:val="000000"/>
                <w:sz w:val="20"/>
                <w:szCs w:val="20"/>
              </w:rPr>
            </w:pPr>
            <w:r w:rsidRPr="009451C1">
              <w:rPr>
                <w:rFonts w:ascii="Arial" w:eastAsia="Arial" w:hAnsi="Arial" w:cs="Arial"/>
                <w:b/>
                <w:color w:val="000000"/>
                <w:sz w:val="20"/>
                <w:szCs w:val="20"/>
              </w:rPr>
              <w:t>(normally the Headteacher</w:t>
            </w:r>
            <w:r w:rsidR="00104E98">
              <w:rPr>
                <w:rFonts w:ascii="Arial" w:eastAsia="Arial" w:hAnsi="Arial" w:cs="Arial"/>
                <w:b/>
                <w:color w:val="000000"/>
                <w:sz w:val="20"/>
                <w:szCs w:val="20"/>
              </w:rPr>
              <w:t xml:space="preserve"> </w:t>
            </w:r>
            <w:r w:rsidR="00104E98" w:rsidRPr="00E424BF">
              <w:rPr>
                <w:rFonts w:ascii="Arial" w:eastAsia="Arial" w:hAnsi="Arial" w:cs="Arial"/>
                <w:b/>
                <w:sz w:val="20"/>
                <w:szCs w:val="20"/>
              </w:rPr>
              <w:t>or Principal</w:t>
            </w:r>
            <w:r w:rsidRPr="009451C1">
              <w:rPr>
                <w:rFonts w:ascii="Arial" w:eastAsia="Arial" w:hAnsi="Arial" w:cs="Arial"/>
                <w:b/>
                <w:color w:val="000000"/>
                <w:sz w:val="20"/>
                <w:szCs w:val="20"/>
              </w:rPr>
              <w:t>)</w:t>
            </w:r>
          </w:p>
        </w:tc>
        <w:tc>
          <w:tcPr>
            <w:tcW w:w="5216" w:type="dxa"/>
            <w:tcBorders>
              <w:top w:val="single" w:sz="4" w:space="0" w:color="auto"/>
              <w:left w:val="single" w:sz="4" w:space="0" w:color="auto"/>
              <w:bottom w:val="single" w:sz="4" w:space="0" w:color="auto"/>
              <w:right w:val="single" w:sz="4" w:space="0" w:color="auto"/>
            </w:tcBorders>
            <w:hideMark/>
          </w:tcPr>
          <w:p w14:paraId="199ADC7D" w14:textId="77777777" w:rsidR="009B4B14"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Chair of Governors</w:t>
            </w:r>
          </w:p>
          <w:p w14:paraId="281F1653" w14:textId="77777777" w:rsidR="0016065F" w:rsidRPr="009451C1" w:rsidRDefault="0016065F">
            <w:pPr>
              <w:autoSpaceDE w:val="0"/>
              <w:autoSpaceDN w:val="0"/>
              <w:adjustRightInd w:val="0"/>
              <w:spacing w:after="0" w:line="240" w:lineRule="auto"/>
              <w:rPr>
                <w:rFonts w:ascii="Arial" w:eastAsia="Arial" w:hAnsi="Arial" w:cs="Arial"/>
                <w:b/>
                <w:color w:val="000000"/>
                <w:sz w:val="24"/>
                <w:szCs w:val="24"/>
              </w:rPr>
            </w:pPr>
          </w:p>
          <w:p w14:paraId="650977BB" w14:textId="1DE93AA4" w:rsidR="009B4B14" w:rsidRPr="009451C1" w:rsidRDefault="009B4B14" w:rsidP="0016065F">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0"/>
                <w:szCs w:val="20"/>
              </w:rPr>
              <w:t>(in the event of an allegation against the Headteacher)</w:t>
            </w:r>
          </w:p>
        </w:tc>
      </w:tr>
      <w:tr w:rsidR="00933C79" w:rsidRPr="009451C1" w14:paraId="35D69E4B" w14:textId="77777777" w:rsidTr="0016065F">
        <w:trPr>
          <w:trHeight w:val="762"/>
        </w:trPr>
        <w:tc>
          <w:tcPr>
            <w:tcW w:w="4424" w:type="dxa"/>
            <w:tcBorders>
              <w:top w:val="single" w:sz="4" w:space="0" w:color="auto"/>
              <w:left w:val="single" w:sz="4" w:space="0" w:color="auto"/>
              <w:bottom w:val="single" w:sz="4" w:space="0" w:color="auto"/>
              <w:right w:val="single" w:sz="4" w:space="0" w:color="auto"/>
            </w:tcBorders>
          </w:tcPr>
          <w:p w14:paraId="0C72F767" w14:textId="77777777" w:rsidR="00933C79" w:rsidRPr="00E00026" w:rsidRDefault="00933C79" w:rsidP="00933C79">
            <w:pPr>
              <w:autoSpaceDE w:val="0"/>
              <w:autoSpaceDN w:val="0"/>
              <w:adjustRightInd w:val="0"/>
              <w:spacing w:after="0"/>
              <w:rPr>
                <w:rFonts w:ascii="Arial" w:eastAsia="Arial" w:hAnsi="Arial" w:cs="Arial"/>
                <w:b/>
                <w:color w:val="000000" w:themeColor="text1"/>
                <w:sz w:val="24"/>
                <w:szCs w:val="24"/>
              </w:rPr>
            </w:pPr>
          </w:p>
          <w:p w14:paraId="3189D1AE" w14:textId="77777777" w:rsidR="00933C79" w:rsidRPr="00E00026" w:rsidRDefault="00933C79" w:rsidP="00933C79">
            <w:pPr>
              <w:autoSpaceDE w:val="0"/>
              <w:autoSpaceDN w:val="0"/>
              <w:adjustRightInd w:val="0"/>
              <w:spacing w:after="0"/>
              <w:rPr>
                <w:rFonts w:ascii="Arial" w:eastAsia="Arial" w:hAnsi="Arial" w:cs="Arial"/>
                <w:b/>
                <w:color w:val="000000" w:themeColor="text1"/>
                <w:sz w:val="24"/>
                <w:szCs w:val="24"/>
              </w:rPr>
            </w:pPr>
            <w:r>
              <w:rPr>
                <w:rFonts w:ascii="Arial" w:eastAsia="Arial" w:hAnsi="Arial" w:cs="Arial"/>
                <w:i/>
                <w:color w:val="000000" w:themeColor="text1"/>
                <w:sz w:val="20"/>
                <w:szCs w:val="20"/>
              </w:rPr>
              <w:t>L</w:t>
            </w:r>
            <w:r w:rsidRPr="00E00026">
              <w:rPr>
                <w:rFonts w:ascii="Arial" w:eastAsia="Arial" w:hAnsi="Arial" w:cs="Arial"/>
                <w:i/>
                <w:color w:val="000000" w:themeColor="text1"/>
                <w:sz w:val="20"/>
                <w:szCs w:val="20"/>
              </w:rPr>
              <w:t xml:space="preserve"> Smith</w:t>
            </w:r>
          </w:p>
          <w:p w14:paraId="6E4CBC15" w14:textId="77777777" w:rsidR="00933C79" w:rsidRPr="009451C1" w:rsidRDefault="00933C79" w:rsidP="00933C79">
            <w:pPr>
              <w:autoSpaceDE w:val="0"/>
              <w:autoSpaceDN w:val="0"/>
              <w:adjustRightInd w:val="0"/>
              <w:spacing w:after="0"/>
              <w:rPr>
                <w:rFonts w:ascii="Arial" w:eastAsia="Arial" w:hAnsi="Arial" w:cs="Arial"/>
                <w:b/>
                <w:color w:val="000000"/>
                <w:sz w:val="24"/>
                <w:szCs w:val="24"/>
              </w:rPr>
            </w:pPr>
          </w:p>
        </w:tc>
        <w:tc>
          <w:tcPr>
            <w:tcW w:w="5216" w:type="dxa"/>
            <w:tcBorders>
              <w:top w:val="single" w:sz="4" w:space="0" w:color="auto"/>
              <w:left w:val="single" w:sz="4" w:space="0" w:color="auto"/>
              <w:bottom w:val="single" w:sz="4" w:space="0" w:color="auto"/>
              <w:right w:val="single" w:sz="4" w:space="0" w:color="auto"/>
            </w:tcBorders>
          </w:tcPr>
          <w:p w14:paraId="53EB6A7F" w14:textId="77777777" w:rsidR="00933C79" w:rsidRPr="00E00026" w:rsidRDefault="00933C79" w:rsidP="00933C79">
            <w:pPr>
              <w:autoSpaceDE w:val="0"/>
              <w:autoSpaceDN w:val="0"/>
              <w:adjustRightInd w:val="0"/>
              <w:spacing w:after="0"/>
              <w:rPr>
                <w:rFonts w:ascii="Arial" w:eastAsia="Arial" w:hAnsi="Arial" w:cs="Arial"/>
                <w:b/>
                <w:color w:val="000000" w:themeColor="text1"/>
                <w:sz w:val="24"/>
                <w:szCs w:val="24"/>
              </w:rPr>
            </w:pPr>
          </w:p>
          <w:p w14:paraId="59B953F4" w14:textId="09616807" w:rsidR="00933C79" w:rsidRPr="009451C1" w:rsidRDefault="00933C79" w:rsidP="00933C79">
            <w:pPr>
              <w:autoSpaceDE w:val="0"/>
              <w:autoSpaceDN w:val="0"/>
              <w:adjustRightInd w:val="0"/>
              <w:spacing w:after="0"/>
              <w:rPr>
                <w:rFonts w:ascii="Arial" w:eastAsia="Arial" w:hAnsi="Arial" w:cs="Arial"/>
                <w:b/>
                <w:color w:val="000000"/>
                <w:sz w:val="24"/>
                <w:szCs w:val="24"/>
              </w:rPr>
            </w:pPr>
            <w:r w:rsidRPr="00E00026">
              <w:rPr>
                <w:rFonts w:ascii="Arial" w:eastAsia="Arial" w:hAnsi="Arial" w:cs="Arial"/>
                <w:i/>
                <w:color w:val="000000" w:themeColor="text1"/>
                <w:sz w:val="20"/>
                <w:szCs w:val="20"/>
              </w:rPr>
              <w:t>K Cliffe</w:t>
            </w:r>
          </w:p>
        </w:tc>
      </w:tr>
    </w:tbl>
    <w:p w14:paraId="0583773F" w14:textId="77777777" w:rsidR="00F02AFF" w:rsidRPr="009451C1" w:rsidRDefault="00F02AFF" w:rsidP="00F02AFF">
      <w:pPr>
        <w:autoSpaceDE w:val="0"/>
        <w:autoSpaceDN w:val="0"/>
        <w:adjustRightInd w:val="0"/>
        <w:spacing w:after="0"/>
        <w:rPr>
          <w:rFonts w:ascii="Arial" w:eastAsiaTheme="minorHAnsi" w:hAnsi="Arial" w:cs="Arial"/>
          <w:sz w:val="24"/>
          <w:szCs w:val="24"/>
          <w:lang w:eastAsia="en-US"/>
        </w:rPr>
      </w:pPr>
    </w:p>
    <w:p w14:paraId="1F8250C1" w14:textId="5653BAB6" w:rsidR="001B0619" w:rsidRPr="009451C1" w:rsidRDefault="00EE44C8" w:rsidP="001B0619">
      <w:pPr>
        <w:autoSpaceDE w:val="0"/>
        <w:autoSpaceDN w:val="0"/>
        <w:adjustRightInd w:val="0"/>
        <w:spacing w:after="0"/>
        <w:rPr>
          <w:rFonts w:ascii="Arial" w:eastAsia="Arial" w:hAnsi="Arial" w:cs="Arial"/>
          <w:color w:val="00B050"/>
          <w:sz w:val="24"/>
          <w:szCs w:val="24"/>
        </w:rPr>
      </w:pPr>
      <w:r w:rsidRPr="009451C1">
        <w:rPr>
          <w:rFonts w:ascii="Arial" w:eastAsia="Arial" w:hAnsi="Arial" w:cs="Arial"/>
          <w:sz w:val="24"/>
          <w:szCs w:val="24"/>
        </w:rPr>
        <w:t>Additional Responsibilities</w:t>
      </w:r>
      <w:r w:rsidR="001B0619" w:rsidRPr="009451C1">
        <w:rPr>
          <w:rFonts w:ascii="Arial" w:eastAsia="Arial" w:hAnsi="Arial" w:cs="Arial"/>
          <w:color w:val="00B050"/>
          <w:sz w:val="24"/>
          <w:szCs w:val="24"/>
        </w:rPr>
        <w:t>:</w:t>
      </w:r>
    </w:p>
    <w:p w14:paraId="6560BDAC" w14:textId="77777777" w:rsidR="001B0619" w:rsidRPr="009451C1" w:rsidRDefault="001B0619" w:rsidP="001B0619">
      <w:pPr>
        <w:autoSpaceDE w:val="0"/>
        <w:autoSpaceDN w:val="0"/>
        <w:adjustRightInd w:val="0"/>
        <w:spacing w:after="0"/>
        <w:rPr>
          <w:rFonts w:ascii="Arial" w:eastAsia="Arial" w:hAnsi="Arial" w:cs="Arial"/>
          <w:b/>
          <w:color w:val="000000"/>
          <w:sz w:val="16"/>
          <w:szCs w:val="16"/>
        </w:rPr>
      </w:pPr>
    </w:p>
    <w:tbl>
      <w:tblPr>
        <w:tblW w:w="964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9640"/>
      </w:tblGrid>
      <w:tr w:rsidR="00CA2067" w:rsidRPr="009451C1" w14:paraId="0F67935A" w14:textId="77777777" w:rsidTr="00CA2067">
        <w:tc>
          <w:tcPr>
            <w:tcW w:w="9640" w:type="dxa"/>
            <w:tcBorders>
              <w:top w:val="single" w:sz="4" w:space="0" w:color="auto"/>
              <w:left w:val="single" w:sz="4" w:space="0" w:color="auto"/>
              <w:bottom w:val="single" w:sz="4" w:space="0" w:color="auto"/>
              <w:right w:val="single" w:sz="4" w:space="0" w:color="auto"/>
            </w:tcBorders>
          </w:tcPr>
          <w:p w14:paraId="299C87ED" w14:textId="77777777" w:rsidR="00CA2067" w:rsidRPr="009451C1" w:rsidRDefault="00CA2067" w:rsidP="00CA2067">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Designated </w:t>
            </w:r>
            <w:r>
              <w:rPr>
                <w:rFonts w:ascii="Arial" w:eastAsia="Arial" w:hAnsi="Arial" w:cs="Arial"/>
                <w:b/>
                <w:color w:val="000000"/>
                <w:sz w:val="24"/>
                <w:szCs w:val="24"/>
              </w:rPr>
              <w:t>T</w:t>
            </w:r>
            <w:r w:rsidRPr="009451C1">
              <w:rPr>
                <w:rFonts w:ascii="Arial" w:eastAsia="Arial" w:hAnsi="Arial" w:cs="Arial"/>
                <w:b/>
                <w:color w:val="000000"/>
                <w:sz w:val="24"/>
                <w:szCs w:val="24"/>
              </w:rPr>
              <w:t xml:space="preserve">eacher for </w:t>
            </w:r>
            <w:r>
              <w:rPr>
                <w:rFonts w:ascii="Arial" w:eastAsia="Arial" w:hAnsi="Arial" w:cs="Arial"/>
                <w:b/>
                <w:color w:val="000000"/>
                <w:sz w:val="24"/>
                <w:szCs w:val="24"/>
              </w:rPr>
              <w:t>C</w:t>
            </w:r>
            <w:r w:rsidRPr="009451C1">
              <w:rPr>
                <w:rFonts w:ascii="Arial" w:eastAsia="Arial" w:hAnsi="Arial" w:cs="Arial"/>
                <w:b/>
                <w:color w:val="000000"/>
                <w:sz w:val="24"/>
                <w:szCs w:val="24"/>
              </w:rPr>
              <w:t xml:space="preserve">ared for </w:t>
            </w:r>
            <w:r>
              <w:rPr>
                <w:rFonts w:ascii="Arial" w:eastAsia="Arial" w:hAnsi="Arial" w:cs="Arial"/>
                <w:b/>
                <w:color w:val="000000"/>
                <w:sz w:val="24"/>
                <w:szCs w:val="24"/>
              </w:rPr>
              <w:t>C</w:t>
            </w:r>
            <w:r w:rsidRPr="009451C1">
              <w:rPr>
                <w:rFonts w:ascii="Arial" w:eastAsia="Arial" w:hAnsi="Arial" w:cs="Arial"/>
                <w:b/>
                <w:color w:val="000000"/>
                <w:sz w:val="24"/>
                <w:szCs w:val="24"/>
              </w:rPr>
              <w:t>hildren</w:t>
            </w:r>
          </w:p>
          <w:p w14:paraId="52A4A161" w14:textId="77777777" w:rsidR="00CA2067" w:rsidRPr="009451C1" w:rsidRDefault="00CA2067" w:rsidP="00CA2067">
            <w:pPr>
              <w:autoSpaceDE w:val="0"/>
              <w:autoSpaceDN w:val="0"/>
              <w:adjustRightInd w:val="0"/>
              <w:spacing w:after="0" w:line="240" w:lineRule="auto"/>
              <w:rPr>
                <w:rFonts w:ascii="Arial" w:eastAsia="Arial" w:hAnsi="Arial" w:cs="Arial"/>
                <w:b/>
                <w:color w:val="000000"/>
                <w:sz w:val="24"/>
                <w:szCs w:val="24"/>
              </w:rPr>
            </w:pPr>
          </w:p>
        </w:tc>
      </w:tr>
      <w:tr w:rsidR="00CA2067" w:rsidRPr="009451C1" w14:paraId="1B112B57"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6BE56FD3" w14:textId="751749FD" w:rsidR="00CA2067" w:rsidRPr="009451C1" w:rsidRDefault="00CA2067" w:rsidP="00CA2067">
            <w:pPr>
              <w:autoSpaceDE w:val="0"/>
              <w:autoSpaceDN w:val="0"/>
              <w:adjustRightInd w:val="0"/>
              <w:spacing w:after="0"/>
              <w:rPr>
                <w:rFonts w:ascii="Arial" w:eastAsia="Arial" w:hAnsi="Arial" w:cs="Arial"/>
                <w:b/>
                <w:color w:val="000000"/>
                <w:sz w:val="24"/>
                <w:szCs w:val="24"/>
              </w:rPr>
            </w:pPr>
            <w:r w:rsidRPr="006A4F31">
              <w:rPr>
                <w:rFonts w:ascii="Arial" w:eastAsia="Arial" w:hAnsi="Arial" w:cs="Arial"/>
                <w:i/>
                <w:color w:val="000000" w:themeColor="text1"/>
                <w:sz w:val="20"/>
                <w:szCs w:val="20"/>
              </w:rPr>
              <w:t xml:space="preserve">J North </w:t>
            </w:r>
          </w:p>
        </w:tc>
      </w:tr>
      <w:tr w:rsidR="00CA2067" w:rsidRPr="009451C1" w14:paraId="5B029BFA"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75BD9D8C" w14:textId="197E6646" w:rsidR="00CA2067" w:rsidRPr="009451C1" w:rsidRDefault="00CA2067" w:rsidP="00CA2067">
            <w:pPr>
              <w:autoSpaceDE w:val="0"/>
              <w:autoSpaceDN w:val="0"/>
              <w:adjustRightInd w:val="0"/>
              <w:spacing w:after="0"/>
              <w:rPr>
                <w:rFonts w:ascii="Arial" w:eastAsia="Arial" w:hAnsi="Arial" w:cs="Arial"/>
                <w:b/>
                <w:sz w:val="24"/>
                <w:szCs w:val="24"/>
              </w:rPr>
            </w:pPr>
            <w:r w:rsidRPr="009451C1">
              <w:rPr>
                <w:rFonts w:ascii="Arial" w:eastAsia="Arial" w:hAnsi="Arial" w:cs="Arial"/>
                <w:b/>
                <w:sz w:val="24"/>
                <w:szCs w:val="24"/>
              </w:rPr>
              <w:t>Mental Health Lead</w:t>
            </w:r>
          </w:p>
        </w:tc>
      </w:tr>
      <w:tr w:rsidR="00CA2067" w:rsidRPr="009451C1" w14:paraId="526B18A0"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5A35235C" w14:textId="21264C8B" w:rsidR="00CA2067" w:rsidRPr="009451C1" w:rsidRDefault="00CA2067" w:rsidP="00CA2067">
            <w:pPr>
              <w:autoSpaceDE w:val="0"/>
              <w:autoSpaceDN w:val="0"/>
              <w:adjustRightInd w:val="0"/>
              <w:spacing w:after="0"/>
              <w:rPr>
                <w:rFonts w:ascii="Arial" w:eastAsia="Arial" w:hAnsi="Arial" w:cs="Arial"/>
                <w:i/>
                <w:color w:val="FF0000"/>
                <w:sz w:val="20"/>
                <w:szCs w:val="20"/>
              </w:rPr>
            </w:pPr>
            <w:r w:rsidRPr="006A4F31">
              <w:rPr>
                <w:rFonts w:ascii="Arial" w:eastAsia="Arial" w:hAnsi="Arial" w:cs="Arial"/>
                <w:i/>
                <w:color w:val="000000" w:themeColor="text1"/>
                <w:sz w:val="20"/>
                <w:szCs w:val="20"/>
              </w:rPr>
              <w:t>J North</w:t>
            </w:r>
          </w:p>
        </w:tc>
      </w:tr>
      <w:tr w:rsidR="00CA2067" w:rsidRPr="009451C1" w14:paraId="0CC32115"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41F5EE69" w14:textId="5553446A" w:rsidR="00CA2067" w:rsidRPr="00E424BF" w:rsidRDefault="00CA2067" w:rsidP="00CA2067">
            <w:pPr>
              <w:autoSpaceDE w:val="0"/>
              <w:autoSpaceDN w:val="0"/>
              <w:adjustRightInd w:val="0"/>
              <w:spacing w:after="0"/>
              <w:rPr>
                <w:rFonts w:ascii="Arial" w:eastAsia="Arial" w:hAnsi="Arial" w:cs="Arial"/>
                <w:b/>
                <w:bCs/>
                <w:iCs/>
                <w:sz w:val="24"/>
                <w:szCs w:val="24"/>
              </w:rPr>
            </w:pPr>
            <w:r w:rsidRPr="00E424BF">
              <w:rPr>
                <w:rFonts w:ascii="Arial" w:eastAsia="Arial" w:hAnsi="Arial" w:cs="Arial"/>
                <w:b/>
                <w:bCs/>
                <w:iCs/>
                <w:sz w:val="24"/>
                <w:szCs w:val="24"/>
              </w:rPr>
              <w:t xml:space="preserve">Single Point of Contact for Prevent (SPOC) </w:t>
            </w:r>
            <w:r w:rsidRPr="00E424BF">
              <w:rPr>
                <w:rFonts w:ascii="Arial" w:eastAsia="Arial" w:hAnsi="Arial" w:cs="Arial"/>
                <w:i/>
                <w:sz w:val="24"/>
                <w:szCs w:val="24"/>
              </w:rPr>
              <w:t>(usually the DSL)</w:t>
            </w:r>
          </w:p>
        </w:tc>
      </w:tr>
      <w:tr w:rsidR="00CA2067" w:rsidRPr="009451C1" w14:paraId="58FA4E52"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40849043" w14:textId="76748121" w:rsidR="00CA2067" w:rsidRPr="00E424BF" w:rsidRDefault="00CA2067" w:rsidP="00CA2067">
            <w:pPr>
              <w:autoSpaceDE w:val="0"/>
              <w:autoSpaceDN w:val="0"/>
              <w:adjustRightInd w:val="0"/>
              <w:spacing w:after="0"/>
              <w:rPr>
                <w:rFonts w:ascii="Arial" w:eastAsia="Arial" w:hAnsi="Arial" w:cs="Arial"/>
                <w:i/>
                <w:sz w:val="20"/>
                <w:szCs w:val="20"/>
              </w:rPr>
            </w:pPr>
            <w:r>
              <w:rPr>
                <w:rFonts w:ascii="Arial" w:eastAsia="Arial" w:hAnsi="Arial" w:cs="Arial"/>
                <w:i/>
                <w:sz w:val="20"/>
                <w:szCs w:val="20"/>
              </w:rPr>
              <w:t>J North</w:t>
            </w:r>
          </w:p>
        </w:tc>
      </w:tr>
      <w:tr w:rsidR="00CA2067" w:rsidRPr="009451C1" w14:paraId="46E84855"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465A22D5" w14:textId="582BC3BD" w:rsidR="00CA2067" w:rsidRPr="00CA2067" w:rsidRDefault="00CA2067" w:rsidP="00CA2067">
            <w:pPr>
              <w:autoSpaceDE w:val="0"/>
              <w:autoSpaceDN w:val="0"/>
              <w:adjustRightInd w:val="0"/>
              <w:spacing w:after="0"/>
              <w:rPr>
                <w:rFonts w:ascii="Arial" w:eastAsia="Arial" w:hAnsi="Arial" w:cs="Arial"/>
                <w:i/>
                <w:sz w:val="20"/>
                <w:szCs w:val="20"/>
              </w:rPr>
            </w:pPr>
            <w:r w:rsidRPr="00CA2067">
              <w:rPr>
                <w:rFonts w:ascii="Arial" w:eastAsia="Arial" w:hAnsi="Arial" w:cs="Arial"/>
                <w:b/>
                <w:bCs/>
                <w:iCs/>
                <w:sz w:val="24"/>
                <w:szCs w:val="24"/>
              </w:rPr>
              <w:t>On-Line Safety Lead</w:t>
            </w:r>
          </w:p>
        </w:tc>
      </w:tr>
      <w:tr w:rsidR="00CA2067" w:rsidRPr="009451C1" w14:paraId="69BE2814" w14:textId="77777777" w:rsidTr="00CA2067">
        <w:trPr>
          <w:trHeight w:val="70"/>
        </w:trPr>
        <w:tc>
          <w:tcPr>
            <w:tcW w:w="9640" w:type="dxa"/>
            <w:tcBorders>
              <w:top w:val="single" w:sz="4" w:space="0" w:color="auto"/>
              <w:left w:val="single" w:sz="4" w:space="0" w:color="auto"/>
              <w:bottom w:val="single" w:sz="4" w:space="0" w:color="auto"/>
              <w:right w:val="single" w:sz="4" w:space="0" w:color="auto"/>
            </w:tcBorders>
          </w:tcPr>
          <w:p w14:paraId="6AA8B2C7" w14:textId="3F147290" w:rsidR="00CA2067" w:rsidRPr="00CA2067" w:rsidRDefault="00CA2067" w:rsidP="00CA2067">
            <w:pPr>
              <w:autoSpaceDE w:val="0"/>
              <w:autoSpaceDN w:val="0"/>
              <w:adjustRightInd w:val="0"/>
              <w:spacing w:after="0"/>
              <w:rPr>
                <w:rFonts w:ascii="Arial" w:eastAsia="Arial" w:hAnsi="Arial" w:cs="Arial"/>
                <w:b/>
                <w:bCs/>
                <w:iCs/>
                <w:sz w:val="24"/>
                <w:szCs w:val="24"/>
              </w:rPr>
            </w:pPr>
            <w:r w:rsidRPr="00CA2067">
              <w:rPr>
                <w:rFonts w:ascii="Arial" w:eastAsia="Arial" w:hAnsi="Arial" w:cs="Arial"/>
                <w:i/>
                <w:sz w:val="20"/>
                <w:szCs w:val="20"/>
              </w:rPr>
              <w:t>M Colbert</w:t>
            </w:r>
          </w:p>
        </w:tc>
      </w:tr>
    </w:tbl>
    <w:p w14:paraId="1EA0616B" w14:textId="77777777" w:rsidR="00C44097" w:rsidRDefault="00C44097" w:rsidP="00C44097">
      <w:pPr>
        <w:autoSpaceDE w:val="0"/>
        <w:autoSpaceDN w:val="0"/>
        <w:adjustRightInd w:val="0"/>
        <w:jc w:val="center"/>
        <w:rPr>
          <w:rFonts w:ascii="Arial" w:eastAsia="Arial" w:hAnsi="Arial" w:cs="Arial"/>
          <w:b/>
          <w:sz w:val="24"/>
          <w:szCs w:val="24"/>
        </w:rPr>
      </w:pPr>
      <w:r>
        <w:rPr>
          <w:rFonts w:ascii="Arial" w:eastAsia="Arial" w:hAnsi="Arial" w:cs="Arial"/>
          <w:b/>
          <w:sz w:val="24"/>
          <w:szCs w:val="24"/>
        </w:rPr>
        <w:lastRenderedPageBreak/>
        <w:t xml:space="preserve">‘Education is Preparation </w:t>
      </w:r>
      <w:proofErr w:type="gramStart"/>
      <w:r>
        <w:rPr>
          <w:rFonts w:ascii="Arial" w:eastAsia="Arial" w:hAnsi="Arial" w:cs="Arial"/>
          <w:b/>
          <w:sz w:val="24"/>
          <w:szCs w:val="24"/>
        </w:rPr>
        <w:t>For</w:t>
      </w:r>
      <w:proofErr w:type="gramEnd"/>
      <w:r>
        <w:rPr>
          <w:rFonts w:ascii="Arial" w:eastAsia="Arial" w:hAnsi="Arial" w:cs="Arial"/>
          <w:b/>
          <w:sz w:val="24"/>
          <w:szCs w:val="24"/>
        </w:rPr>
        <w:t xml:space="preserve"> Life’</w:t>
      </w:r>
    </w:p>
    <w:p w14:paraId="2816796A" w14:textId="7B77C514" w:rsidR="00C44097" w:rsidRDefault="00C44097" w:rsidP="00C44097">
      <w:pPr>
        <w:autoSpaceDE w:val="0"/>
        <w:autoSpaceDN w:val="0"/>
        <w:adjustRightInd w:val="0"/>
        <w:jc w:val="center"/>
        <w:rPr>
          <w:rFonts w:ascii="Arial" w:eastAsia="Arial" w:hAnsi="Arial" w:cs="Arial"/>
          <w:b/>
          <w:sz w:val="24"/>
          <w:szCs w:val="24"/>
        </w:rPr>
      </w:pPr>
      <w:r>
        <w:rPr>
          <w:rFonts w:ascii="Arial" w:eastAsia="Arial" w:hAnsi="Arial" w:cs="Arial"/>
          <w:b/>
          <w:sz w:val="24"/>
          <w:szCs w:val="24"/>
        </w:rPr>
        <w:t>Our Values: Respect, Resilience, Curiosity, Pride, Responsibility, Positivity</w:t>
      </w:r>
    </w:p>
    <w:p w14:paraId="0CDD3E01" w14:textId="77777777" w:rsidR="00C44097" w:rsidRDefault="00C44097" w:rsidP="00C44097">
      <w:pPr>
        <w:autoSpaceDE w:val="0"/>
        <w:autoSpaceDN w:val="0"/>
        <w:adjustRightInd w:val="0"/>
        <w:spacing w:after="0"/>
        <w:jc w:val="both"/>
        <w:rPr>
          <w:rFonts w:ascii="Arial" w:eastAsia="Arial" w:hAnsi="Arial" w:cs="Arial"/>
          <w:b/>
          <w:sz w:val="24"/>
          <w:szCs w:val="24"/>
        </w:rPr>
      </w:pPr>
    </w:p>
    <w:p w14:paraId="2F4FCC41" w14:textId="013C9999" w:rsidR="00880C46" w:rsidRPr="00C44097" w:rsidRDefault="00AD0494" w:rsidP="00C44097">
      <w:pPr>
        <w:autoSpaceDE w:val="0"/>
        <w:autoSpaceDN w:val="0"/>
        <w:adjustRightInd w:val="0"/>
        <w:spacing w:after="0"/>
        <w:jc w:val="both"/>
        <w:rPr>
          <w:rFonts w:ascii="Arial" w:eastAsia="Arial" w:hAnsi="Arial" w:cs="Arial"/>
          <w:color w:val="000000" w:themeColor="text1"/>
          <w:sz w:val="24"/>
          <w:szCs w:val="24"/>
        </w:rPr>
      </w:pPr>
      <w:r w:rsidRPr="00C44097">
        <w:rPr>
          <w:rFonts w:ascii="Arial" w:eastAsia="Arial" w:hAnsi="Arial" w:cs="Arial"/>
          <w:b/>
          <w:sz w:val="24"/>
          <w:szCs w:val="24"/>
        </w:rPr>
        <w:t>Introduction</w:t>
      </w:r>
    </w:p>
    <w:p w14:paraId="1C14201A" w14:textId="7411EAD1" w:rsidR="00E8100F" w:rsidRPr="00880C46" w:rsidRDefault="00AD0494" w:rsidP="00880C46">
      <w:pPr>
        <w:autoSpaceDE w:val="0"/>
        <w:autoSpaceDN w:val="0"/>
        <w:adjustRightInd w:val="0"/>
        <w:jc w:val="both"/>
        <w:rPr>
          <w:rFonts w:ascii="Arial" w:eastAsia="Arial" w:hAnsi="Arial" w:cs="Arial"/>
          <w:color w:val="000000" w:themeColor="text1"/>
          <w:sz w:val="24"/>
          <w:szCs w:val="24"/>
        </w:rPr>
      </w:pPr>
      <w:r w:rsidRPr="00880C46">
        <w:rPr>
          <w:rFonts w:ascii="Arial" w:eastAsia="Arial" w:hAnsi="Arial" w:cs="Arial"/>
          <w:sz w:val="24"/>
          <w:szCs w:val="24"/>
        </w:rPr>
        <w:t xml:space="preserve">At </w:t>
      </w:r>
      <w:r w:rsidR="00C44097" w:rsidRPr="00C44097">
        <w:rPr>
          <w:rFonts w:ascii="Arial" w:eastAsia="Arial" w:hAnsi="Arial" w:cs="Arial"/>
          <w:i/>
          <w:color w:val="000000" w:themeColor="text1"/>
          <w:sz w:val="24"/>
          <w:szCs w:val="24"/>
        </w:rPr>
        <w:t>Cranberry Academy</w:t>
      </w:r>
      <w:r w:rsidRPr="00C44097">
        <w:rPr>
          <w:rFonts w:ascii="Arial" w:eastAsia="Arial" w:hAnsi="Arial" w:cs="Arial"/>
          <w:color w:val="000000" w:themeColor="text1"/>
          <w:sz w:val="24"/>
          <w:szCs w:val="24"/>
        </w:rPr>
        <w:t xml:space="preserve"> </w:t>
      </w:r>
      <w:r w:rsidRPr="00880C46">
        <w:rPr>
          <w:rFonts w:ascii="Arial" w:eastAsia="Arial" w:hAnsi="Arial" w:cs="Arial"/>
          <w:sz w:val="24"/>
          <w:szCs w:val="24"/>
        </w:rPr>
        <w:t xml:space="preserve">we recognise the responsibility we have under Section 175 of the Education and Inspections Act 2002, to have arrangements for safeguarding and promoting the welfare of children. The </w:t>
      </w:r>
      <w:r w:rsidR="002E1790" w:rsidRPr="00880C46">
        <w:rPr>
          <w:rFonts w:ascii="Arial" w:eastAsia="Arial" w:hAnsi="Arial" w:cs="Arial"/>
          <w:sz w:val="24"/>
          <w:szCs w:val="24"/>
        </w:rPr>
        <w:t>Governing Board</w:t>
      </w:r>
      <w:r w:rsidRPr="00880C46">
        <w:rPr>
          <w:rFonts w:ascii="Arial" w:eastAsia="Arial" w:hAnsi="Arial" w:cs="Arial"/>
          <w:sz w:val="24"/>
          <w:szCs w:val="24"/>
        </w:rPr>
        <w:t xml:space="preserve"> </w:t>
      </w:r>
      <w:r w:rsidR="00D132FE" w:rsidRPr="00880C46">
        <w:rPr>
          <w:rFonts w:ascii="Arial" w:eastAsia="Arial" w:hAnsi="Arial" w:cs="Arial"/>
          <w:sz w:val="24"/>
          <w:szCs w:val="24"/>
        </w:rPr>
        <w:t xml:space="preserve">in our school </w:t>
      </w:r>
      <w:r w:rsidRPr="00880C46">
        <w:rPr>
          <w:rFonts w:ascii="Arial" w:eastAsia="Arial" w:hAnsi="Arial" w:cs="Arial"/>
          <w:sz w:val="24"/>
          <w:szCs w:val="24"/>
        </w:rPr>
        <w:t>approve the S</w:t>
      </w:r>
      <w:r w:rsidR="00E424BF" w:rsidRPr="00880C46">
        <w:rPr>
          <w:rFonts w:ascii="Arial" w:eastAsia="Arial" w:hAnsi="Arial" w:cs="Arial"/>
          <w:sz w:val="24"/>
          <w:szCs w:val="24"/>
        </w:rPr>
        <w:t>.</w:t>
      </w:r>
      <w:r w:rsidRPr="00880C46">
        <w:rPr>
          <w:rFonts w:ascii="Arial" w:eastAsia="Arial" w:hAnsi="Arial" w:cs="Arial"/>
          <w:sz w:val="24"/>
          <w:szCs w:val="24"/>
        </w:rPr>
        <w:t xml:space="preserve">175/157 return to the </w:t>
      </w:r>
      <w:r w:rsidR="00953CC6" w:rsidRPr="00880C46">
        <w:rPr>
          <w:rFonts w:ascii="Arial" w:eastAsia="Arial" w:hAnsi="Arial" w:cs="Arial"/>
          <w:color w:val="000000" w:themeColor="text1"/>
          <w:sz w:val="24"/>
          <w:szCs w:val="24"/>
        </w:rPr>
        <w:t xml:space="preserve">Cheshire East Safeguarding Children’s </w:t>
      </w:r>
      <w:r w:rsidR="00203614" w:rsidRPr="00880C46">
        <w:rPr>
          <w:rFonts w:ascii="Arial" w:eastAsia="Arial" w:hAnsi="Arial" w:cs="Arial"/>
          <w:color w:val="000000" w:themeColor="text1"/>
          <w:sz w:val="24"/>
          <w:szCs w:val="24"/>
        </w:rPr>
        <w:t>Partnership (</w:t>
      </w:r>
      <w:r w:rsidR="00953CC6" w:rsidRPr="00880C46">
        <w:rPr>
          <w:rFonts w:ascii="Arial" w:eastAsia="Arial" w:hAnsi="Arial" w:cs="Arial"/>
          <w:color w:val="000000" w:themeColor="text1"/>
          <w:sz w:val="24"/>
          <w:szCs w:val="24"/>
        </w:rPr>
        <w:t xml:space="preserve">CESCP) </w:t>
      </w:r>
      <w:r w:rsidRPr="00880C46">
        <w:rPr>
          <w:rFonts w:ascii="Arial" w:eastAsia="Arial" w:hAnsi="Arial" w:cs="Arial"/>
          <w:color w:val="000000" w:themeColor="text1"/>
          <w:sz w:val="24"/>
          <w:szCs w:val="24"/>
        </w:rPr>
        <w:t xml:space="preserve">on a yearly basis. </w:t>
      </w:r>
    </w:p>
    <w:p w14:paraId="3122C5A7" w14:textId="07903ABB" w:rsidR="00E8100F" w:rsidRPr="00DC3B2D" w:rsidRDefault="00AD0494" w:rsidP="00EB36B0">
      <w:pPr>
        <w:autoSpaceDE w:val="0"/>
        <w:autoSpaceDN w:val="0"/>
        <w:adjustRightInd w:val="0"/>
        <w:jc w:val="both"/>
        <w:rPr>
          <w:rFonts w:ascii="Arial" w:eastAsia="Arial" w:hAnsi="Arial" w:cs="Arial"/>
          <w:sz w:val="24"/>
          <w:szCs w:val="24"/>
        </w:rPr>
      </w:pPr>
      <w:r w:rsidRPr="00DC3B2D">
        <w:rPr>
          <w:rFonts w:ascii="Arial" w:eastAsia="Arial" w:hAnsi="Arial" w:cs="Arial"/>
          <w:sz w:val="24"/>
          <w:szCs w:val="24"/>
        </w:rPr>
        <w:t>This policy demonstrates the school’s commitment and compliance with safeguarding legislation</w:t>
      </w:r>
      <w:r w:rsidR="00E8100F" w:rsidRPr="00DC3B2D">
        <w:rPr>
          <w:rFonts w:ascii="Arial" w:eastAsia="Arial" w:hAnsi="Arial" w:cs="Arial"/>
          <w:sz w:val="24"/>
          <w:szCs w:val="24"/>
        </w:rPr>
        <w:t>; it should be read in conjunction with</w:t>
      </w:r>
      <w:r w:rsidR="00267739">
        <w:rPr>
          <w:rFonts w:ascii="Arial" w:eastAsia="Arial" w:hAnsi="Arial" w:cs="Arial"/>
          <w:sz w:val="24"/>
          <w:szCs w:val="24"/>
        </w:rPr>
        <w:t xml:space="preserve"> other guidance and policies such as</w:t>
      </w:r>
      <w:r w:rsidR="00E8100F" w:rsidRPr="00DC3B2D">
        <w:rPr>
          <w:rFonts w:ascii="Arial" w:eastAsia="Arial" w:hAnsi="Arial" w:cs="Arial"/>
          <w:sz w:val="24"/>
          <w:szCs w:val="24"/>
        </w:rPr>
        <w:t>:</w:t>
      </w:r>
    </w:p>
    <w:p w14:paraId="7A4DE0C7" w14:textId="77777777" w:rsidR="008044C1" w:rsidRPr="00272156" w:rsidRDefault="008044C1" w:rsidP="007936C6">
      <w:pPr>
        <w:pStyle w:val="ListParagraph"/>
        <w:numPr>
          <w:ilvl w:val="0"/>
          <w:numId w:val="5"/>
        </w:numPr>
        <w:rPr>
          <w:rFonts w:asciiTheme="minorHAnsi" w:eastAsia="Times New Roman" w:hAnsiTheme="minorHAnsi" w:cstheme="minorHAnsi"/>
          <w:color w:val="000000" w:themeColor="text1"/>
          <w:sz w:val="24"/>
          <w:szCs w:val="24"/>
          <w:lang w:eastAsia="en-GB"/>
        </w:rPr>
      </w:pPr>
      <w:hyperlink r:id="rId13" w:history="1">
        <w:r w:rsidRPr="00272156">
          <w:rPr>
            <w:rStyle w:val="Hyperlink"/>
            <w:rFonts w:asciiTheme="minorHAnsi" w:hAnsiTheme="minorHAnsi" w:cstheme="minorHAnsi"/>
            <w:color w:val="000000" w:themeColor="text1"/>
            <w:sz w:val="24"/>
            <w:szCs w:val="24"/>
          </w:rPr>
          <w:t>Cheshire East Safeguarding Children’s Partnership - Policies &amp; Guidance</w:t>
        </w:r>
      </w:hyperlink>
    </w:p>
    <w:p w14:paraId="17ECDE70" w14:textId="568DC325" w:rsidR="000A35C7" w:rsidRPr="00272156" w:rsidRDefault="000A35C7" w:rsidP="007936C6">
      <w:pPr>
        <w:pStyle w:val="ListParagraph"/>
        <w:numPr>
          <w:ilvl w:val="0"/>
          <w:numId w:val="5"/>
        </w:numPr>
        <w:autoSpaceDE w:val="0"/>
        <w:autoSpaceDN w:val="0"/>
        <w:adjustRightInd w:val="0"/>
        <w:ind w:left="284" w:right="794" w:hanging="298"/>
        <w:jc w:val="both"/>
        <w:rPr>
          <w:rFonts w:asciiTheme="minorHAnsi" w:eastAsia="Arial" w:hAnsiTheme="minorHAnsi" w:cstheme="minorHAnsi"/>
          <w:color w:val="000000" w:themeColor="text1"/>
          <w:sz w:val="24"/>
          <w:szCs w:val="24"/>
        </w:rPr>
      </w:pPr>
      <w:hyperlink r:id="rId14" w:history="1">
        <w:r w:rsidRPr="00272156">
          <w:rPr>
            <w:rStyle w:val="Hyperlink"/>
            <w:rFonts w:asciiTheme="minorHAnsi" w:hAnsiTheme="minorHAnsi" w:cstheme="minorHAnsi"/>
            <w:color w:val="000000" w:themeColor="text1"/>
            <w:sz w:val="24"/>
            <w:szCs w:val="24"/>
          </w:rPr>
          <w:t>Working together to safeguard children 2026</w:t>
        </w:r>
      </w:hyperlink>
    </w:p>
    <w:p w14:paraId="0A7B8DE7" w14:textId="3623D69C" w:rsidR="00B16FCB" w:rsidRPr="00272156" w:rsidRDefault="00D22019" w:rsidP="007936C6">
      <w:pPr>
        <w:pStyle w:val="ListParagraph"/>
        <w:numPr>
          <w:ilvl w:val="0"/>
          <w:numId w:val="5"/>
        </w:numPr>
        <w:autoSpaceDE w:val="0"/>
        <w:autoSpaceDN w:val="0"/>
        <w:adjustRightInd w:val="0"/>
        <w:ind w:left="284" w:right="794" w:hanging="298"/>
        <w:jc w:val="both"/>
        <w:rPr>
          <w:rFonts w:asciiTheme="minorHAnsi" w:eastAsia="Arial" w:hAnsiTheme="minorHAnsi" w:cstheme="minorHAnsi"/>
          <w:color w:val="000000" w:themeColor="text1"/>
          <w:sz w:val="24"/>
          <w:szCs w:val="24"/>
        </w:rPr>
      </w:pPr>
      <w:hyperlink r:id="rId15" w:history="1">
        <w:r w:rsidRPr="00272156">
          <w:rPr>
            <w:rStyle w:val="Hyperlink"/>
            <w:rFonts w:asciiTheme="minorHAnsi" w:hAnsiTheme="minorHAnsi" w:cstheme="minorHAnsi"/>
            <w:color w:val="000000" w:themeColor="text1"/>
            <w:sz w:val="24"/>
            <w:szCs w:val="24"/>
          </w:rPr>
          <w:t>Keeping children safe in education - GOV.UK</w:t>
        </w:r>
      </w:hyperlink>
      <w:r w:rsidRPr="00272156">
        <w:rPr>
          <w:rFonts w:asciiTheme="minorHAnsi" w:hAnsiTheme="minorHAnsi" w:cstheme="minorHAnsi"/>
          <w:color w:val="000000" w:themeColor="text1"/>
          <w:sz w:val="24"/>
          <w:szCs w:val="24"/>
        </w:rPr>
        <w:t xml:space="preserve">  </w:t>
      </w:r>
      <w:r w:rsidR="00B16FCB" w:rsidRPr="00272156">
        <w:rPr>
          <w:rFonts w:asciiTheme="minorHAnsi" w:eastAsia="Arial" w:hAnsiTheme="minorHAnsi" w:cstheme="minorHAnsi"/>
          <w:color w:val="000000" w:themeColor="text1"/>
          <w:sz w:val="24"/>
          <w:szCs w:val="24"/>
        </w:rPr>
        <w:t xml:space="preserve"> </w:t>
      </w:r>
    </w:p>
    <w:p w14:paraId="3D9104DE" w14:textId="6B9E827D" w:rsidR="001C160C" w:rsidRPr="00272156" w:rsidRDefault="001C160C" w:rsidP="007936C6">
      <w:pPr>
        <w:pStyle w:val="ListParagraph"/>
        <w:numPr>
          <w:ilvl w:val="0"/>
          <w:numId w:val="5"/>
        </w:numPr>
        <w:autoSpaceDE w:val="0"/>
        <w:autoSpaceDN w:val="0"/>
        <w:adjustRightInd w:val="0"/>
        <w:ind w:left="284" w:hanging="298"/>
        <w:jc w:val="both"/>
        <w:rPr>
          <w:rFonts w:asciiTheme="minorHAnsi" w:eastAsia="Arial" w:hAnsiTheme="minorHAnsi" w:cstheme="minorHAnsi"/>
          <w:color w:val="000000" w:themeColor="text1"/>
          <w:sz w:val="24"/>
          <w:szCs w:val="24"/>
        </w:rPr>
      </w:pPr>
      <w:hyperlink r:id="rId16" w:history="1">
        <w:r w:rsidRPr="00272156">
          <w:rPr>
            <w:rStyle w:val="Hyperlink"/>
            <w:rFonts w:asciiTheme="minorHAnsi" w:eastAsia="Arial" w:hAnsiTheme="minorHAnsi" w:cstheme="minorHAnsi"/>
            <w:color w:val="000000" w:themeColor="text1"/>
            <w:sz w:val="24"/>
            <w:szCs w:val="24"/>
          </w:rPr>
          <w:t>The Families First Partnership (FFP) Programme Guide</w:t>
        </w:r>
      </w:hyperlink>
      <w:r w:rsidR="00850D00" w:rsidRPr="00272156">
        <w:rPr>
          <w:rFonts w:asciiTheme="minorHAnsi" w:eastAsia="Arial" w:hAnsiTheme="minorHAnsi" w:cstheme="minorHAnsi"/>
          <w:color w:val="000000" w:themeColor="text1"/>
          <w:sz w:val="24"/>
          <w:szCs w:val="24"/>
        </w:rPr>
        <w:t xml:space="preserve"> </w:t>
      </w:r>
    </w:p>
    <w:p w14:paraId="62054EAD" w14:textId="6850CAC4" w:rsidR="00017725" w:rsidRPr="00272156" w:rsidRDefault="0070168E" w:rsidP="007936C6">
      <w:pPr>
        <w:pStyle w:val="ListParagraph"/>
        <w:numPr>
          <w:ilvl w:val="0"/>
          <w:numId w:val="5"/>
        </w:numPr>
        <w:autoSpaceDE w:val="0"/>
        <w:autoSpaceDN w:val="0"/>
        <w:adjustRightInd w:val="0"/>
        <w:ind w:left="284" w:hanging="298"/>
        <w:jc w:val="both"/>
        <w:rPr>
          <w:rFonts w:ascii="Arial" w:eastAsia="Arial" w:hAnsi="Arial" w:cs="Arial"/>
          <w:color w:val="000000" w:themeColor="text1"/>
          <w:sz w:val="24"/>
          <w:szCs w:val="24"/>
        </w:rPr>
      </w:pPr>
      <w:hyperlink r:id="rId17" w:history="1">
        <w:r w:rsidRPr="00272156">
          <w:rPr>
            <w:rStyle w:val="Hyperlink"/>
            <w:rFonts w:ascii="Arial" w:eastAsia="Arial" w:hAnsi="Arial" w:cs="Arial"/>
            <w:color w:val="000000" w:themeColor="text1"/>
            <w:sz w:val="24"/>
            <w:szCs w:val="24"/>
          </w:rPr>
          <w:t>What to do if you are worried a child is being abused. 2015</w:t>
        </w:r>
      </w:hyperlink>
    </w:p>
    <w:p w14:paraId="7371F44A" w14:textId="0A578CBF" w:rsidR="00605166" w:rsidRPr="00272156" w:rsidRDefault="00EC4245" w:rsidP="007936C6">
      <w:pPr>
        <w:pStyle w:val="ListParagraph"/>
        <w:numPr>
          <w:ilvl w:val="0"/>
          <w:numId w:val="5"/>
        </w:numPr>
        <w:autoSpaceDE w:val="0"/>
        <w:autoSpaceDN w:val="0"/>
        <w:adjustRightInd w:val="0"/>
        <w:ind w:left="284" w:hanging="298"/>
        <w:jc w:val="both"/>
        <w:rPr>
          <w:rStyle w:val="Hyperlink"/>
          <w:rFonts w:ascii="Arial" w:hAnsi="Arial" w:cs="Arial"/>
          <w:i/>
          <w:color w:val="000000" w:themeColor="text1"/>
          <w:sz w:val="24"/>
          <w:szCs w:val="24"/>
          <w:u w:val="none"/>
        </w:rPr>
      </w:pPr>
      <w:hyperlink r:id="rId18" w:history="1">
        <w:r w:rsidRPr="00272156">
          <w:rPr>
            <w:rStyle w:val="Hyperlink"/>
            <w:rFonts w:ascii="Arial" w:eastAsia="Arial" w:hAnsi="Arial" w:cs="Arial"/>
            <w:color w:val="000000" w:themeColor="text1"/>
            <w:sz w:val="24"/>
            <w:szCs w:val="24"/>
          </w:rPr>
          <w:t>EYFS statutory framework for group and school-based providers</w:t>
        </w:r>
      </w:hyperlink>
      <w:r w:rsidR="00935359" w:rsidRPr="00272156">
        <w:rPr>
          <w:rFonts w:ascii="Arial" w:hAnsi="Arial" w:cs="Arial"/>
          <w:color w:val="000000" w:themeColor="text1"/>
          <w:sz w:val="24"/>
          <w:szCs w:val="24"/>
        </w:rPr>
        <w:t xml:space="preserve"> </w:t>
      </w:r>
    </w:p>
    <w:p w14:paraId="7E0C2B5B" w14:textId="1CD85912" w:rsidR="00605166" w:rsidRPr="00272156" w:rsidRDefault="001C6A7A" w:rsidP="007936C6">
      <w:pPr>
        <w:pStyle w:val="ListParagraph"/>
        <w:numPr>
          <w:ilvl w:val="0"/>
          <w:numId w:val="5"/>
        </w:numPr>
        <w:spacing w:after="0"/>
        <w:ind w:hanging="298"/>
        <w:rPr>
          <w:rStyle w:val="Hyperlink"/>
          <w:rFonts w:asciiTheme="minorHAnsi" w:hAnsiTheme="minorHAnsi" w:cstheme="minorHAnsi"/>
          <w:color w:val="000000" w:themeColor="text1"/>
          <w:sz w:val="24"/>
          <w:szCs w:val="24"/>
          <w:u w:val="none"/>
        </w:rPr>
      </w:pPr>
      <w:hyperlink r:id="rId19" w:history="1">
        <w:r w:rsidRPr="00272156">
          <w:rPr>
            <w:rStyle w:val="Hyperlink"/>
            <w:rFonts w:asciiTheme="minorHAnsi" w:hAnsiTheme="minorHAnsi" w:cstheme="minorHAnsi"/>
            <w:color w:val="000000" w:themeColor="text1"/>
            <w:sz w:val="24"/>
            <w:szCs w:val="24"/>
          </w:rPr>
          <w:t>Prevent duty guidance: Guidance for specified authorities in England and Wales (publishing.service.gov.uk)</w:t>
        </w:r>
      </w:hyperlink>
      <w:r w:rsidR="00A71A39" w:rsidRPr="00272156">
        <w:rPr>
          <w:color w:val="000000" w:themeColor="text1"/>
        </w:rPr>
        <w:t xml:space="preserve">  </w:t>
      </w:r>
    </w:p>
    <w:p w14:paraId="48959291" w14:textId="77777777" w:rsidR="008044C1" w:rsidRPr="00272156" w:rsidRDefault="008044C1" w:rsidP="007936C6">
      <w:pPr>
        <w:pStyle w:val="ListParagraph"/>
        <w:numPr>
          <w:ilvl w:val="0"/>
          <w:numId w:val="5"/>
        </w:numPr>
        <w:rPr>
          <w:rFonts w:asciiTheme="minorHAnsi" w:eastAsia="Times New Roman" w:hAnsiTheme="minorHAnsi" w:cstheme="minorHAnsi"/>
          <w:color w:val="000000" w:themeColor="text1"/>
          <w:sz w:val="24"/>
          <w:szCs w:val="24"/>
          <w:lang w:eastAsia="en-GB"/>
        </w:rPr>
      </w:pPr>
      <w:hyperlink r:id="rId20" w:history="1">
        <w:r w:rsidRPr="00272156">
          <w:rPr>
            <w:rStyle w:val="Hyperlink"/>
            <w:rFonts w:asciiTheme="minorHAnsi" w:hAnsiTheme="minorHAnsi" w:cstheme="minorHAnsi"/>
            <w:color w:val="000000" w:themeColor="text1"/>
            <w:sz w:val="24"/>
            <w:szCs w:val="24"/>
          </w:rPr>
          <w:t>Behaviour in schools - GOV.UK</w:t>
        </w:r>
      </w:hyperlink>
    </w:p>
    <w:p w14:paraId="41BAEF76" w14:textId="77777777" w:rsidR="00267739" w:rsidRPr="00272156" w:rsidRDefault="00267739" w:rsidP="007936C6">
      <w:pPr>
        <w:pStyle w:val="ListParagraph"/>
        <w:numPr>
          <w:ilvl w:val="0"/>
          <w:numId w:val="5"/>
        </w:numPr>
        <w:rPr>
          <w:rFonts w:asciiTheme="minorHAnsi" w:eastAsia="Times New Roman" w:hAnsiTheme="minorHAnsi" w:cstheme="minorHAnsi"/>
          <w:color w:val="000000" w:themeColor="text1"/>
          <w:sz w:val="24"/>
          <w:szCs w:val="24"/>
          <w:lang w:eastAsia="en-GB"/>
        </w:rPr>
      </w:pPr>
      <w:hyperlink r:id="rId21" w:history="1">
        <w:r w:rsidRPr="00272156">
          <w:rPr>
            <w:rStyle w:val="Hyperlink"/>
            <w:rFonts w:asciiTheme="minorHAnsi" w:hAnsiTheme="minorHAnsi" w:cstheme="minorHAnsi"/>
            <w:color w:val="000000" w:themeColor="text1"/>
            <w:sz w:val="24"/>
            <w:szCs w:val="24"/>
          </w:rPr>
          <w:t>Use of reasonable force and other restrictive interventions guidance</w:t>
        </w:r>
      </w:hyperlink>
    </w:p>
    <w:p w14:paraId="0B5733C2" w14:textId="3DEBD61F" w:rsidR="00301E9E" w:rsidRPr="00272156" w:rsidRDefault="000150B1" w:rsidP="007936C6">
      <w:pPr>
        <w:pStyle w:val="ListParagraph"/>
        <w:numPr>
          <w:ilvl w:val="0"/>
          <w:numId w:val="5"/>
        </w:numPr>
        <w:ind w:hanging="298"/>
        <w:jc w:val="both"/>
        <w:rPr>
          <w:rFonts w:ascii="Arial" w:hAnsi="Arial" w:cs="Arial"/>
          <w:color w:val="000000" w:themeColor="text1"/>
          <w:sz w:val="24"/>
          <w:szCs w:val="24"/>
        </w:rPr>
      </w:pPr>
      <w:hyperlink r:id="rId22" w:history="1">
        <w:r w:rsidRPr="00272156">
          <w:rPr>
            <w:rStyle w:val="Hyperlink"/>
            <w:rFonts w:ascii="Arial" w:hAnsi="Arial" w:cs="Arial"/>
            <w:color w:val="000000" w:themeColor="text1"/>
            <w:sz w:val="24"/>
            <w:szCs w:val="24"/>
          </w:rPr>
          <w:t>Safer Working Practice Guidance for those working with children and young people in education settings</w:t>
        </w:r>
      </w:hyperlink>
      <w:r w:rsidR="00301E9E" w:rsidRPr="00272156">
        <w:rPr>
          <w:rFonts w:ascii="Arial" w:hAnsi="Arial" w:cs="Arial"/>
          <w:color w:val="000000" w:themeColor="text1"/>
          <w:sz w:val="24"/>
          <w:szCs w:val="24"/>
        </w:rPr>
        <w:t xml:space="preserve"> May 2022</w:t>
      </w:r>
    </w:p>
    <w:p w14:paraId="5ECBB8CE" w14:textId="77777777" w:rsidR="008044C1" w:rsidRPr="00272156" w:rsidRDefault="008044C1" w:rsidP="007936C6">
      <w:pPr>
        <w:pStyle w:val="ListParagraph"/>
        <w:numPr>
          <w:ilvl w:val="0"/>
          <w:numId w:val="5"/>
        </w:numPr>
        <w:ind w:hanging="298"/>
        <w:jc w:val="both"/>
        <w:rPr>
          <w:rFonts w:ascii="Arial" w:hAnsi="Arial" w:cs="Arial"/>
          <w:color w:val="000000" w:themeColor="text1"/>
          <w:sz w:val="24"/>
          <w:szCs w:val="24"/>
        </w:rPr>
      </w:pPr>
      <w:hyperlink r:id="rId23" w:history="1">
        <w:r w:rsidRPr="00272156">
          <w:rPr>
            <w:rStyle w:val="Hyperlink"/>
            <w:rFonts w:asciiTheme="minorHAnsi" w:hAnsiTheme="minorHAnsi" w:cstheme="minorHAnsi"/>
            <w:color w:val="000000" w:themeColor="text1"/>
            <w:sz w:val="24"/>
            <w:szCs w:val="24"/>
          </w:rPr>
          <w:t>Relationships and sex education (RSE) and health education - GOV.UK</w:t>
        </w:r>
      </w:hyperlink>
    </w:p>
    <w:p w14:paraId="4F67DC69" w14:textId="20E9FEBA" w:rsidR="00B43A11" w:rsidRPr="00272156" w:rsidRDefault="00B43A11" w:rsidP="007936C6">
      <w:pPr>
        <w:pStyle w:val="ListParagraph"/>
        <w:numPr>
          <w:ilvl w:val="0"/>
          <w:numId w:val="5"/>
        </w:numPr>
        <w:autoSpaceDE w:val="0"/>
        <w:autoSpaceDN w:val="0"/>
        <w:adjustRightInd w:val="0"/>
        <w:ind w:left="284" w:hanging="298"/>
        <w:jc w:val="both"/>
        <w:rPr>
          <w:rStyle w:val="Hyperlink"/>
          <w:rFonts w:ascii="Arial" w:eastAsia="Arial" w:hAnsi="Arial" w:cs="Arial"/>
          <w:color w:val="000000" w:themeColor="text1"/>
          <w:sz w:val="24"/>
          <w:szCs w:val="24"/>
          <w:u w:val="none"/>
        </w:rPr>
      </w:pPr>
      <w:hyperlink r:id="rId24" w:history="1">
        <w:r w:rsidRPr="00272156">
          <w:rPr>
            <w:rStyle w:val="Hyperlink"/>
            <w:rFonts w:ascii="Arial" w:eastAsia="Arial" w:hAnsi="Arial" w:cs="Arial"/>
            <w:color w:val="000000" w:themeColor="text1"/>
            <w:sz w:val="24"/>
            <w:szCs w:val="24"/>
          </w:rPr>
          <w:t>“Preventing and Tackling Bullying” DfE July 2017</w:t>
        </w:r>
      </w:hyperlink>
    </w:p>
    <w:p w14:paraId="58230149" w14:textId="77777777" w:rsidR="00D22019" w:rsidRPr="00272156" w:rsidRDefault="00D22019" w:rsidP="007936C6">
      <w:pPr>
        <w:pStyle w:val="ListParagraph"/>
        <w:numPr>
          <w:ilvl w:val="0"/>
          <w:numId w:val="5"/>
        </w:numPr>
        <w:ind w:hanging="298"/>
        <w:jc w:val="both"/>
        <w:rPr>
          <w:rFonts w:asciiTheme="majorHAnsi" w:hAnsiTheme="majorHAnsi" w:cstheme="majorHAnsi"/>
          <w:color w:val="000000" w:themeColor="text1"/>
          <w:sz w:val="24"/>
          <w:szCs w:val="24"/>
        </w:rPr>
      </w:pPr>
      <w:hyperlink r:id="rId25" w:history="1">
        <w:r w:rsidRPr="00272156">
          <w:rPr>
            <w:rStyle w:val="Hyperlink"/>
            <w:rFonts w:asciiTheme="majorHAnsi" w:hAnsiTheme="majorHAnsi" w:cstheme="majorHAnsi"/>
            <w:color w:val="000000" w:themeColor="text1"/>
            <w:sz w:val="24"/>
            <w:szCs w:val="24"/>
          </w:rPr>
          <w:t>when-to-call-the-police--guidance-for-schools-and-colleges.pdf</w:t>
        </w:r>
      </w:hyperlink>
    </w:p>
    <w:p w14:paraId="269D60CC" w14:textId="65D2841C" w:rsidR="00D75C97" w:rsidRPr="00272156" w:rsidRDefault="00D75C97" w:rsidP="007936C6">
      <w:pPr>
        <w:pStyle w:val="ListParagraph"/>
        <w:numPr>
          <w:ilvl w:val="0"/>
          <w:numId w:val="5"/>
        </w:numPr>
        <w:ind w:hanging="298"/>
        <w:jc w:val="both"/>
        <w:rPr>
          <w:rFonts w:ascii="Arial" w:hAnsi="Arial" w:cs="Arial"/>
          <w:color w:val="000000" w:themeColor="text1"/>
          <w:sz w:val="24"/>
          <w:szCs w:val="24"/>
        </w:rPr>
      </w:pPr>
      <w:hyperlink r:id="rId26" w:history="1">
        <w:r w:rsidRPr="00272156">
          <w:rPr>
            <w:rStyle w:val="Hyperlink"/>
            <w:rFonts w:ascii="Arial" w:hAnsi="Arial" w:cs="Arial"/>
            <w:color w:val="000000" w:themeColor="text1"/>
            <w:sz w:val="24"/>
            <w:szCs w:val="24"/>
          </w:rPr>
          <w:t>Searching, Screening and Confiscation (publishing.service.gov.uk)</w:t>
        </w:r>
      </w:hyperlink>
      <w:r w:rsidRPr="00272156">
        <w:rPr>
          <w:rFonts w:ascii="Arial" w:hAnsi="Arial" w:cs="Arial"/>
          <w:color w:val="000000" w:themeColor="text1"/>
          <w:sz w:val="24"/>
          <w:szCs w:val="24"/>
        </w:rPr>
        <w:t xml:space="preserve"> – July 2022</w:t>
      </w:r>
    </w:p>
    <w:p w14:paraId="6FF3E765" w14:textId="77777777" w:rsidR="002404A3" w:rsidRPr="00272156" w:rsidRDefault="002404A3" w:rsidP="007936C6">
      <w:pPr>
        <w:pStyle w:val="ListParagraph"/>
        <w:numPr>
          <w:ilvl w:val="0"/>
          <w:numId w:val="5"/>
        </w:numPr>
        <w:ind w:hanging="298"/>
        <w:jc w:val="both"/>
        <w:rPr>
          <w:rFonts w:ascii="Arial" w:hAnsi="Arial" w:cs="Arial"/>
          <w:color w:val="000000" w:themeColor="text1"/>
          <w:sz w:val="24"/>
          <w:szCs w:val="24"/>
        </w:rPr>
      </w:pPr>
      <w:hyperlink r:id="rId27" w:history="1">
        <w:r w:rsidRPr="00272156">
          <w:rPr>
            <w:rStyle w:val="Hyperlink"/>
            <w:rFonts w:ascii="Arial" w:hAnsi="Arial" w:cs="Arial"/>
            <w:color w:val="000000" w:themeColor="text1"/>
            <w:sz w:val="24"/>
            <w:szCs w:val="24"/>
          </w:rPr>
          <w:t>Working together to improve school attendance - GOV.UK</w:t>
        </w:r>
      </w:hyperlink>
      <w:r w:rsidRPr="00272156">
        <w:rPr>
          <w:rFonts w:ascii="Arial" w:hAnsi="Arial" w:cs="Arial"/>
          <w:i/>
          <w:color w:val="000000" w:themeColor="text1"/>
          <w:sz w:val="24"/>
          <w:szCs w:val="24"/>
        </w:rPr>
        <w:t xml:space="preserve"> </w:t>
      </w:r>
    </w:p>
    <w:p w14:paraId="016F09AA" w14:textId="77777777" w:rsidR="00C03835" w:rsidRPr="00272156" w:rsidRDefault="00C03835" w:rsidP="007936C6">
      <w:pPr>
        <w:pStyle w:val="ListParagraph"/>
        <w:numPr>
          <w:ilvl w:val="0"/>
          <w:numId w:val="5"/>
        </w:numPr>
        <w:ind w:hanging="298"/>
        <w:jc w:val="both"/>
        <w:rPr>
          <w:rFonts w:ascii="Arial" w:hAnsi="Arial" w:cs="Arial"/>
          <w:color w:val="000000" w:themeColor="text1"/>
          <w:sz w:val="24"/>
          <w:szCs w:val="24"/>
        </w:rPr>
      </w:pPr>
      <w:r w:rsidRPr="00272156">
        <w:rPr>
          <w:rFonts w:ascii="Arial" w:eastAsiaTheme="minorHAnsi" w:hAnsi="Arial" w:cs="Arial"/>
          <w:color w:val="000000" w:themeColor="text1"/>
          <w:sz w:val="24"/>
          <w:szCs w:val="24"/>
          <w:lang w:eastAsia="en-US"/>
        </w:rPr>
        <w:t xml:space="preserve">School Mental Health Policy </w:t>
      </w:r>
    </w:p>
    <w:p w14:paraId="1BD26E44" w14:textId="77777777" w:rsidR="00C03835" w:rsidRPr="00272156" w:rsidRDefault="00C03835" w:rsidP="007936C6">
      <w:pPr>
        <w:pStyle w:val="ListParagraph"/>
        <w:numPr>
          <w:ilvl w:val="0"/>
          <w:numId w:val="5"/>
        </w:numPr>
        <w:autoSpaceDE w:val="0"/>
        <w:autoSpaceDN w:val="0"/>
        <w:adjustRightInd w:val="0"/>
        <w:ind w:left="284" w:hanging="298"/>
        <w:jc w:val="both"/>
        <w:rPr>
          <w:rFonts w:ascii="Arial" w:eastAsia="Arial" w:hAnsi="Arial" w:cs="Arial"/>
          <w:color w:val="000000" w:themeColor="text1"/>
          <w:sz w:val="24"/>
          <w:szCs w:val="24"/>
        </w:rPr>
      </w:pPr>
      <w:r w:rsidRPr="00272156">
        <w:rPr>
          <w:rFonts w:ascii="Arial" w:eastAsiaTheme="minorHAnsi" w:hAnsi="Arial" w:cs="Arial"/>
          <w:color w:val="000000" w:themeColor="text1"/>
          <w:sz w:val="24"/>
          <w:szCs w:val="24"/>
          <w:lang w:eastAsia="en-US"/>
        </w:rPr>
        <w:t>School Relationships (and Sex) Education Policy</w:t>
      </w:r>
    </w:p>
    <w:p w14:paraId="1E96A948" w14:textId="6B1753B3" w:rsidR="00C03835" w:rsidRPr="00272156" w:rsidRDefault="00C03835" w:rsidP="008D4CC8">
      <w:pPr>
        <w:pStyle w:val="ListParagraph"/>
        <w:numPr>
          <w:ilvl w:val="0"/>
          <w:numId w:val="5"/>
        </w:numPr>
        <w:autoSpaceDE w:val="0"/>
        <w:autoSpaceDN w:val="0"/>
        <w:adjustRightInd w:val="0"/>
        <w:ind w:left="284" w:hanging="298"/>
        <w:jc w:val="both"/>
        <w:rPr>
          <w:rFonts w:ascii="Arial" w:eastAsia="Arial" w:hAnsi="Arial" w:cs="Arial"/>
          <w:color w:val="000000" w:themeColor="text1"/>
          <w:sz w:val="24"/>
          <w:szCs w:val="24"/>
        </w:rPr>
      </w:pPr>
      <w:r w:rsidRPr="00272156">
        <w:rPr>
          <w:rFonts w:ascii="Arial" w:eastAsiaTheme="minorHAnsi" w:hAnsi="Arial" w:cs="Arial"/>
          <w:color w:val="000000" w:themeColor="text1"/>
          <w:sz w:val="24"/>
          <w:szCs w:val="24"/>
          <w:lang w:eastAsia="en-US"/>
        </w:rPr>
        <w:t xml:space="preserve">Staff Code of Conduct </w:t>
      </w:r>
    </w:p>
    <w:p w14:paraId="5360D4EE" w14:textId="039408FD" w:rsidR="008D4CC8" w:rsidRPr="00272156" w:rsidRDefault="008D4CC8" w:rsidP="00663455">
      <w:pPr>
        <w:pStyle w:val="ListParagraph"/>
        <w:numPr>
          <w:ilvl w:val="0"/>
          <w:numId w:val="5"/>
        </w:numPr>
        <w:autoSpaceDE w:val="0"/>
        <w:autoSpaceDN w:val="0"/>
        <w:adjustRightInd w:val="0"/>
        <w:ind w:left="284" w:hanging="298"/>
        <w:jc w:val="both"/>
        <w:rPr>
          <w:rFonts w:ascii="Arial" w:eastAsia="Arial" w:hAnsi="Arial" w:cs="Arial"/>
          <w:color w:val="000000" w:themeColor="text1"/>
          <w:sz w:val="24"/>
          <w:szCs w:val="24"/>
        </w:rPr>
      </w:pPr>
      <w:r w:rsidRPr="00272156">
        <w:rPr>
          <w:rFonts w:ascii="Arial" w:eastAsiaTheme="minorHAnsi" w:hAnsi="Arial" w:cs="Arial"/>
          <w:color w:val="000000" w:themeColor="text1"/>
          <w:sz w:val="24"/>
          <w:szCs w:val="24"/>
          <w:lang w:eastAsia="en-US"/>
        </w:rPr>
        <w:t xml:space="preserve">Staff use of mobile phones, electronic devices and </w:t>
      </w:r>
      <w:proofErr w:type="gramStart"/>
      <w:r w:rsidRPr="00272156">
        <w:rPr>
          <w:rFonts w:ascii="Arial" w:hAnsi="Arial" w:cs="Arial"/>
          <w:color w:val="000000" w:themeColor="text1"/>
          <w:sz w:val="24"/>
          <w:szCs w:val="24"/>
        </w:rPr>
        <w:t>Social Media Policy</w:t>
      </w:r>
      <w:proofErr w:type="gramEnd"/>
      <w:r w:rsidRPr="00272156">
        <w:rPr>
          <w:rFonts w:ascii="Arial" w:hAnsi="Arial" w:cs="Arial"/>
          <w:color w:val="000000" w:themeColor="text1"/>
          <w:sz w:val="24"/>
          <w:szCs w:val="24"/>
        </w:rPr>
        <w:t xml:space="preserve"> (Acceptable Use Policy and Mobile Phone Policy)</w:t>
      </w:r>
    </w:p>
    <w:p w14:paraId="0F53F8CA" w14:textId="0263B1CB" w:rsidR="00663455" w:rsidRPr="00272156" w:rsidRDefault="00663455" w:rsidP="00663455">
      <w:pPr>
        <w:pStyle w:val="ListParagraph"/>
        <w:numPr>
          <w:ilvl w:val="0"/>
          <w:numId w:val="5"/>
        </w:numPr>
        <w:ind w:hanging="298"/>
        <w:jc w:val="both"/>
        <w:rPr>
          <w:rFonts w:ascii="Arial" w:hAnsi="Arial" w:cs="Arial"/>
          <w:color w:val="000000" w:themeColor="text1"/>
          <w:sz w:val="24"/>
          <w:szCs w:val="24"/>
        </w:rPr>
      </w:pPr>
      <w:r w:rsidRPr="00272156">
        <w:rPr>
          <w:rFonts w:ascii="Arial" w:hAnsi="Arial" w:cs="Arial"/>
          <w:color w:val="000000" w:themeColor="text1"/>
          <w:sz w:val="24"/>
          <w:szCs w:val="24"/>
        </w:rPr>
        <w:t>Use of Reasonable Force Policy</w:t>
      </w:r>
    </w:p>
    <w:p w14:paraId="3CDAC6B5" w14:textId="5DAE49B2" w:rsidR="00267739" w:rsidRPr="00272156" w:rsidRDefault="00267739" w:rsidP="007936C6">
      <w:pPr>
        <w:pStyle w:val="ListParagraph"/>
        <w:numPr>
          <w:ilvl w:val="0"/>
          <w:numId w:val="5"/>
        </w:numPr>
        <w:autoSpaceDE w:val="0"/>
        <w:autoSpaceDN w:val="0"/>
        <w:adjustRightInd w:val="0"/>
        <w:ind w:left="284" w:hanging="298"/>
        <w:jc w:val="both"/>
        <w:rPr>
          <w:rFonts w:ascii="Arial" w:eastAsia="Arial" w:hAnsi="Arial" w:cs="Arial"/>
          <w:color w:val="000000" w:themeColor="text1"/>
          <w:sz w:val="24"/>
          <w:szCs w:val="24"/>
        </w:rPr>
      </w:pPr>
      <w:hyperlink r:id="rId28" w:history="1">
        <w:r w:rsidRPr="00272156">
          <w:rPr>
            <w:rStyle w:val="Hyperlink"/>
            <w:rFonts w:ascii="Arial" w:eastAsia="Arial" w:hAnsi="Arial" w:cs="Arial"/>
            <w:color w:val="000000" w:themeColor="text1"/>
            <w:sz w:val="24"/>
            <w:szCs w:val="24"/>
          </w:rPr>
          <w:t>Mobile phones in schools - GOV.UK</w:t>
        </w:r>
      </w:hyperlink>
    </w:p>
    <w:p w14:paraId="0DFEC242" w14:textId="14E8F837" w:rsidR="00C03835" w:rsidRPr="00272156" w:rsidRDefault="00C03835" w:rsidP="007936C6">
      <w:pPr>
        <w:pStyle w:val="ListParagraph"/>
        <w:numPr>
          <w:ilvl w:val="0"/>
          <w:numId w:val="5"/>
        </w:numPr>
        <w:ind w:hanging="298"/>
        <w:jc w:val="both"/>
        <w:rPr>
          <w:rFonts w:ascii="Arial" w:hAnsi="Arial" w:cs="Arial"/>
          <w:color w:val="000000" w:themeColor="text1"/>
          <w:sz w:val="24"/>
          <w:szCs w:val="24"/>
        </w:rPr>
      </w:pPr>
      <w:r w:rsidRPr="00272156">
        <w:rPr>
          <w:rFonts w:ascii="Arial" w:hAnsi="Arial" w:cs="Arial"/>
          <w:color w:val="000000" w:themeColor="text1"/>
          <w:sz w:val="24"/>
          <w:szCs w:val="24"/>
        </w:rPr>
        <w:t>Substance Misuse Policy</w:t>
      </w:r>
    </w:p>
    <w:p w14:paraId="338D8777" w14:textId="579C9D8E" w:rsidR="00F145EE" w:rsidRPr="00272156" w:rsidRDefault="00F145EE" w:rsidP="007936C6">
      <w:pPr>
        <w:pStyle w:val="ListParagraph"/>
        <w:numPr>
          <w:ilvl w:val="0"/>
          <w:numId w:val="5"/>
        </w:numPr>
        <w:ind w:hanging="298"/>
        <w:jc w:val="both"/>
        <w:rPr>
          <w:rFonts w:ascii="Arial" w:hAnsi="Arial" w:cs="Arial"/>
          <w:color w:val="000000" w:themeColor="text1"/>
          <w:sz w:val="24"/>
          <w:szCs w:val="24"/>
        </w:rPr>
      </w:pPr>
      <w:hyperlink r:id="rId29" w:history="1">
        <w:r w:rsidRPr="00272156">
          <w:rPr>
            <w:rStyle w:val="Hyperlink"/>
            <w:rFonts w:ascii="Arial" w:hAnsi="Arial" w:cs="Arial"/>
            <w:color w:val="000000" w:themeColor="text1"/>
            <w:sz w:val="24"/>
            <w:szCs w:val="24"/>
          </w:rPr>
          <w:t>Children missing education - GOV.UK</w:t>
        </w:r>
      </w:hyperlink>
    </w:p>
    <w:p w14:paraId="094F4F75" w14:textId="5866F38B" w:rsidR="00DC6751" w:rsidRPr="00272156" w:rsidRDefault="00DC6751" w:rsidP="007936C6">
      <w:pPr>
        <w:pStyle w:val="ListParagraph"/>
        <w:numPr>
          <w:ilvl w:val="0"/>
          <w:numId w:val="5"/>
        </w:numPr>
        <w:ind w:hanging="298"/>
        <w:jc w:val="both"/>
        <w:rPr>
          <w:rFonts w:ascii="Arial" w:hAnsi="Arial" w:cs="Arial"/>
          <w:color w:val="000000" w:themeColor="text1"/>
          <w:sz w:val="24"/>
          <w:szCs w:val="24"/>
        </w:rPr>
      </w:pPr>
      <w:r w:rsidRPr="00272156">
        <w:rPr>
          <w:rFonts w:ascii="Arial" w:hAnsi="Arial" w:cs="Arial"/>
          <w:color w:val="000000" w:themeColor="text1"/>
          <w:sz w:val="24"/>
          <w:szCs w:val="24"/>
        </w:rPr>
        <w:t>School administration of medicines policy</w:t>
      </w:r>
    </w:p>
    <w:p w14:paraId="1C89B015" w14:textId="77777777" w:rsidR="0063503F" w:rsidRPr="00272156" w:rsidRDefault="0063503F" w:rsidP="0063503F">
      <w:pPr>
        <w:pStyle w:val="ListParagraph"/>
        <w:numPr>
          <w:ilvl w:val="0"/>
          <w:numId w:val="5"/>
        </w:numPr>
        <w:rPr>
          <w:rFonts w:ascii="Arial" w:eastAsia="Times New Roman" w:hAnsi="Arial" w:cs="Arial"/>
          <w:color w:val="000000" w:themeColor="text1"/>
          <w:sz w:val="24"/>
          <w:szCs w:val="24"/>
          <w:lang w:eastAsia="en-GB"/>
        </w:rPr>
      </w:pPr>
      <w:hyperlink r:id="rId30" w:history="1">
        <w:r w:rsidRPr="00272156">
          <w:rPr>
            <w:rStyle w:val="Hyperlink"/>
            <w:rFonts w:ascii="Arial" w:hAnsi="Arial" w:cs="Arial"/>
            <w:color w:val="000000" w:themeColor="text1"/>
            <w:sz w:val="24"/>
            <w:szCs w:val="24"/>
          </w:rPr>
          <w:t>Allergy safety in schools - GOV.UK</w:t>
        </w:r>
      </w:hyperlink>
    </w:p>
    <w:p w14:paraId="137A52D4" w14:textId="3094D002" w:rsidR="00DC6751" w:rsidRPr="00272156" w:rsidRDefault="00DC6751" w:rsidP="007936C6">
      <w:pPr>
        <w:pStyle w:val="ListParagraph"/>
        <w:numPr>
          <w:ilvl w:val="0"/>
          <w:numId w:val="5"/>
        </w:numPr>
        <w:ind w:hanging="298"/>
        <w:jc w:val="both"/>
        <w:rPr>
          <w:rFonts w:ascii="Arial" w:hAnsi="Arial" w:cs="Arial"/>
          <w:color w:val="000000" w:themeColor="text1"/>
          <w:sz w:val="24"/>
          <w:szCs w:val="24"/>
        </w:rPr>
      </w:pPr>
      <w:r w:rsidRPr="00272156">
        <w:rPr>
          <w:rFonts w:ascii="Arial" w:hAnsi="Arial" w:cs="Arial"/>
          <w:color w:val="000000" w:themeColor="text1"/>
          <w:sz w:val="24"/>
          <w:szCs w:val="24"/>
        </w:rPr>
        <w:t>School Health and Safety Policy</w:t>
      </w:r>
    </w:p>
    <w:p w14:paraId="3A512E13" w14:textId="7555CDB8" w:rsidR="00DB3C88" w:rsidRPr="00272156" w:rsidRDefault="00DB3C88" w:rsidP="007936C6">
      <w:pPr>
        <w:pStyle w:val="ListParagraph"/>
        <w:numPr>
          <w:ilvl w:val="0"/>
          <w:numId w:val="5"/>
        </w:numPr>
        <w:ind w:hanging="298"/>
        <w:jc w:val="both"/>
        <w:rPr>
          <w:rFonts w:ascii="Arial" w:hAnsi="Arial" w:cs="Arial"/>
          <w:color w:val="000000" w:themeColor="text1"/>
          <w:sz w:val="24"/>
          <w:szCs w:val="24"/>
        </w:rPr>
      </w:pPr>
      <w:r w:rsidRPr="00272156">
        <w:rPr>
          <w:rFonts w:ascii="Arial" w:hAnsi="Arial" w:cs="Arial"/>
          <w:color w:val="000000" w:themeColor="text1"/>
          <w:sz w:val="24"/>
          <w:szCs w:val="24"/>
        </w:rPr>
        <w:lastRenderedPageBreak/>
        <w:t>School safer recruitment policy</w:t>
      </w:r>
    </w:p>
    <w:p w14:paraId="3CB7DC3C" w14:textId="2717143B" w:rsidR="003A5CA8" w:rsidRPr="00272156" w:rsidRDefault="008044C1" w:rsidP="007936C6">
      <w:pPr>
        <w:pStyle w:val="ListParagraph"/>
        <w:numPr>
          <w:ilvl w:val="0"/>
          <w:numId w:val="5"/>
        </w:numPr>
        <w:ind w:hanging="298"/>
        <w:jc w:val="both"/>
        <w:rPr>
          <w:rFonts w:ascii="Arial" w:hAnsi="Arial" w:cs="Arial"/>
          <w:color w:val="000000" w:themeColor="text1"/>
          <w:sz w:val="24"/>
          <w:szCs w:val="24"/>
        </w:rPr>
      </w:pPr>
      <w:r w:rsidRPr="00272156">
        <w:rPr>
          <w:rFonts w:ascii="Arial" w:hAnsi="Arial" w:cs="Arial"/>
          <w:color w:val="000000" w:themeColor="text1"/>
          <w:sz w:val="24"/>
          <w:szCs w:val="24"/>
        </w:rPr>
        <w:t>G</w:t>
      </w:r>
      <w:r w:rsidR="003A5CA8" w:rsidRPr="00272156">
        <w:rPr>
          <w:rFonts w:ascii="Arial" w:hAnsi="Arial" w:cs="Arial"/>
          <w:color w:val="000000" w:themeColor="text1"/>
          <w:sz w:val="24"/>
          <w:szCs w:val="24"/>
        </w:rPr>
        <w:t>uidance for children’s screen use in early years settings (DfE, 2026c)</w:t>
      </w:r>
      <w:r w:rsidR="004425A6" w:rsidRPr="00272156">
        <w:rPr>
          <w:rFonts w:ascii="Arial" w:hAnsi="Arial" w:cs="Arial"/>
          <w:color w:val="000000" w:themeColor="text1"/>
          <w:sz w:val="24"/>
          <w:szCs w:val="24"/>
        </w:rPr>
        <w:t>:</w:t>
      </w:r>
    </w:p>
    <w:p w14:paraId="23D5AC49" w14:textId="573F3D5E" w:rsidR="004425A6" w:rsidRPr="00272156" w:rsidRDefault="004425A6" w:rsidP="004425A6">
      <w:pPr>
        <w:pStyle w:val="ListParagraph"/>
        <w:ind w:left="298"/>
        <w:jc w:val="both"/>
        <w:rPr>
          <w:color w:val="000000" w:themeColor="text1"/>
        </w:rPr>
      </w:pPr>
      <w:hyperlink r:id="rId31" w:history="1">
        <w:r w:rsidRPr="00272156">
          <w:rPr>
            <w:rStyle w:val="Hyperlink"/>
            <w:rFonts w:ascii="Arial" w:hAnsi="Arial" w:cs="Arial"/>
            <w:color w:val="000000" w:themeColor="text1"/>
            <w:sz w:val="24"/>
            <w:szCs w:val="24"/>
          </w:rPr>
          <w:t xml:space="preserve">Help for early years </w:t>
        </w:r>
        <w:proofErr w:type="gramStart"/>
        <w:r w:rsidRPr="00272156">
          <w:rPr>
            <w:rStyle w:val="Hyperlink"/>
            <w:rFonts w:ascii="Arial" w:hAnsi="Arial" w:cs="Arial"/>
            <w:color w:val="000000" w:themeColor="text1"/>
            <w:sz w:val="24"/>
            <w:szCs w:val="24"/>
          </w:rPr>
          <w:t>providers :</w:t>
        </w:r>
        <w:proofErr w:type="gramEnd"/>
        <w:r w:rsidRPr="00272156">
          <w:rPr>
            <w:rStyle w:val="Hyperlink"/>
            <w:rFonts w:ascii="Arial" w:hAnsi="Arial" w:cs="Arial"/>
            <w:color w:val="000000" w:themeColor="text1"/>
            <w:sz w:val="24"/>
            <w:szCs w:val="24"/>
          </w:rPr>
          <w:t xml:space="preserve"> Screen use</w:t>
        </w:r>
      </w:hyperlink>
    </w:p>
    <w:p w14:paraId="04B36F17" w14:textId="17062A14" w:rsidR="00487421" w:rsidRPr="00272156" w:rsidRDefault="00487421" w:rsidP="004425A6">
      <w:pPr>
        <w:pStyle w:val="ListParagraph"/>
        <w:ind w:left="298"/>
        <w:jc w:val="both"/>
        <w:rPr>
          <w:color w:val="000000" w:themeColor="text1"/>
        </w:rPr>
      </w:pPr>
      <w:hyperlink r:id="rId32" w:history="1">
        <w:r w:rsidRPr="00272156">
          <w:rPr>
            <w:rStyle w:val="Hyperlink"/>
            <w:rFonts w:ascii="Arial" w:hAnsi="Arial" w:cs="Arial"/>
            <w:color w:val="000000" w:themeColor="text1"/>
            <w:sz w:val="24"/>
            <w:szCs w:val="24"/>
          </w:rPr>
          <w:t xml:space="preserve">Help for early years </w:t>
        </w:r>
        <w:proofErr w:type="gramStart"/>
        <w:r w:rsidRPr="00272156">
          <w:rPr>
            <w:rStyle w:val="Hyperlink"/>
            <w:rFonts w:ascii="Arial" w:hAnsi="Arial" w:cs="Arial"/>
            <w:color w:val="000000" w:themeColor="text1"/>
            <w:sz w:val="24"/>
            <w:szCs w:val="24"/>
          </w:rPr>
          <w:t>providers :</w:t>
        </w:r>
        <w:proofErr w:type="gramEnd"/>
        <w:r w:rsidRPr="00272156">
          <w:rPr>
            <w:rStyle w:val="Hyperlink"/>
            <w:rFonts w:ascii="Arial" w:hAnsi="Arial" w:cs="Arial"/>
            <w:color w:val="000000" w:themeColor="text1"/>
            <w:sz w:val="24"/>
            <w:szCs w:val="24"/>
          </w:rPr>
          <w:t xml:space="preserve"> Safeguarding</w:t>
        </w:r>
      </w:hyperlink>
    </w:p>
    <w:p w14:paraId="465D1799" w14:textId="77777777" w:rsidR="00F145EE" w:rsidRPr="00487421" w:rsidRDefault="00F145EE" w:rsidP="004425A6">
      <w:pPr>
        <w:pStyle w:val="ListParagraph"/>
        <w:ind w:left="298"/>
        <w:jc w:val="both"/>
        <w:rPr>
          <w:rFonts w:ascii="Arial" w:hAnsi="Arial" w:cs="Arial"/>
          <w:b/>
          <w:bCs/>
          <w:color w:val="00B050"/>
          <w:sz w:val="24"/>
          <w:szCs w:val="24"/>
          <w:highlight w:val="cyan"/>
        </w:rPr>
      </w:pPr>
    </w:p>
    <w:p w14:paraId="5175BDE6" w14:textId="77777777" w:rsidR="00A90F69" w:rsidRDefault="00A65D2E" w:rsidP="00EB36B0">
      <w:pPr>
        <w:pStyle w:val="ListParagraph"/>
        <w:tabs>
          <w:tab w:val="left" w:pos="3660"/>
        </w:tabs>
        <w:ind w:left="0"/>
        <w:jc w:val="both"/>
        <w:rPr>
          <w:rFonts w:ascii="Arial" w:eastAsia="Arial" w:hAnsi="Arial" w:cs="Arial"/>
          <w:sz w:val="24"/>
          <w:szCs w:val="24"/>
        </w:rPr>
      </w:pPr>
      <w:r w:rsidRPr="009451C1">
        <w:rPr>
          <w:rFonts w:ascii="Arial" w:eastAsia="Arial" w:hAnsi="Arial" w:cs="Arial"/>
          <w:sz w:val="24"/>
          <w:szCs w:val="24"/>
        </w:rPr>
        <w:t xml:space="preserve">Safeguarding and promoting the welfare of children is </w:t>
      </w:r>
      <w:r w:rsidRPr="002F6704">
        <w:rPr>
          <w:rFonts w:ascii="Arial" w:eastAsia="Arial" w:hAnsi="Arial" w:cs="Arial"/>
          <w:b/>
          <w:sz w:val="24"/>
          <w:szCs w:val="24"/>
        </w:rPr>
        <w:t>everyone’s</w:t>
      </w:r>
      <w:r w:rsidRPr="002F6704">
        <w:rPr>
          <w:rFonts w:ascii="Arial" w:eastAsia="Arial" w:hAnsi="Arial" w:cs="Arial"/>
          <w:bCs/>
          <w:sz w:val="24"/>
          <w:szCs w:val="24"/>
        </w:rPr>
        <w:t xml:space="preserve"> </w:t>
      </w:r>
      <w:r w:rsidRPr="002F6704">
        <w:rPr>
          <w:rFonts w:ascii="Arial" w:eastAsia="Arial" w:hAnsi="Arial" w:cs="Arial"/>
          <w:sz w:val="24"/>
          <w:szCs w:val="24"/>
        </w:rPr>
        <w:t xml:space="preserve">responsibility. </w:t>
      </w:r>
      <w:r w:rsidRPr="002F6704">
        <w:rPr>
          <w:rFonts w:ascii="Arial" w:eastAsia="Arial" w:hAnsi="Arial" w:cs="Arial"/>
          <w:b/>
          <w:sz w:val="24"/>
          <w:szCs w:val="24"/>
        </w:rPr>
        <w:t>Everyone</w:t>
      </w:r>
      <w:r w:rsidRPr="002F6704">
        <w:rPr>
          <w:rFonts w:ascii="Arial" w:eastAsia="Arial" w:hAnsi="Arial" w:cs="Arial"/>
          <w:bCs/>
          <w:sz w:val="24"/>
          <w:szCs w:val="24"/>
        </w:rPr>
        <w:t xml:space="preserve"> </w:t>
      </w:r>
      <w:r w:rsidRPr="002F6704">
        <w:rPr>
          <w:rFonts w:ascii="Arial" w:eastAsia="Arial" w:hAnsi="Arial" w:cs="Arial"/>
          <w:sz w:val="24"/>
          <w:szCs w:val="24"/>
        </w:rPr>
        <w:t xml:space="preserve">who </w:t>
      </w:r>
      <w:proofErr w:type="gramStart"/>
      <w:r w:rsidRPr="002F6704">
        <w:rPr>
          <w:rFonts w:ascii="Arial" w:eastAsia="Arial" w:hAnsi="Arial" w:cs="Arial"/>
          <w:sz w:val="24"/>
          <w:szCs w:val="24"/>
        </w:rPr>
        <w:t>comes into contact with</w:t>
      </w:r>
      <w:proofErr w:type="gramEnd"/>
      <w:r w:rsidRPr="002F6704">
        <w:rPr>
          <w:rFonts w:ascii="Arial" w:eastAsia="Arial" w:hAnsi="Arial" w:cs="Arial"/>
          <w:sz w:val="24"/>
          <w:szCs w:val="24"/>
        </w:rPr>
        <w:t xml:space="preserve"> children and their</w:t>
      </w:r>
      <w:r w:rsidRPr="009451C1">
        <w:rPr>
          <w:rFonts w:ascii="Arial" w:eastAsia="Arial" w:hAnsi="Arial" w:cs="Arial"/>
          <w:sz w:val="24"/>
          <w:szCs w:val="24"/>
        </w:rPr>
        <w:t xml:space="preserve"> families and carers has a role to play in safeguarding children. </w:t>
      </w:r>
      <w:proofErr w:type="gramStart"/>
      <w:r w:rsidRPr="009451C1">
        <w:rPr>
          <w:rFonts w:ascii="Arial" w:eastAsia="Arial" w:hAnsi="Arial" w:cs="Arial"/>
          <w:sz w:val="24"/>
          <w:szCs w:val="24"/>
        </w:rPr>
        <w:t>In order to</w:t>
      </w:r>
      <w:proofErr w:type="gramEnd"/>
      <w:r w:rsidRPr="009451C1">
        <w:rPr>
          <w:rFonts w:ascii="Arial" w:eastAsia="Arial" w:hAnsi="Arial" w:cs="Arial"/>
          <w:sz w:val="24"/>
          <w:szCs w:val="24"/>
        </w:rPr>
        <w:t xml:space="preserve"> fulfil this responsibility effectively, all </w:t>
      </w:r>
      <w:r w:rsidR="004A3832" w:rsidRPr="009451C1">
        <w:rPr>
          <w:rFonts w:ascii="Arial" w:eastAsia="Arial" w:hAnsi="Arial" w:cs="Arial"/>
          <w:sz w:val="24"/>
          <w:szCs w:val="24"/>
        </w:rPr>
        <w:t>practitioner</w:t>
      </w:r>
      <w:r w:rsidRPr="009451C1">
        <w:rPr>
          <w:rFonts w:ascii="Arial" w:eastAsia="Arial" w:hAnsi="Arial" w:cs="Arial"/>
          <w:sz w:val="24"/>
          <w:szCs w:val="24"/>
        </w:rPr>
        <w:t>s in this school make sure their</w:t>
      </w:r>
      <w:r w:rsidR="00F015DF" w:rsidRPr="009451C1">
        <w:rPr>
          <w:rFonts w:ascii="Arial" w:eastAsia="Arial" w:hAnsi="Arial" w:cs="Arial"/>
          <w:sz w:val="24"/>
          <w:szCs w:val="24"/>
        </w:rPr>
        <w:t xml:space="preserve"> </w:t>
      </w:r>
      <w:r w:rsidRPr="009451C1">
        <w:rPr>
          <w:rFonts w:ascii="Arial" w:eastAsia="Arial" w:hAnsi="Arial" w:cs="Arial"/>
          <w:sz w:val="24"/>
          <w:szCs w:val="24"/>
        </w:rPr>
        <w:t xml:space="preserve">approach is </w:t>
      </w:r>
      <w:r w:rsidR="00992FFB" w:rsidRPr="009451C1">
        <w:rPr>
          <w:rFonts w:ascii="Arial" w:eastAsia="Arial" w:hAnsi="Arial" w:cs="Arial"/>
          <w:sz w:val="24"/>
          <w:szCs w:val="24"/>
        </w:rPr>
        <w:t>child centred</w:t>
      </w:r>
      <w:r w:rsidRPr="009451C1">
        <w:rPr>
          <w:rFonts w:ascii="Arial" w:eastAsia="Arial" w:hAnsi="Arial" w:cs="Arial"/>
          <w:sz w:val="24"/>
          <w:szCs w:val="24"/>
        </w:rPr>
        <w:t xml:space="preserve">. This means that </w:t>
      </w:r>
      <w:r w:rsidR="00D132FE" w:rsidRPr="009451C1">
        <w:rPr>
          <w:rFonts w:ascii="Arial" w:eastAsia="Arial" w:hAnsi="Arial" w:cs="Arial"/>
          <w:sz w:val="24"/>
          <w:szCs w:val="24"/>
        </w:rPr>
        <w:t>we</w:t>
      </w:r>
      <w:r w:rsidRPr="009451C1">
        <w:rPr>
          <w:rFonts w:ascii="Arial" w:eastAsia="Arial" w:hAnsi="Arial" w:cs="Arial"/>
          <w:sz w:val="24"/>
          <w:szCs w:val="24"/>
        </w:rPr>
        <w:t xml:space="preserve"> consider, </w:t>
      </w:r>
      <w:proofErr w:type="gramStart"/>
      <w:r w:rsidRPr="009451C1">
        <w:rPr>
          <w:rFonts w:ascii="Arial" w:eastAsia="Arial" w:hAnsi="Arial" w:cs="Arial"/>
          <w:sz w:val="24"/>
          <w:szCs w:val="24"/>
        </w:rPr>
        <w:t>at all times</w:t>
      </w:r>
      <w:proofErr w:type="gramEnd"/>
      <w:r w:rsidRPr="009451C1">
        <w:rPr>
          <w:rFonts w:ascii="Arial" w:eastAsia="Arial" w:hAnsi="Arial" w:cs="Arial"/>
          <w:sz w:val="24"/>
          <w:szCs w:val="24"/>
        </w:rPr>
        <w:t xml:space="preserve">, what is in the </w:t>
      </w:r>
      <w:r w:rsidRPr="009451C1">
        <w:rPr>
          <w:rFonts w:ascii="Arial" w:eastAsia="Arial" w:hAnsi="Arial" w:cs="Arial"/>
          <w:bCs/>
          <w:sz w:val="24"/>
          <w:szCs w:val="24"/>
        </w:rPr>
        <w:t>best interests</w:t>
      </w:r>
      <w:r w:rsidRPr="009451C1">
        <w:rPr>
          <w:rFonts w:ascii="Arial" w:eastAsia="Arial" w:hAnsi="Arial" w:cs="Arial"/>
          <w:b/>
          <w:bCs/>
          <w:sz w:val="24"/>
          <w:szCs w:val="24"/>
        </w:rPr>
        <w:t xml:space="preserve"> </w:t>
      </w:r>
      <w:r w:rsidRPr="009451C1">
        <w:rPr>
          <w:rFonts w:ascii="Arial" w:eastAsia="Arial" w:hAnsi="Arial" w:cs="Arial"/>
          <w:sz w:val="24"/>
          <w:szCs w:val="24"/>
        </w:rPr>
        <w:t>of the child.</w:t>
      </w:r>
      <w:r w:rsidR="00255B05" w:rsidRPr="009451C1">
        <w:rPr>
          <w:rFonts w:ascii="Arial" w:eastAsia="Arial" w:hAnsi="Arial" w:cs="Arial"/>
          <w:sz w:val="24"/>
          <w:szCs w:val="24"/>
        </w:rPr>
        <w:t xml:space="preserve">  </w:t>
      </w:r>
    </w:p>
    <w:p w14:paraId="649D99C3" w14:textId="77777777" w:rsidR="00A90F69" w:rsidRDefault="00A90F69" w:rsidP="00EB36B0">
      <w:pPr>
        <w:pStyle w:val="ListParagraph"/>
        <w:tabs>
          <w:tab w:val="left" w:pos="3660"/>
        </w:tabs>
        <w:ind w:left="0"/>
        <w:jc w:val="both"/>
        <w:rPr>
          <w:rFonts w:ascii="Arial" w:eastAsia="Arial" w:hAnsi="Arial" w:cs="Arial"/>
          <w:sz w:val="24"/>
          <w:szCs w:val="24"/>
        </w:rPr>
      </w:pPr>
    </w:p>
    <w:p w14:paraId="53776877" w14:textId="2D02EF28" w:rsidR="00A90F69" w:rsidRDefault="00255B05" w:rsidP="00EB36B0">
      <w:pPr>
        <w:pStyle w:val="ListParagraph"/>
        <w:tabs>
          <w:tab w:val="left" w:pos="3660"/>
        </w:tabs>
        <w:ind w:left="0"/>
        <w:jc w:val="both"/>
        <w:rPr>
          <w:rFonts w:ascii="Arial" w:eastAsia="Arial" w:hAnsi="Arial" w:cs="Arial"/>
          <w:sz w:val="24"/>
          <w:szCs w:val="24"/>
        </w:rPr>
      </w:pPr>
      <w:r w:rsidRPr="0030254D">
        <w:rPr>
          <w:rFonts w:ascii="Arial" w:eastAsia="Arial" w:hAnsi="Arial" w:cs="Arial"/>
          <w:sz w:val="24"/>
          <w:szCs w:val="24"/>
        </w:rPr>
        <w:t xml:space="preserve">The term children </w:t>
      </w:r>
      <w:proofErr w:type="gramStart"/>
      <w:r w:rsidRPr="0030254D">
        <w:rPr>
          <w:rFonts w:ascii="Arial" w:eastAsia="Arial" w:hAnsi="Arial" w:cs="Arial"/>
          <w:sz w:val="24"/>
          <w:szCs w:val="24"/>
        </w:rPr>
        <w:t>includes</w:t>
      </w:r>
      <w:proofErr w:type="gramEnd"/>
      <w:r w:rsidRPr="0030254D">
        <w:rPr>
          <w:rFonts w:ascii="Arial" w:eastAsia="Arial" w:hAnsi="Arial" w:cs="Arial"/>
          <w:sz w:val="24"/>
          <w:szCs w:val="24"/>
        </w:rPr>
        <w:t xml:space="preserve"> everyone under the age of 18.</w:t>
      </w:r>
    </w:p>
    <w:p w14:paraId="073BE8A8" w14:textId="77777777" w:rsidR="00B8451C" w:rsidRDefault="00B8451C" w:rsidP="00EB36B0">
      <w:pPr>
        <w:pStyle w:val="ListParagraph"/>
        <w:tabs>
          <w:tab w:val="left" w:pos="3660"/>
        </w:tabs>
        <w:ind w:left="0"/>
        <w:jc w:val="both"/>
        <w:rPr>
          <w:rFonts w:ascii="Arial" w:eastAsia="Arial" w:hAnsi="Arial" w:cs="Arial"/>
          <w:sz w:val="24"/>
          <w:szCs w:val="24"/>
        </w:rPr>
      </w:pPr>
    </w:p>
    <w:p w14:paraId="39630929" w14:textId="56288E73" w:rsidR="00A90F69" w:rsidRPr="009778F9" w:rsidRDefault="00A90F69" w:rsidP="00EB36B0">
      <w:pPr>
        <w:pStyle w:val="ListParagraph"/>
        <w:tabs>
          <w:tab w:val="left" w:pos="3660"/>
        </w:tabs>
        <w:ind w:left="0"/>
        <w:jc w:val="both"/>
        <w:rPr>
          <w:rFonts w:ascii="Arial" w:eastAsia="Arial" w:hAnsi="Arial" w:cs="Arial"/>
          <w:b/>
          <w:bCs/>
          <w:color w:val="000000" w:themeColor="text1"/>
          <w:sz w:val="24"/>
          <w:szCs w:val="24"/>
        </w:rPr>
      </w:pPr>
      <w:r w:rsidRPr="009778F9">
        <w:rPr>
          <w:rFonts w:ascii="Arial" w:eastAsia="Arial" w:hAnsi="Arial" w:cs="Arial"/>
          <w:b/>
          <w:bCs/>
          <w:color w:val="000000" w:themeColor="text1"/>
          <w:sz w:val="24"/>
          <w:szCs w:val="24"/>
        </w:rPr>
        <w:t>The term all staff includes all those working or volunteering in a school including those that don’t have direct contact with children and those who work outside of the school day.</w:t>
      </w:r>
    </w:p>
    <w:p w14:paraId="6513BF79" w14:textId="77777777" w:rsidR="00086E37" w:rsidRPr="009451C1" w:rsidRDefault="00086E37" w:rsidP="00EB36B0">
      <w:pPr>
        <w:pStyle w:val="ListParagraph"/>
        <w:tabs>
          <w:tab w:val="left" w:pos="3660"/>
        </w:tabs>
        <w:ind w:left="0"/>
        <w:jc w:val="both"/>
        <w:rPr>
          <w:rFonts w:ascii="Arial" w:eastAsia="Arial" w:hAnsi="Arial" w:cs="Arial"/>
          <w:sz w:val="24"/>
          <w:szCs w:val="24"/>
        </w:rPr>
      </w:pPr>
    </w:p>
    <w:p w14:paraId="41A580AA" w14:textId="77777777" w:rsidR="006F1633" w:rsidRPr="009451C1" w:rsidRDefault="00A65D2E" w:rsidP="00EB36B0">
      <w:pPr>
        <w:pStyle w:val="ListParagraph"/>
        <w:tabs>
          <w:tab w:val="left" w:pos="3660"/>
        </w:tabs>
        <w:ind w:left="0"/>
        <w:jc w:val="both"/>
        <w:rPr>
          <w:rFonts w:ascii="Arial" w:eastAsia="Arial" w:hAnsi="Arial" w:cs="Arial"/>
          <w:sz w:val="24"/>
          <w:szCs w:val="24"/>
        </w:rPr>
      </w:pPr>
      <w:r w:rsidRPr="009451C1">
        <w:rPr>
          <w:rFonts w:ascii="Arial" w:eastAsia="Arial" w:hAnsi="Arial" w:cs="Arial"/>
          <w:sz w:val="24"/>
          <w:szCs w:val="24"/>
        </w:rPr>
        <w:t xml:space="preserve">No single </w:t>
      </w:r>
      <w:r w:rsidR="004A3832" w:rsidRPr="009451C1">
        <w:rPr>
          <w:rFonts w:ascii="Arial" w:eastAsia="Arial" w:hAnsi="Arial" w:cs="Arial"/>
          <w:sz w:val="24"/>
          <w:szCs w:val="24"/>
        </w:rPr>
        <w:t>practitioner</w:t>
      </w:r>
      <w:r w:rsidRPr="009451C1">
        <w:rPr>
          <w:rFonts w:ascii="Arial" w:eastAsia="Arial" w:hAnsi="Arial" w:cs="Arial"/>
          <w:sz w:val="24"/>
          <w:szCs w:val="24"/>
        </w:rPr>
        <w:t xml:space="preserve"> can have a full picture of a child’s needs and circumstances. If children and families are to receive the right help at the right time, </w:t>
      </w:r>
      <w:r w:rsidRPr="009451C1">
        <w:rPr>
          <w:rFonts w:ascii="Arial" w:eastAsia="Arial" w:hAnsi="Arial" w:cs="Arial"/>
          <w:bCs/>
          <w:sz w:val="24"/>
          <w:szCs w:val="24"/>
        </w:rPr>
        <w:t>everyone</w:t>
      </w:r>
      <w:r w:rsidRPr="009451C1">
        <w:rPr>
          <w:rFonts w:ascii="Arial" w:eastAsia="Arial" w:hAnsi="Arial" w:cs="Arial"/>
          <w:b/>
          <w:bCs/>
          <w:sz w:val="24"/>
          <w:szCs w:val="24"/>
        </w:rPr>
        <w:t xml:space="preserve"> </w:t>
      </w:r>
      <w:r w:rsidRPr="009451C1">
        <w:rPr>
          <w:rFonts w:ascii="Arial" w:eastAsia="Arial" w:hAnsi="Arial" w:cs="Arial"/>
          <w:sz w:val="24"/>
          <w:szCs w:val="24"/>
        </w:rPr>
        <w:t xml:space="preserve">who </w:t>
      </w:r>
      <w:proofErr w:type="gramStart"/>
      <w:r w:rsidRPr="009451C1">
        <w:rPr>
          <w:rFonts w:ascii="Arial" w:eastAsia="Arial" w:hAnsi="Arial" w:cs="Arial"/>
          <w:sz w:val="24"/>
          <w:szCs w:val="24"/>
        </w:rPr>
        <w:t>comes into contact with</w:t>
      </w:r>
      <w:proofErr w:type="gramEnd"/>
      <w:r w:rsidRPr="009451C1">
        <w:rPr>
          <w:rFonts w:ascii="Arial" w:eastAsia="Arial" w:hAnsi="Arial" w:cs="Arial"/>
          <w:sz w:val="24"/>
          <w:szCs w:val="24"/>
        </w:rPr>
        <w:t xml:space="preserve"> them has a role to play in identifying concerns, sharing information and taking prompt action</w:t>
      </w:r>
      <w:r w:rsidR="00711244" w:rsidRPr="009451C1">
        <w:rPr>
          <w:rFonts w:ascii="Arial" w:eastAsia="Arial" w:hAnsi="Arial" w:cs="Arial"/>
          <w:sz w:val="24"/>
          <w:szCs w:val="24"/>
        </w:rPr>
        <w:t>.</w:t>
      </w:r>
      <w:r w:rsidRPr="009451C1">
        <w:rPr>
          <w:rFonts w:ascii="Arial" w:eastAsia="Arial" w:hAnsi="Arial" w:cs="Arial"/>
          <w:sz w:val="24"/>
          <w:szCs w:val="24"/>
        </w:rPr>
        <w:t xml:space="preserve"> </w:t>
      </w:r>
      <w:r w:rsidR="00AD0494" w:rsidRPr="009451C1">
        <w:rPr>
          <w:rFonts w:ascii="Arial" w:eastAsia="Arial" w:hAnsi="Arial" w:cs="Arial"/>
          <w:sz w:val="24"/>
          <w:szCs w:val="24"/>
        </w:rPr>
        <w:t xml:space="preserve">Through </w:t>
      </w:r>
      <w:r w:rsidR="00D132FE" w:rsidRPr="009451C1">
        <w:rPr>
          <w:rFonts w:ascii="Arial" w:eastAsia="Arial" w:hAnsi="Arial" w:cs="Arial"/>
          <w:sz w:val="24"/>
          <w:szCs w:val="24"/>
        </w:rPr>
        <w:t xml:space="preserve">our </w:t>
      </w:r>
      <w:r w:rsidR="00AD0494" w:rsidRPr="009451C1">
        <w:rPr>
          <w:rFonts w:ascii="Arial" w:eastAsia="Arial" w:hAnsi="Arial" w:cs="Arial"/>
          <w:sz w:val="24"/>
          <w:szCs w:val="24"/>
        </w:rPr>
        <w:t xml:space="preserve">day-to-day contact with pupils and direct work with families, staff </w:t>
      </w:r>
      <w:r w:rsidR="00711244" w:rsidRPr="009451C1">
        <w:rPr>
          <w:rFonts w:ascii="Arial" w:eastAsia="Arial" w:hAnsi="Arial" w:cs="Arial"/>
          <w:sz w:val="24"/>
          <w:szCs w:val="24"/>
        </w:rPr>
        <w:t xml:space="preserve">take notice of </w:t>
      </w:r>
      <w:r w:rsidR="00AD0494" w:rsidRPr="009451C1">
        <w:rPr>
          <w:rFonts w:ascii="Arial" w:eastAsia="Arial" w:hAnsi="Arial" w:cs="Arial"/>
          <w:sz w:val="24"/>
          <w:szCs w:val="24"/>
        </w:rPr>
        <w:t>indicators of possibl</w:t>
      </w:r>
      <w:r w:rsidR="00C26C30" w:rsidRPr="009451C1">
        <w:rPr>
          <w:rFonts w:ascii="Arial" w:eastAsia="Arial" w:hAnsi="Arial" w:cs="Arial"/>
          <w:sz w:val="24"/>
          <w:szCs w:val="24"/>
        </w:rPr>
        <w:t xml:space="preserve">e abuse or neglect and consult with Children’s Services </w:t>
      </w:r>
      <w:r w:rsidR="00AD0494" w:rsidRPr="009451C1">
        <w:rPr>
          <w:rFonts w:ascii="Arial" w:eastAsia="Arial" w:hAnsi="Arial" w:cs="Arial"/>
          <w:sz w:val="24"/>
          <w:szCs w:val="24"/>
        </w:rPr>
        <w:t xml:space="preserve">in Cheshire East </w:t>
      </w:r>
      <w:r w:rsidR="00C26C30" w:rsidRPr="009451C1">
        <w:rPr>
          <w:rFonts w:ascii="Arial" w:eastAsia="Arial" w:hAnsi="Arial" w:cs="Arial"/>
          <w:sz w:val="24"/>
          <w:szCs w:val="24"/>
        </w:rPr>
        <w:t>(</w:t>
      </w:r>
      <w:r w:rsidR="00AD0494" w:rsidRPr="009451C1">
        <w:rPr>
          <w:rFonts w:ascii="Arial" w:eastAsia="Arial" w:hAnsi="Arial" w:cs="Arial"/>
          <w:sz w:val="24"/>
          <w:szCs w:val="24"/>
        </w:rPr>
        <w:t xml:space="preserve">or in neighbouring authorities dependent upon the child’s area of residence). </w:t>
      </w:r>
      <w:r w:rsidRPr="009451C1">
        <w:rPr>
          <w:rFonts w:ascii="Arial" w:eastAsia="Arial" w:hAnsi="Arial" w:cs="Arial"/>
          <w:sz w:val="24"/>
          <w:szCs w:val="24"/>
        </w:rPr>
        <w:t xml:space="preserve">We recognise that we form part of the wider safeguarding system for children. </w:t>
      </w:r>
      <w:r w:rsidR="006F1633" w:rsidRPr="009451C1">
        <w:rPr>
          <w:rFonts w:ascii="Arial" w:eastAsia="Arial" w:hAnsi="Arial" w:cs="Arial"/>
          <w:sz w:val="24"/>
          <w:szCs w:val="24"/>
        </w:rPr>
        <w:t xml:space="preserve">This responsibility also means that we are aware of the behaviour of staff in the school; we maintain an attitude of </w:t>
      </w:r>
      <w:r w:rsidR="006F1633" w:rsidRPr="009451C1">
        <w:rPr>
          <w:rFonts w:ascii="Arial" w:eastAsia="Arial" w:hAnsi="Arial" w:cs="Arial"/>
          <w:b/>
          <w:sz w:val="24"/>
          <w:szCs w:val="24"/>
        </w:rPr>
        <w:t xml:space="preserve">‘it could happen here’ </w:t>
      </w:r>
      <w:r w:rsidR="006F1633" w:rsidRPr="009451C1">
        <w:rPr>
          <w:rFonts w:ascii="Arial" w:eastAsia="Arial" w:hAnsi="Arial" w:cs="Arial"/>
          <w:sz w:val="24"/>
          <w:szCs w:val="24"/>
        </w:rPr>
        <w:t xml:space="preserve">where safeguarding is concerned. </w:t>
      </w:r>
    </w:p>
    <w:p w14:paraId="622F8DA0" w14:textId="77777777" w:rsidR="00AD0494" w:rsidRPr="009451C1" w:rsidRDefault="00AD0494" w:rsidP="00EB36B0">
      <w:pPr>
        <w:tabs>
          <w:tab w:val="left" w:pos="3660"/>
        </w:tabs>
        <w:jc w:val="both"/>
        <w:rPr>
          <w:rFonts w:ascii="Arial" w:eastAsia="Arial" w:hAnsi="Arial" w:cs="Arial"/>
          <w:sz w:val="24"/>
          <w:szCs w:val="24"/>
        </w:rPr>
      </w:pPr>
      <w:r w:rsidRPr="009451C1">
        <w:rPr>
          <w:rFonts w:ascii="Arial" w:eastAsia="Arial" w:hAnsi="Arial" w:cs="Arial"/>
          <w:sz w:val="24"/>
          <w:szCs w:val="24"/>
        </w:rPr>
        <w:t>In our school we ensure that:</w:t>
      </w:r>
    </w:p>
    <w:p w14:paraId="5559113C" w14:textId="4BD794E4" w:rsidR="00AD0494" w:rsidRPr="009451C1" w:rsidRDefault="00AD0494" w:rsidP="004C56C6">
      <w:pPr>
        <w:pStyle w:val="ListParagraph1"/>
        <w:numPr>
          <w:ilvl w:val="0"/>
          <w:numId w:val="3"/>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All children, regardless of </w:t>
      </w:r>
      <w:r w:rsidR="00123FB8" w:rsidRPr="00123FB8">
        <w:rPr>
          <w:rFonts w:ascii="Arial" w:eastAsia="Arial" w:hAnsi="Arial" w:cs="Arial"/>
          <w:sz w:val="24"/>
          <w:szCs w:val="24"/>
        </w:rPr>
        <w:t>sex, race, disability, religion or belief, gender reassignment, pregnancy and maternity, or sexual orientation (protected characteristics)</w:t>
      </w:r>
      <w:r w:rsidRPr="009451C1">
        <w:rPr>
          <w:rFonts w:ascii="Arial" w:eastAsia="Arial" w:hAnsi="Arial" w:cs="Arial"/>
          <w:sz w:val="24"/>
          <w:szCs w:val="24"/>
        </w:rPr>
        <w:t xml:space="preserve"> are treated equally and have equal rights to protection</w:t>
      </w:r>
    </w:p>
    <w:p w14:paraId="54F70A08" w14:textId="77777777" w:rsidR="00AD0494" w:rsidRPr="00B43B2E" w:rsidRDefault="00AD0494" w:rsidP="004C56C6">
      <w:pPr>
        <w:pStyle w:val="ListParagraph1"/>
        <w:numPr>
          <w:ilvl w:val="0"/>
          <w:numId w:val="3"/>
        </w:numPr>
        <w:autoSpaceDE w:val="0"/>
        <w:autoSpaceDN w:val="0"/>
        <w:adjustRightInd w:val="0"/>
        <w:ind w:left="284" w:hanging="284"/>
        <w:jc w:val="both"/>
        <w:rPr>
          <w:rFonts w:ascii="Arial" w:eastAsia="Arial" w:hAnsi="Arial" w:cs="Arial"/>
          <w:sz w:val="24"/>
          <w:szCs w:val="24"/>
        </w:rPr>
      </w:pPr>
      <w:r w:rsidRPr="00B43B2E">
        <w:rPr>
          <w:rFonts w:ascii="Arial" w:eastAsia="Arial" w:hAnsi="Arial" w:cs="Arial"/>
          <w:sz w:val="24"/>
          <w:szCs w:val="24"/>
        </w:rPr>
        <w:t xml:space="preserve">All staff act </w:t>
      </w:r>
      <w:r w:rsidR="00D132FE" w:rsidRPr="00B43B2E">
        <w:rPr>
          <w:rFonts w:ascii="Arial" w:eastAsia="Arial" w:hAnsi="Arial" w:cs="Arial"/>
          <w:sz w:val="24"/>
          <w:szCs w:val="24"/>
        </w:rPr>
        <w:t>on</w:t>
      </w:r>
      <w:r w:rsidRPr="00B43B2E">
        <w:rPr>
          <w:rFonts w:ascii="Arial" w:eastAsia="Arial" w:hAnsi="Arial" w:cs="Arial"/>
          <w:sz w:val="24"/>
          <w:szCs w:val="24"/>
        </w:rPr>
        <w:t xml:space="preserve"> concerns or disclosures that may sug</w:t>
      </w:r>
      <w:r w:rsidR="00E36EEC" w:rsidRPr="00B43B2E">
        <w:rPr>
          <w:rFonts w:ascii="Arial" w:eastAsia="Arial" w:hAnsi="Arial" w:cs="Arial"/>
          <w:sz w:val="24"/>
          <w:szCs w:val="24"/>
        </w:rPr>
        <w:t>gest a child is at risk of harm</w:t>
      </w:r>
    </w:p>
    <w:p w14:paraId="1AAEE384" w14:textId="6F04748E" w:rsidR="006F0A6A" w:rsidRPr="002404A3" w:rsidRDefault="006F0A6A" w:rsidP="004C56C6">
      <w:pPr>
        <w:pStyle w:val="ListParagraph1"/>
        <w:numPr>
          <w:ilvl w:val="0"/>
          <w:numId w:val="3"/>
        </w:numPr>
        <w:autoSpaceDE w:val="0"/>
        <w:autoSpaceDN w:val="0"/>
        <w:adjustRightInd w:val="0"/>
        <w:ind w:left="284" w:hanging="284"/>
        <w:jc w:val="both"/>
        <w:rPr>
          <w:rFonts w:ascii="Arial" w:eastAsia="Arial" w:hAnsi="Arial" w:cs="Arial"/>
          <w:color w:val="000000" w:themeColor="text1"/>
          <w:sz w:val="24"/>
          <w:szCs w:val="24"/>
        </w:rPr>
      </w:pPr>
      <w:r w:rsidRPr="002404A3">
        <w:rPr>
          <w:rFonts w:ascii="Arial" w:eastAsia="Arial" w:hAnsi="Arial" w:cs="Arial"/>
          <w:color w:val="000000" w:themeColor="text1"/>
          <w:sz w:val="24"/>
          <w:szCs w:val="24"/>
        </w:rPr>
        <w:t xml:space="preserve">All staff are professionally curious and feel able to challenge decisions </w:t>
      </w:r>
      <w:r w:rsidR="005A2999" w:rsidRPr="002404A3">
        <w:rPr>
          <w:rFonts w:ascii="Arial" w:eastAsia="Arial" w:hAnsi="Arial" w:cs="Arial"/>
          <w:color w:val="000000" w:themeColor="text1"/>
          <w:sz w:val="24"/>
          <w:szCs w:val="24"/>
        </w:rPr>
        <w:t>to ensure children receive the right support</w:t>
      </w:r>
    </w:p>
    <w:p w14:paraId="2448A994" w14:textId="758C5494" w:rsidR="00AD0494" w:rsidRPr="009451C1" w:rsidRDefault="00AD0494"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Pupils and staff involved in </w:t>
      </w:r>
      <w:r w:rsidR="00721C59">
        <w:rPr>
          <w:rFonts w:ascii="Arial" w:eastAsia="Arial" w:hAnsi="Arial" w:cs="Arial"/>
          <w:sz w:val="24"/>
          <w:szCs w:val="24"/>
        </w:rPr>
        <w:t>s</w:t>
      </w:r>
      <w:r w:rsidRPr="009451C1">
        <w:rPr>
          <w:rFonts w:ascii="Arial" w:eastAsia="Arial" w:hAnsi="Arial" w:cs="Arial"/>
          <w:sz w:val="24"/>
          <w:szCs w:val="24"/>
        </w:rPr>
        <w:t>afeguarding iss</w:t>
      </w:r>
      <w:r w:rsidR="00E36EEC" w:rsidRPr="009451C1">
        <w:rPr>
          <w:rFonts w:ascii="Arial" w:eastAsia="Arial" w:hAnsi="Arial" w:cs="Arial"/>
          <w:sz w:val="24"/>
          <w:szCs w:val="24"/>
        </w:rPr>
        <w:t>ues receive appropriate support</w:t>
      </w:r>
    </w:p>
    <w:p w14:paraId="65204895" w14:textId="4CDCE678" w:rsidR="001F011E" w:rsidRPr="001F011E" w:rsidRDefault="001F011E" w:rsidP="001F011E">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Staff adhere to a </w:t>
      </w:r>
      <w:r w:rsidRPr="00AE4D84">
        <w:rPr>
          <w:rFonts w:ascii="Arial" w:eastAsia="Arial" w:hAnsi="Arial" w:cs="Arial"/>
          <w:color w:val="000000" w:themeColor="text1"/>
          <w:sz w:val="24"/>
          <w:szCs w:val="24"/>
        </w:rPr>
        <w:t xml:space="preserve">Code of Conduct and Staff Handbook </w:t>
      </w:r>
      <w:r w:rsidRPr="009451C1">
        <w:rPr>
          <w:rFonts w:ascii="Arial" w:eastAsia="Arial" w:hAnsi="Arial" w:cs="Arial"/>
          <w:sz w:val="24"/>
          <w:szCs w:val="24"/>
        </w:rPr>
        <w:t>and understand what to do in the event of any allegations against any adult working in the setting</w:t>
      </w:r>
    </w:p>
    <w:p w14:paraId="5E6F3962" w14:textId="661C7D91" w:rsidR="00620E9B" w:rsidRPr="009451C1" w:rsidRDefault="00D132FE"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All staff are aware of Early H</w:t>
      </w:r>
      <w:r w:rsidR="00711244" w:rsidRPr="009451C1">
        <w:rPr>
          <w:rFonts w:ascii="Arial" w:eastAsia="Arial" w:hAnsi="Arial" w:cs="Arial"/>
          <w:sz w:val="24"/>
          <w:szCs w:val="24"/>
        </w:rPr>
        <w:t>elp and ensure that relevant</w:t>
      </w:r>
      <w:r w:rsidR="002E7AEF" w:rsidRPr="009451C1">
        <w:rPr>
          <w:rFonts w:ascii="Arial" w:eastAsia="Arial" w:hAnsi="Arial" w:cs="Arial"/>
          <w:sz w:val="24"/>
          <w:szCs w:val="24"/>
        </w:rPr>
        <w:t xml:space="preserve"> referral, </w:t>
      </w:r>
      <w:r w:rsidR="00711244" w:rsidRPr="009451C1">
        <w:rPr>
          <w:rFonts w:ascii="Arial" w:eastAsia="Arial" w:hAnsi="Arial" w:cs="Arial"/>
          <w:sz w:val="24"/>
          <w:szCs w:val="24"/>
        </w:rPr>
        <w:t>asses</w:t>
      </w:r>
      <w:r w:rsidR="00E36EEC" w:rsidRPr="009451C1">
        <w:rPr>
          <w:rFonts w:ascii="Arial" w:eastAsia="Arial" w:hAnsi="Arial" w:cs="Arial"/>
          <w:sz w:val="24"/>
          <w:szCs w:val="24"/>
        </w:rPr>
        <w:t>sments</w:t>
      </w:r>
      <w:r w:rsidR="006442D6" w:rsidRPr="009451C1">
        <w:rPr>
          <w:rFonts w:ascii="Arial" w:eastAsia="Arial" w:hAnsi="Arial" w:cs="Arial"/>
          <w:sz w:val="24"/>
          <w:szCs w:val="24"/>
        </w:rPr>
        <w:t>,</w:t>
      </w:r>
      <w:r w:rsidR="00E36EEC" w:rsidRPr="009451C1">
        <w:rPr>
          <w:rFonts w:ascii="Arial" w:eastAsia="Arial" w:hAnsi="Arial" w:cs="Arial"/>
          <w:sz w:val="24"/>
          <w:szCs w:val="24"/>
        </w:rPr>
        <w:t xml:space="preserve"> and </w:t>
      </w:r>
      <w:r w:rsidR="002E7AEF" w:rsidRPr="009451C1">
        <w:rPr>
          <w:rFonts w:ascii="Arial" w:eastAsia="Arial" w:hAnsi="Arial" w:cs="Arial"/>
          <w:sz w:val="24"/>
          <w:szCs w:val="24"/>
        </w:rPr>
        <w:t xml:space="preserve">interventions </w:t>
      </w:r>
      <w:r w:rsidR="00E36EEC" w:rsidRPr="009451C1">
        <w:rPr>
          <w:rFonts w:ascii="Arial" w:eastAsia="Arial" w:hAnsi="Arial" w:cs="Arial"/>
          <w:sz w:val="24"/>
          <w:szCs w:val="24"/>
        </w:rPr>
        <w:t>take place</w:t>
      </w:r>
    </w:p>
    <w:p w14:paraId="39F67991" w14:textId="403A2A5C" w:rsidR="00992FFB" w:rsidRPr="009451C1" w:rsidRDefault="00C6721A"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All staff are aware that abuse,</w:t>
      </w:r>
      <w:r w:rsidR="006F0A6A">
        <w:rPr>
          <w:rFonts w:ascii="Arial" w:eastAsia="Arial" w:hAnsi="Arial" w:cs="Arial"/>
          <w:sz w:val="24"/>
          <w:szCs w:val="24"/>
        </w:rPr>
        <w:t xml:space="preserve"> </w:t>
      </w:r>
      <w:r w:rsidRPr="009451C1">
        <w:rPr>
          <w:rFonts w:ascii="Arial" w:eastAsia="Arial" w:hAnsi="Arial" w:cs="Arial"/>
          <w:sz w:val="24"/>
          <w:szCs w:val="24"/>
        </w:rPr>
        <w:t>neglect and safeguarding issues are rarely standalone events that can be covered by one definition or label; they recognise that, in most cases, multiple issues will overlap with one another</w:t>
      </w:r>
    </w:p>
    <w:p w14:paraId="163BF770" w14:textId="60B65118" w:rsidR="00086E37" w:rsidRPr="009451C1" w:rsidRDefault="00992FFB"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lastRenderedPageBreak/>
        <w:t xml:space="preserve">All </w:t>
      </w:r>
      <w:r w:rsidR="00086E37" w:rsidRPr="009451C1">
        <w:rPr>
          <w:rFonts w:ascii="Arial" w:eastAsia="Arial" w:hAnsi="Arial" w:cs="Arial"/>
          <w:color w:val="000000" w:themeColor="text1"/>
          <w:sz w:val="24"/>
          <w:szCs w:val="24"/>
        </w:rPr>
        <w:t>s</w:t>
      </w:r>
      <w:r w:rsidRPr="009451C1">
        <w:rPr>
          <w:rFonts w:ascii="Arial" w:eastAsia="Arial" w:hAnsi="Arial" w:cs="Arial"/>
          <w:color w:val="000000" w:themeColor="text1"/>
          <w:sz w:val="24"/>
          <w:szCs w:val="24"/>
        </w:rPr>
        <w:t>taff</w:t>
      </w:r>
      <w:r w:rsidR="00086E37" w:rsidRPr="009451C1">
        <w:rPr>
          <w:rFonts w:ascii="Arial" w:eastAsia="Arial" w:hAnsi="Arial" w:cs="Arial"/>
          <w:color w:val="000000" w:themeColor="text1"/>
          <w:sz w:val="24"/>
          <w:szCs w:val="24"/>
        </w:rPr>
        <w:t xml:space="preserve"> understand that children’s poor behaviour may be a sign they are suffering harm or that they have been traumatised by abuse</w:t>
      </w:r>
    </w:p>
    <w:p w14:paraId="10FBFADE" w14:textId="6A21455A" w:rsidR="002E7AEF" w:rsidRPr="0074080D" w:rsidRDefault="002E7AEF" w:rsidP="004C56C6">
      <w:pPr>
        <w:pStyle w:val="ListParagraph1"/>
        <w:numPr>
          <w:ilvl w:val="0"/>
          <w:numId w:val="3"/>
        </w:numPr>
        <w:ind w:left="284" w:hanging="284"/>
        <w:jc w:val="both"/>
        <w:rPr>
          <w:rFonts w:ascii="Arial" w:eastAsia="Arial" w:hAnsi="Arial" w:cs="Arial"/>
          <w:color w:val="000000" w:themeColor="text1"/>
          <w:sz w:val="24"/>
          <w:szCs w:val="24"/>
        </w:rPr>
      </w:pPr>
      <w:r w:rsidRPr="0074080D">
        <w:rPr>
          <w:rFonts w:ascii="Arial" w:eastAsia="Arial" w:hAnsi="Arial" w:cs="Arial"/>
          <w:color w:val="000000" w:themeColor="text1"/>
          <w:sz w:val="24"/>
          <w:szCs w:val="24"/>
        </w:rPr>
        <w:t xml:space="preserve">Staff have received advice, support and training </w:t>
      </w:r>
      <w:proofErr w:type="gramStart"/>
      <w:r w:rsidRPr="0074080D">
        <w:rPr>
          <w:rFonts w:ascii="Arial" w:eastAsia="Arial" w:hAnsi="Arial" w:cs="Arial"/>
          <w:color w:val="000000" w:themeColor="text1"/>
          <w:sz w:val="24"/>
          <w:szCs w:val="24"/>
        </w:rPr>
        <w:t>in regard to</w:t>
      </w:r>
      <w:proofErr w:type="gramEnd"/>
      <w:r w:rsidRPr="0074080D">
        <w:rPr>
          <w:rFonts w:ascii="Arial" w:eastAsia="Arial" w:hAnsi="Arial" w:cs="Arial"/>
          <w:color w:val="000000" w:themeColor="text1"/>
          <w:sz w:val="24"/>
          <w:szCs w:val="24"/>
        </w:rPr>
        <w:t xml:space="preserve"> adverse childhood experiences and trauma informed practice </w:t>
      </w:r>
    </w:p>
    <w:p w14:paraId="6AA5DD57" w14:textId="77777777" w:rsidR="0074080D" w:rsidRPr="0074080D" w:rsidRDefault="0074080D" w:rsidP="0074080D">
      <w:pPr>
        <w:pStyle w:val="ListParagraph1"/>
        <w:numPr>
          <w:ilvl w:val="0"/>
          <w:numId w:val="3"/>
        </w:numPr>
        <w:ind w:left="284" w:hanging="284"/>
        <w:jc w:val="both"/>
        <w:rPr>
          <w:rFonts w:ascii="Arial" w:eastAsia="Arial" w:hAnsi="Arial" w:cs="Arial"/>
          <w:color w:val="000000" w:themeColor="text1"/>
          <w:sz w:val="24"/>
          <w:szCs w:val="24"/>
        </w:rPr>
      </w:pPr>
      <w:r w:rsidRPr="0074080D">
        <w:rPr>
          <w:rFonts w:ascii="Arial" w:eastAsia="Arial" w:hAnsi="Arial" w:cs="Arial"/>
          <w:color w:val="000000" w:themeColor="text1"/>
          <w:sz w:val="24"/>
          <w:szCs w:val="24"/>
        </w:rPr>
        <w:t>All staff read Keeping Children Safe in Education annually, and as part of the induction process.</w:t>
      </w:r>
    </w:p>
    <w:p w14:paraId="2B88A33C" w14:textId="77777777" w:rsidR="0074080D" w:rsidRPr="009451C1" w:rsidRDefault="0074080D" w:rsidP="0074080D">
      <w:pPr>
        <w:pStyle w:val="ListParagraph1"/>
        <w:ind w:left="284"/>
        <w:jc w:val="both"/>
        <w:rPr>
          <w:rFonts w:ascii="Arial" w:eastAsia="Arial" w:hAnsi="Arial" w:cs="Arial"/>
          <w:color w:val="FF0000"/>
          <w:sz w:val="24"/>
          <w:szCs w:val="24"/>
        </w:rPr>
      </w:pPr>
    </w:p>
    <w:p w14:paraId="59A6AC29" w14:textId="77777777" w:rsidR="00F02AFF" w:rsidRPr="009451C1" w:rsidRDefault="00F02AFF"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This policy is available on our school website and printed copies of this document are available to parents upon request. We inform parents and carers about this policy when their children join our school and through our school newsletter.</w:t>
      </w:r>
    </w:p>
    <w:p w14:paraId="08D5A1E0" w14:textId="2A93A833" w:rsidR="00F02AFF" w:rsidRPr="009451C1" w:rsidRDefault="00F02AFF" w:rsidP="00632239">
      <w:pPr>
        <w:autoSpaceDE w:val="0"/>
        <w:autoSpaceDN w:val="0"/>
        <w:adjustRightInd w:val="0"/>
        <w:jc w:val="both"/>
        <w:rPr>
          <w:rFonts w:ascii="Arial" w:eastAsiaTheme="minorHAnsi" w:hAnsi="Arial" w:cs="Arial"/>
          <w:i/>
          <w:iCs/>
          <w:color w:val="FF0000"/>
          <w:sz w:val="24"/>
          <w:szCs w:val="24"/>
          <w:lang w:eastAsia="en-US"/>
        </w:rPr>
      </w:pPr>
      <w:r w:rsidRPr="009451C1">
        <w:rPr>
          <w:rFonts w:ascii="Arial" w:eastAsiaTheme="minorHAnsi" w:hAnsi="Arial" w:cs="Arial"/>
          <w:sz w:val="24"/>
          <w:szCs w:val="24"/>
          <w:lang w:eastAsia="en-US"/>
        </w:rPr>
        <w:t xml:space="preserve">The policy is provided to all staff (including temporary staff and volunteers) at </w:t>
      </w:r>
      <w:r w:rsidR="00766785" w:rsidRPr="009451C1">
        <w:rPr>
          <w:rFonts w:ascii="Arial" w:eastAsiaTheme="minorHAnsi" w:hAnsi="Arial" w:cs="Arial"/>
          <w:sz w:val="24"/>
          <w:szCs w:val="24"/>
          <w:lang w:eastAsia="en-US"/>
        </w:rPr>
        <w:t>induction,</w:t>
      </w:r>
      <w:r w:rsidRPr="009451C1">
        <w:rPr>
          <w:rFonts w:ascii="Arial" w:eastAsiaTheme="minorHAnsi" w:hAnsi="Arial" w:cs="Arial"/>
          <w:sz w:val="24"/>
          <w:szCs w:val="24"/>
          <w:lang w:eastAsia="en-US"/>
        </w:rPr>
        <w:t xml:space="preserve"> alongside our Staff Code of Conduct. </w:t>
      </w:r>
      <w:r w:rsidR="005352D7" w:rsidRPr="009451C1">
        <w:rPr>
          <w:rFonts w:ascii="Arial" w:eastAsiaTheme="minorHAnsi" w:hAnsi="Arial" w:cs="Arial"/>
          <w:sz w:val="24"/>
          <w:szCs w:val="24"/>
          <w:lang w:eastAsia="en-US"/>
        </w:rPr>
        <w:t xml:space="preserve"> The </w:t>
      </w:r>
      <w:r w:rsidR="00534B0B">
        <w:rPr>
          <w:rFonts w:ascii="Arial" w:eastAsiaTheme="minorHAnsi" w:hAnsi="Arial" w:cs="Arial"/>
          <w:sz w:val="24"/>
          <w:szCs w:val="24"/>
          <w:lang w:eastAsia="en-US"/>
        </w:rPr>
        <w:t>s</w:t>
      </w:r>
      <w:r w:rsidR="00802D5E" w:rsidRPr="009451C1">
        <w:rPr>
          <w:rFonts w:ascii="Arial" w:eastAsiaTheme="minorHAnsi" w:hAnsi="Arial" w:cs="Arial"/>
          <w:sz w:val="24"/>
          <w:szCs w:val="24"/>
          <w:lang w:eastAsia="en-US"/>
        </w:rPr>
        <w:t>afeguarding</w:t>
      </w:r>
      <w:r w:rsidR="005352D7" w:rsidRPr="009451C1">
        <w:rPr>
          <w:rFonts w:ascii="Arial" w:eastAsiaTheme="minorHAnsi" w:hAnsi="Arial" w:cs="Arial"/>
          <w:sz w:val="24"/>
          <w:szCs w:val="24"/>
          <w:lang w:eastAsia="en-US"/>
        </w:rPr>
        <w:t xml:space="preserve"> induction will cover online safety</w:t>
      </w:r>
      <w:r w:rsidR="00E96762" w:rsidRPr="009451C1">
        <w:rPr>
          <w:rFonts w:ascii="Arial" w:eastAsiaTheme="minorHAnsi" w:hAnsi="Arial" w:cs="Arial"/>
          <w:sz w:val="24"/>
          <w:szCs w:val="24"/>
          <w:lang w:eastAsia="en-US"/>
        </w:rPr>
        <w:t xml:space="preserve"> </w:t>
      </w:r>
      <w:r w:rsidR="00E96762" w:rsidRPr="002404A3">
        <w:rPr>
          <w:rFonts w:ascii="Arial" w:eastAsiaTheme="minorHAnsi" w:hAnsi="Arial" w:cs="Arial"/>
          <w:color w:val="000000" w:themeColor="text1"/>
          <w:sz w:val="24"/>
          <w:szCs w:val="24"/>
          <w:lang w:eastAsia="en-US"/>
        </w:rPr>
        <w:t>which</w:t>
      </w:r>
      <w:r w:rsidR="00FC0A7E" w:rsidRPr="002404A3">
        <w:rPr>
          <w:rFonts w:ascii="Arial" w:eastAsiaTheme="minorHAnsi" w:hAnsi="Arial" w:cs="Arial"/>
          <w:color w:val="000000" w:themeColor="text1"/>
          <w:sz w:val="24"/>
          <w:szCs w:val="24"/>
          <w:lang w:eastAsia="en-US"/>
        </w:rPr>
        <w:t xml:space="preserve"> details</w:t>
      </w:r>
      <w:r w:rsidR="00E96762" w:rsidRPr="002404A3">
        <w:rPr>
          <w:rFonts w:ascii="Arial" w:eastAsiaTheme="minorHAnsi" w:hAnsi="Arial" w:cs="Arial"/>
          <w:color w:val="000000" w:themeColor="text1"/>
          <w:sz w:val="24"/>
          <w:szCs w:val="24"/>
          <w:lang w:eastAsia="en-US"/>
        </w:rPr>
        <w:t xml:space="preserve"> </w:t>
      </w:r>
      <w:r w:rsidR="00632239" w:rsidRPr="002404A3">
        <w:rPr>
          <w:rFonts w:ascii="Arial" w:eastAsiaTheme="minorHAnsi" w:hAnsi="Arial" w:cs="Arial"/>
          <w:color w:val="000000" w:themeColor="text1"/>
          <w:sz w:val="24"/>
          <w:szCs w:val="24"/>
          <w:lang w:eastAsia="en-US"/>
        </w:rPr>
        <w:t>expectations, applicable roles and responsibilities in relation to filtering and monitoring</w:t>
      </w:r>
      <w:r w:rsidR="005352D7" w:rsidRPr="009451C1">
        <w:rPr>
          <w:rFonts w:ascii="Arial" w:eastAsiaTheme="minorHAnsi" w:hAnsi="Arial" w:cs="Arial"/>
          <w:sz w:val="24"/>
          <w:szCs w:val="24"/>
          <w:lang w:eastAsia="en-US"/>
        </w:rPr>
        <w:t xml:space="preserve">, </w:t>
      </w:r>
      <w:r w:rsidR="000C6510" w:rsidRPr="009451C1">
        <w:rPr>
          <w:rFonts w:ascii="Arial" w:eastAsiaTheme="minorHAnsi" w:hAnsi="Arial" w:cs="Arial"/>
          <w:sz w:val="24"/>
          <w:szCs w:val="24"/>
          <w:lang w:eastAsia="en-US"/>
        </w:rPr>
        <w:t xml:space="preserve">the </w:t>
      </w:r>
      <w:r w:rsidR="005352D7" w:rsidRPr="009451C1">
        <w:rPr>
          <w:rFonts w:ascii="Arial" w:eastAsiaTheme="minorHAnsi" w:hAnsi="Arial" w:cs="Arial"/>
          <w:sz w:val="24"/>
          <w:szCs w:val="24"/>
          <w:lang w:eastAsia="en-US"/>
        </w:rPr>
        <w:t>role of</w:t>
      </w:r>
      <w:r w:rsidR="000C6510" w:rsidRPr="009451C1">
        <w:rPr>
          <w:rFonts w:ascii="Arial" w:eastAsiaTheme="minorHAnsi" w:hAnsi="Arial" w:cs="Arial"/>
          <w:sz w:val="24"/>
          <w:szCs w:val="24"/>
          <w:lang w:eastAsia="en-US"/>
        </w:rPr>
        <w:t xml:space="preserve"> the</w:t>
      </w:r>
      <w:r w:rsidR="005352D7" w:rsidRPr="009451C1">
        <w:rPr>
          <w:rFonts w:ascii="Arial" w:eastAsiaTheme="minorHAnsi" w:hAnsi="Arial" w:cs="Arial"/>
          <w:sz w:val="24"/>
          <w:szCs w:val="24"/>
          <w:lang w:eastAsia="en-US"/>
        </w:rPr>
        <w:t xml:space="preserve"> DSL, Keeping </w:t>
      </w:r>
      <w:r w:rsidR="00802D5E" w:rsidRPr="009451C1">
        <w:rPr>
          <w:rFonts w:ascii="Arial" w:eastAsiaTheme="minorHAnsi" w:hAnsi="Arial" w:cs="Arial"/>
          <w:sz w:val="24"/>
          <w:szCs w:val="24"/>
          <w:lang w:eastAsia="en-US"/>
        </w:rPr>
        <w:t>Chi</w:t>
      </w:r>
      <w:r w:rsidR="006442D6" w:rsidRPr="009451C1">
        <w:rPr>
          <w:rFonts w:ascii="Arial" w:eastAsiaTheme="minorHAnsi" w:hAnsi="Arial" w:cs="Arial"/>
          <w:sz w:val="24"/>
          <w:szCs w:val="24"/>
          <w:lang w:eastAsia="en-US"/>
        </w:rPr>
        <w:t>l</w:t>
      </w:r>
      <w:r w:rsidR="00802D5E" w:rsidRPr="009451C1">
        <w:rPr>
          <w:rFonts w:ascii="Arial" w:eastAsiaTheme="minorHAnsi" w:hAnsi="Arial" w:cs="Arial"/>
          <w:sz w:val="24"/>
          <w:szCs w:val="24"/>
          <w:lang w:eastAsia="en-US"/>
        </w:rPr>
        <w:t>d</w:t>
      </w:r>
      <w:r w:rsidR="006442D6" w:rsidRPr="009451C1">
        <w:rPr>
          <w:rFonts w:ascii="Arial" w:eastAsiaTheme="minorHAnsi" w:hAnsi="Arial" w:cs="Arial"/>
          <w:sz w:val="24"/>
          <w:szCs w:val="24"/>
          <w:lang w:eastAsia="en-US"/>
        </w:rPr>
        <w:t>r</w:t>
      </w:r>
      <w:r w:rsidR="00802D5E" w:rsidRPr="009451C1">
        <w:rPr>
          <w:rFonts w:ascii="Arial" w:eastAsiaTheme="minorHAnsi" w:hAnsi="Arial" w:cs="Arial"/>
          <w:sz w:val="24"/>
          <w:szCs w:val="24"/>
          <w:lang w:eastAsia="en-US"/>
        </w:rPr>
        <w:t>en</w:t>
      </w:r>
      <w:r w:rsidR="005352D7" w:rsidRPr="009451C1">
        <w:rPr>
          <w:rFonts w:ascii="Arial" w:eastAsiaTheme="minorHAnsi" w:hAnsi="Arial" w:cs="Arial"/>
          <w:sz w:val="24"/>
          <w:szCs w:val="24"/>
          <w:lang w:eastAsia="en-US"/>
        </w:rPr>
        <w:t xml:space="preserve"> Safe in </w:t>
      </w:r>
      <w:r w:rsidR="00802D5E" w:rsidRPr="009451C1">
        <w:rPr>
          <w:rFonts w:ascii="Arial" w:eastAsiaTheme="minorHAnsi" w:hAnsi="Arial" w:cs="Arial"/>
          <w:sz w:val="24"/>
          <w:szCs w:val="24"/>
          <w:lang w:eastAsia="en-US"/>
        </w:rPr>
        <w:t>Education</w:t>
      </w:r>
      <w:r w:rsidR="005352D7" w:rsidRPr="009451C1">
        <w:rPr>
          <w:rFonts w:ascii="Arial" w:eastAsiaTheme="minorHAnsi" w:hAnsi="Arial" w:cs="Arial"/>
          <w:sz w:val="24"/>
          <w:szCs w:val="24"/>
          <w:lang w:eastAsia="en-US"/>
        </w:rPr>
        <w:t xml:space="preserve"> Part 1</w:t>
      </w:r>
      <w:r w:rsidR="00721C59" w:rsidRPr="007E7FE2">
        <w:rPr>
          <w:rFonts w:ascii="Arial" w:eastAsiaTheme="minorHAnsi" w:hAnsi="Arial" w:cs="Arial"/>
          <w:color w:val="000000" w:themeColor="text1"/>
          <w:sz w:val="24"/>
          <w:szCs w:val="24"/>
          <w:lang w:eastAsia="en-US"/>
        </w:rPr>
        <w:t xml:space="preserve"> </w:t>
      </w:r>
      <w:r w:rsidR="00721C59" w:rsidRPr="007E7FE2">
        <w:rPr>
          <w:rFonts w:ascii="Arial" w:eastAsiaTheme="minorHAnsi" w:hAnsi="Arial" w:cs="Arial"/>
          <w:b/>
          <w:bCs/>
          <w:color w:val="000000" w:themeColor="text1"/>
          <w:sz w:val="24"/>
          <w:szCs w:val="24"/>
          <w:lang w:eastAsia="en-US"/>
        </w:rPr>
        <w:t>in full</w:t>
      </w:r>
      <w:r w:rsidR="005352D7" w:rsidRPr="007E7FE2">
        <w:rPr>
          <w:rFonts w:ascii="Arial" w:eastAsiaTheme="minorHAnsi" w:hAnsi="Arial" w:cs="Arial"/>
          <w:color w:val="000000" w:themeColor="text1"/>
          <w:sz w:val="24"/>
          <w:szCs w:val="24"/>
          <w:lang w:eastAsia="en-US"/>
        </w:rPr>
        <w:t xml:space="preserve">, </w:t>
      </w:r>
      <w:r w:rsidR="00802D5E" w:rsidRPr="009451C1">
        <w:rPr>
          <w:rFonts w:ascii="Arial" w:eastAsiaTheme="minorHAnsi" w:hAnsi="Arial" w:cs="Arial"/>
          <w:sz w:val="24"/>
          <w:szCs w:val="24"/>
          <w:lang w:eastAsia="en-US"/>
        </w:rPr>
        <w:t>p</w:t>
      </w:r>
      <w:r w:rsidR="005352D7" w:rsidRPr="009451C1">
        <w:rPr>
          <w:rFonts w:ascii="Arial" w:eastAsiaTheme="minorHAnsi" w:hAnsi="Arial" w:cs="Arial"/>
          <w:sz w:val="24"/>
          <w:szCs w:val="24"/>
          <w:lang w:eastAsia="en-US"/>
        </w:rPr>
        <w:t>u</w:t>
      </w:r>
      <w:r w:rsidR="00802D5E" w:rsidRPr="009451C1">
        <w:rPr>
          <w:rFonts w:ascii="Arial" w:eastAsiaTheme="minorHAnsi" w:hAnsi="Arial" w:cs="Arial"/>
          <w:sz w:val="24"/>
          <w:szCs w:val="24"/>
          <w:lang w:eastAsia="en-US"/>
        </w:rPr>
        <w:t>p</w:t>
      </w:r>
      <w:r w:rsidR="005352D7" w:rsidRPr="009451C1">
        <w:rPr>
          <w:rFonts w:ascii="Arial" w:eastAsiaTheme="minorHAnsi" w:hAnsi="Arial" w:cs="Arial"/>
          <w:sz w:val="24"/>
          <w:szCs w:val="24"/>
          <w:lang w:eastAsia="en-US"/>
        </w:rPr>
        <w:t xml:space="preserve">il </w:t>
      </w:r>
      <w:r w:rsidR="00802D5E" w:rsidRPr="009451C1">
        <w:rPr>
          <w:rFonts w:ascii="Arial" w:eastAsiaTheme="minorHAnsi" w:hAnsi="Arial" w:cs="Arial"/>
          <w:sz w:val="24"/>
          <w:szCs w:val="24"/>
          <w:lang w:eastAsia="en-US"/>
        </w:rPr>
        <w:t>behaviour</w:t>
      </w:r>
      <w:r w:rsidR="005352D7" w:rsidRPr="009451C1">
        <w:rPr>
          <w:rFonts w:ascii="Arial" w:eastAsiaTheme="minorHAnsi" w:hAnsi="Arial" w:cs="Arial"/>
          <w:sz w:val="24"/>
          <w:szCs w:val="24"/>
          <w:lang w:eastAsia="en-US"/>
        </w:rPr>
        <w:t xml:space="preserve"> policy</w:t>
      </w:r>
      <w:r w:rsidR="00534B0B">
        <w:rPr>
          <w:rFonts w:ascii="Arial" w:eastAsiaTheme="minorHAnsi" w:hAnsi="Arial" w:cs="Arial"/>
          <w:sz w:val="24"/>
          <w:szCs w:val="24"/>
          <w:lang w:eastAsia="en-US"/>
        </w:rPr>
        <w:t xml:space="preserve"> </w:t>
      </w:r>
      <w:r w:rsidR="005352D7" w:rsidRPr="009451C1">
        <w:rPr>
          <w:rFonts w:ascii="Arial" w:eastAsiaTheme="minorHAnsi" w:hAnsi="Arial" w:cs="Arial"/>
          <w:sz w:val="24"/>
          <w:szCs w:val="24"/>
          <w:lang w:eastAsia="en-US"/>
        </w:rPr>
        <w:t xml:space="preserve">(including </w:t>
      </w:r>
      <w:r w:rsidR="00802D5E" w:rsidRPr="009451C1">
        <w:rPr>
          <w:rFonts w:ascii="Arial" w:eastAsiaTheme="minorHAnsi" w:hAnsi="Arial" w:cs="Arial"/>
          <w:sz w:val="24"/>
          <w:szCs w:val="24"/>
          <w:lang w:eastAsia="en-US"/>
        </w:rPr>
        <w:t>bullying</w:t>
      </w:r>
      <w:r w:rsidR="005352D7" w:rsidRPr="009451C1">
        <w:rPr>
          <w:rFonts w:ascii="Arial" w:eastAsiaTheme="minorHAnsi" w:hAnsi="Arial" w:cs="Arial"/>
          <w:sz w:val="24"/>
          <w:szCs w:val="24"/>
          <w:lang w:eastAsia="en-US"/>
        </w:rPr>
        <w:t xml:space="preserve">) </w:t>
      </w:r>
      <w:r w:rsidR="00802D5E" w:rsidRPr="009451C1">
        <w:rPr>
          <w:rFonts w:ascii="Arial" w:eastAsiaTheme="minorHAnsi" w:hAnsi="Arial" w:cs="Arial"/>
          <w:sz w:val="24"/>
          <w:szCs w:val="24"/>
          <w:lang w:eastAsia="en-US"/>
        </w:rPr>
        <w:t>safeguarding</w:t>
      </w:r>
      <w:r w:rsidR="005352D7" w:rsidRPr="009451C1">
        <w:rPr>
          <w:rFonts w:ascii="Arial" w:eastAsiaTheme="minorHAnsi" w:hAnsi="Arial" w:cs="Arial"/>
          <w:sz w:val="24"/>
          <w:szCs w:val="24"/>
          <w:lang w:eastAsia="en-US"/>
        </w:rPr>
        <w:t xml:space="preserve"> re</w:t>
      </w:r>
      <w:r w:rsidR="00802D5E" w:rsidRPr="009451C1">
        <w:rPr>
          <w:rFonts w:ascii="Arial" w:eastAsiaTheme="minorHAnsi" w:hAnsi="Arial" w:cs="Arial"/>
          <w:sz w:val="24"/>
          <w:szCs w:val="24"/>
          <w:lang w:eastAsia="en-US"/>
        </w:rPr>
        <w:t>s</w:t>
      </w:r>
      <w:r w:rsidR="005352D7" w:rsidRPr="009451C1">
        <w:rPr>
          <w:rFonts w:ascii="Arial" w:eastAsiaTheme="minorHAnsi" w:hAnsi="Arial" w:cs="Arial"/>
          <w:sz w:val="24"/>
          <w:szCs w:val="24"/>
          <w:lang w:eastAsia="en-US"/>
        </w:rPr>
        <w:t>po</w:t>
      </w:r>
      <w:r w:rsidR="00802D5E" w:rsidRPr="009451C1">
        <w:rPr>
          <w:rFonts w:ascii="Arial" w:eastAsiaTheme="minorHAnsi" w:hAnsi="Arial" w:cs="Arial"/>
          <w:sz w:val="24"/>
          <w:szCs w:val="24"/>
          <w:lang w:eastAsia="en-US"/>
        </w:rPr>
        <w:t>nse</w:t>
      </w:r>
      <w:r w:rsidR="005352D7" w:rsidRPr="009451C1">
        <w:rPr>
          <w:rFonts w:ascii="Arial" w:eastAsiaTheme="minorHAnsi" w:hAnsi="Arial" w:cs="Arial"/>
          <w:sz w:val="24"/>
          <w:szCs w:val="24"/>
          <w:lang w:eastAsia="en-US"/>
        </w:rPr>
        <w:t xml:space="preserve"> for those children who go missing fr</w:t>
      </w:r>
      <w:r w:rsidR="006442D6" w:rsidRPr="009451C1">
        <w:rPr>
          <w:rFonts w:ascii="Arial" w:eastAsiaTheme="minorHAnsi" w:hAnsi="Arial" w:cs="Arial"/>
          <w:sz w:val="24"/>
          <w:szCs w:val="24"/>
          <w:lang w:eastAsia="en-US"/>
        </w:rPr>
        <w:t>o</w:t>
      </w:r>
      <w:r w:rsidR="005352D7" w:rsidRPr="009451C1">
        <w:rPr>
          <w:rFonts w:ascii="Arial" w:eastAsiaTheme="minorHAnsi" w:hAnsi="Arial" w:cs="Arial"/>
          <w:sz w:val="24"/>
          <w:szCs w:val="24"/>
          <w:lang w:eastAsia="en-US"/>
        </w:rPr>
        <w:t>m education</w:t>
      </w:r>
      <w:r w:rsidR="00C86ADF">
        <w:rPr>
          <w:rFonts w:ascii="Arial" w:eastAsiaTheme="minorHAnsi" w:hAnsi="Arial" w:cs="Arial"/>
          <w:sz w:val="24"/>
          <w:szCs w:val="24"/>
          <w:lang w:eastAsia="en-US"/>
        </w:rPr>
        <w:t xml:space="preserve"> and</w:t>
      </w:r>
      <w:r w:rsidR="005352D7" w:rsidRPr="009451C1">
        <w:rPr>
          <w:rFonts w:ascii="Arial" w:eastAsiaTheme="minorHAnsi" w:hAnsi="Arial" w:cs="Arial"/>
          <w:sz w:val="24"/>
          <w:szCs w:val="24"/>
          <w:lang w:eastAsia="en-US"/>
        </w:rPr>
        <w:t xml:space="preserve"> staff code of conduct (including </w:t>
      </w:r>
      <w:r w:rsidR="00802D5E" w:rsidRPr="009451C1">
        <w:rPr>
          <w:rFonts w:ascii="Arial" w:eastAsiaTheme="minorHAnsi" w:hAnsi="Arial" w:cs="Arial"/>
          <w:sz w:val="24"/>
          <w:szCs w:val="24"/>
          <w:lang w:eastAsia="en-US"/>
        </w:rPr>
        <w:t>whistleblowing</w:t>
      </w:r>
      <w:r w:rsidR="005352D7" w:rsidRPr="009451C1">
        <w:rPr>
          <w:rFonts w:ascii="Arial" w:eastAsiaTheme="minorHAnsi" w:hAnsi="Arial" w:cs="Arial"/>
          <w:sz w:val="24"/>
          <w:szCs w:val="24"/>
          <w:lang w:eastAsia="en-US"/>
        </w:rPr>
        <w:t xml:space="preserve"> and social media)</w:t>
      </w:r>
      <w:r w:rsidR="00B8451C">
        <w:rPr>
          <w:rFonts w:ascii="Arial" w:eastAsiaTheme="minorHAnsi" w:hAnsi="Arial" w:cs="Arial"/>
          <w:sz w:val="24"/>
          <w:szCs w:val="24"/>
          <w:lang w:eastAsia="en-US"/>
        </w:rPr>
        <w:t>.</w:t>
      </w:r>
      <w:r w:rsidR="00802D5E" w:rsidRPr="009451C1">
        <w:rPr>
          <w:rFonts w:ascii="Arial" w:eastAsiaTheme="minorHAnsi" w:hAnsi="Arial" w:cs="Arial"/>
          <w:color w:val="00B050"/>
          <w:sz w:val="24"/>
          <w:szCs w:val="24"/>
          <w:lang w:eastAsia="en-US"/>
        </w:rPr>
        <w:t xml:space="preserve"> </w:t>
      </w:r>
    </w:p>
    <w:p w14:paraId="6343CF13" w14:textId="0FDE442E" w:rsidR="00623CA9" w:rsidRPr="00272156" w:rsidRDefault="00F02AFF" w:rsidP="00B8451C">
      <w:pPr>
        <w:autoSpaceDE w:val="0"/>
        <w:autoSpaceDN w:val="0"/>
        <w:adjustRightInd w:val="0"/>
        <w:spacing w:after="0"/>
        <w:jc w:val="both"/>
        <w:rPr>
          <w:rFonts w:ascii="Arial" w:eastAsiaTheme="minorHAnsi" w:hAnsi="Arial" w:cs="Arial"/>
          <w:color w:val="000000" w:themeColor="text1"/>
          <w:sz w:val="24"/>
          <w:szCs w:val="24"/>
          <w:lang w:eastAsia="en-US"/>
        </w:rPr>
      </w:pPr>
      <w:r w:rsidRPr="009451C1">
        <w:rPr>
          <w:rFonts w:ascii="Arial" w:eastAsiaTheme="minorHAnsi" w:hAnsi="Arial" w:cs="Arial"/>
          <w:sz w:val="24"/>
          <w:szCs w:val="24"/>
          <w:lang w:eastAsia="en-US"/>
        </w:rPr>
        <w:t xml:space="preserve">In addition, all staff </w:t>
      </w:r>
      <w:r w:rsidR="00260A09" w:rsidRPr="00272156">
        <w:rPr>
          <w:rFonts w:ascii="Arial" w:eastAsiaTheme="minorHAnsi" w:hAnsi="Arial" w:cs="Arial"/>
          <w:color w:val="000000" w:themeColor="text1"/>
          <w:sz w:val="24"/>
          <w:szCs w:val="24"/>
          <w:lang w:eastAsia="en-US"/>
        </w:rPr>
        <w:t xml:space="preserve">including those who do not directly work with children </w:t>
      </w:r>
      <w:r w:rsidRPr="00272156">
        <w:rPr>
          <w:rFonts w:ascii="Arial" w:eastAsiaTheme="minorHAnsi" w:hAnsi="Arial" w:cs="Arial"/>
          <w:color w:val="000000" w:themeColor="text1"/>
          <w:sz w:val="24"/>
          <w:szCs w:val="24"/>
          <w:lang w:eastAsia="en-US"/>
        </w:rPr>
        <w:t xml:space="preserve">are provided with </w:t>
      </w:r>
      <w:r w:rsidR="00905A36" w:rsidRPr="00272156">
        <w:rPr>
          <w:rFonts w:ascii="Arial" w:eastAsiaTheme="minorHAnsi" w:hAnsi="Arial" w:cs="Arial"/>
          <w:color w:val="000000" w:themeColor="text1"/>
          <w:sz w:val="24"/>
          <w:szCs w:val="24"/>
          <w:lang w:eastAsia="en-US"/>
        </w:rPr>
        <w:t xml:space="preserve">at least Part </w:t>
      </w:r>
      <w:r w:rsidR="00B8451C" w:rsidRPr="00272156">
        <w:rPr>
          <w:rFonts w:ascii="Arial" w:eastAsiaTheme="minorHAnsi" w:hAnsi="Arial" w:cs="Arial"/>
          <w:color w:val="000000" w:themeColor="text1"/>
          <w:sz w:val="24"/>
          <w:szCs w:val="24"/>
          <w:lang w:eastAsia="en-US"/>
        </w:rPr>
        <w:t>1</w:t>
      </w:r>
      <w:r w:rsidR="00905A36" w:rsidRPr="00272156">
        <w:rPr>
          <w:rFonts w:ascii="Arial" w:eastAsiaTheme="minorHAnsi" w:hAnsi="Arial" w:cs="Arial"/>
          <w:color w:val="000000" w:themeColor="text1"/>
          <w:sz w:val="24"/>
          <w:szCs w:val="24"/>
          <w:lang w:eastAsia="en-US"/>
        </w:rPr>
        <w:t xml:space="preserve"> of Keeping Children Safe in Education 202</w:t>
      </w:r>
      <w:r w:rsidR="00721C59" w:rsidRPr="00272156">
        <w:rPr>
          <w:rFonts w:ascii="Arial" w:eastAsiaTheme="minorHAnsi" w:hAnsi="Arial" w:cs="Arial"/>
          <w:color w:val="000000" w:themeColor="text1"/>
          <w:sz w:val="24"/>
          <w:szCs w:val="24"/>
          <w:lang w:eastAsia="en-US"/>
        </w:rPr>
        <w:t>6</w:t>
      </w:r>
      <w:r w:rsidR="00ED3137" w:rsidRPr="00272156">
        <w:rPr>
          <w:rFonts w:ascii="Arial" w:eastAsiaTheme="minorHAnsi" w:hAnsi="Arial" w:cs="Arial"/>
          <w:color w:val="000000" w:themeColor="text1"/>
          <w:sz w:val="24"/>
          <w:szCs w:val="24"/>
          <w:lang w:eastAsia="en-US"/>
        </w:rPr>
        <w:t xml:space="preserve"> and</w:t>
      </w:r>
      <w:r w:rsidR="00721C59" w:rsidRPr="00272156">
        <w:rPr>
          <w:rFonts w:ascii="Arial" w:eastAsiaTheme="minorHAnsi" w:hAnsi="Arial" w:cs="Arial"/>
          <w:color w:val="000000" w:themeColor="text1"/>
          <w:sz w:val="24"/>
          <w:szCs w:val="24"/>
          <w:lang w:eastAsia="en-US"/>
        </w:rPr>
        <w:t xml:space="preserve"> </w:t>
      </w:r>
      <w:r w:rsidR="00E74D60" w:rsidRPr="00272156">
        <w:rPr>
          <w:rFonts w:ascii="Arial" w:eastAsiaTheme="minorHAnsi" w:hAnsi="Arial" w:cs="Arial"/>
          <w:color w:val="000000" w:themeColor="text1"/>
          <w:sz w:val="24"/>
          <w:szCs w:val="24"/>
          <w:lang w:eastAsia="en-US"/>
        </w:rPr>
        <w:t xml:space="preserve">are required to </w:t>
      </w:r>
      <w:r w:rsidR="00CC17A8" w:rsidRPr="00272156">
        <w:rPr>
          <w:rFonts w:ascii="Arial" w:eastAsiaTheme="minorHAnsi" w:hAnsi="Arial" w:cs="Arial"/>
          <w:color w:val="000000" w:themeColor="text1"/>
          <w:sz w:val="24"/>
          <w:szCs w:val="24"/>
          <w:lang w:eastAsia="en-US"/>
        </w:rPr>
        <w:t xml:space="preserve">sign to indicate </w:t>
      </w:r>
      <w:r w:rsidR="00E74D60" w:rsidRPr="00272156">
        <w:rPr>
          <w:rFonts w:ascii="Arial" w:eastAsiaTheme="minorHAnsi" w:hAnsi="Arial" w:cs="Arial"/>
          <w:color w:val="000000" w:themeColor="text1"/>
          <w:sz w:val="24"/>
          <w:szCs w:val="24"/>
          <w:lang w:eastAsia="en-US"/>
        </w:rPr>
        <w:t>that they have read</w:t>
      </w:r>
      <w:r w:rsidR="00721C59" w:rsidRPr="00272156">
        <w:rPr>
          <w:rFonts w:ascii="Arial" w:eastAsiaTheme="minorHAnsi" w:hAnsi="Arial" w:cs="Arial"/>
          <w:color w:val="000000" w:themeColor="text1"/>
          <w:sz w:val="24"/>
          <w:szCs w:val="24"/>
          <w:lang w:eastAsia="en-US"/>
        </w:rPr>
        <w:t xml:space="preserve"> part one in full</w:t>
      </w:r>
      <w:r w:rsidR="00E74D60" w:rsidRPr="00272156">
        <w:rPr>
          <w:rFonts w:ascii="Arial" w:eastAsiaTheme="minorHAnsi" w:hAnsi="Arial" w:cs="Arial"/>
          <w:color w:val="000000" w:themeColor="text1"/>
          <w:sz w:val="24"/>
          <w:szCs w:val="24"/>
          <w:lang w:eastAsia="en-US"/>
        </w:rPr>
        <w:t xml:space="preserve"> and understood it.</w:t>
      </w:r>
      <w:r w:rsidR="00B8451C" w:rsidRPr="00272156">
        <w:rPr>
          <w:rFonts w:ascii="Arial" w:eastAsiaTheme="minorHAnsi" w:hAnsi="Arial" w:cs="Arial"/>
          <w:color w:val="000000" w:themeColor="text1"/>
          <w:sz w:val="24"/>
          <w:szCs w:val="24"/>
          <w:lang w:eastAsia="en-US"/>
        </w:rPr>
        <w:t xml:space="preserve"> </w:t>
      </w:r>
      <w:r w:rsidR="00623CA9" w:rsidRPr="00272156">
        <w:rPr>
          <w:rFonts w:ascii="Arial" w:eastAsiaTheme="minorHAnsi" w:hAnsi="Arial" w:cs="Arial"/>
          <w:color w:val="000000" w:themeColor="text1"/>
          <w:sz w:val="24"/>
          <w:szCs w:val="24"/>
          <w:lang w:eastAsia="en-US"/>
        </w:rPr>
        <w:t>School and college leaders and those staff who work directly with children should also read Annex A.</w:t>
      </w:r>
    </w:p>
    <w:p w14:paraId="76076302" w14:textId="77777777" w:rsidR="003A3FD2" w:rsidRPr="00272156" w:rsidRDefault="003A3FD2" w:rsidP="00992FFB">
      <w:pPr>
        <w:autoSpaceDE w:val="0"/>
        <w:autoSpaceDN w:val="0"/>
        <w:adjustRightInd w:val="0"/>
        <w:spacing w:after="0"/>
        <w:jc w:val="both"/>
        <w:rPr>
          <w:rFonts w:ascii="Arial" w:eastAsiaTheme="minorHAnsi" w:hAnsi="Arial" w:cs="Arial"/>
          <w:color w:val="000000" w:themeColor="text1"/>
          <w:sz w:val="24"/>
          <w:szCs w:val="24"/>
          <w:lang w:eastAsia="en-US"/>
        </w:rPr>
      </w:pPr>
    </w:p>
    <w:p w14:paraId="136CB550" w14:textId="05EE7EF4" w:rsidR="007E11C5" w:rsidRPr="00272156" w:rsidRDefault="003A3FD2" w:rsidP="00B8451C">
      <w:pPr>
        <w:autoSpaceDE w:val="0"/>
        <w:autoSpaceDN w:val="0"/>
        <w:adjustRightInd w:val="0"/>
        <w:spacing w:after="0"/>
        <w:jc w:val="both"/>
        <w:rPr>
          <w:rFonts w:ascii="Arial" w:eastAsiaTheme="minorHAnsi" w:hAnsi="Arial" w:cs="Arial"/>
          <w:color w:val="000000" w:themeColor="text1"/>
          <w:sz w:val="24"/>
          <w:szCs w:val="24"/>
          <w:lang w:eastAsia="en-US"/>
        </w:rPr>
      </w:pPr>
      <w:r w:rsidRPr="00272156">
        <w:rPr>
          <w:rFonts w:ascii="Arial" w:eastAsiaTheme="minorHAnsi" w:hAnsi="Arial" w:cs="Arial"/>
          <w:color w:val="000000" w:themeColor="text1"/>
          <w:sz w:val="24"/>
          <w:szCs w:val="24"/>
          <w:lang w:eastAsia="en-US"/>
        </w:rPr>
        <w:t xml:space="preserve">This policy reflects the whole </w:t>
      </w:r>
      <w:proofErr w:type="gramStart"/>
      <w:r w:rsidRPr="00272156">
        <w:rPr>
          <w:rFonts w:ascii="Arial" w:eastAsiaTheme="minorHAnsi" w:hAnsi="Arial" w:cs="Arial"/>
          <w:color w:val="000000" w:themeColor="text1"/>
          <w:sz w:val="24"/>
          <w:szCs w:val="24"/>
          <w:lang w:eastAsia="en-US"/>
        </w:rPr>
        <w:t xml:space="preserve">school </w:t>
      </w:r>
      <w:r w:rsidR="00302488" w:rsidRPr="00272156">
        <w:rPr>
          <w:rFonts w:ascii="Arial" w:eastAsiaTheme="minorHAnsi" w:hAnsi="Arial" w:cs="Arial"/>
          <w:color w:val="000000" w:themeColor="text1"/>
          <w:sz w:val="24"/>
          <w:szCs w:val="24"/>
          <w:lang w:eastAsia="en-US"/>
        </w:rPr>
        <w:t xml:space="preserve"> </w:t>
      </w:r>
      <w:r w:rsidRPr="00272156">
        <w:rPr>
          <w:rFonts w:ascii="Arial" w:eastAsiaTheme="minorHAnsi" w:hAnsi="Arial" w:cs="Arial"/>
          <w:color w:val="000000" w:themeColor="text1"/>
          <w:sz w:val="24"/>
          <w:szCs w:val="24"/>
          <w:lang w:eastAsia="en-US"/>
        </w:rPr>
        <w:t>approach</w:t>
      </w:r>
      <w:proofErr w:type="gramEnd"/>
      <w:r w:rsidRPr="00272156">
        <w:rPr>
          <w:rFonts w:ascii="Arial" w:eastAsiaTheme="minorHAnsi" w:hAnsi="Arial" w:cs="Arial"/>
          <w:color w:val="000000" w:themeColor="text1"/>
          <w:sz w:val="24"/>
          <w:szCs w:val="24"/>
          <w:lang w:eastAsia="en-US"/>
        </w:rPr>
        <w:t xml:space="preserve"> to child-on-child abuse</w:t>
      </w:r>
      <w:r w:rsidR="00A55A4B" w:rsidRPr="00272156">
        <w:rPr>
          <w:rFonts w:ascii="Arial" w:eastAsiaTheme="minorHAnsi" w:hAnsi="Arial" w:cs="Arial"/>
          <w:color w:val="000000" w:themeColor="text1"/>
          <w:sz w:val="24"/>
          <w:szCs w:val="24"/>
          <w:lang w:eastAsia="en-US"/>
        </w:rPr>
        <w:t>.</w:t>
      </w:r>
    </w:p>
    <w:p w14:paraId="0D18F87E" w14:textId="78EC1009" w:rsidR="007E11C5" w:rsidRPr="00272156" w:rsidRDefault="007E11C5" w:rsidP="00B8451C">
      <w:pPr>
        <w:autoSpaceDE w:val="0"/>
        <w:autoSpaceDN w:val="0"/>
        <w:adjustRightInd w:val="0"/>
        <w:spacing w:after="0"/>
        <w:jc w:val="both"/>
        <w:rPr>
          <w:rFonts w:ascii="Arial" w:eastAsiaTheme="minorHAnsi" w:hAnsi="Arial" w:cs="Arial"/>
          <w:color w:val="000000" w:themeColor="text1"/>
          <w:sz w:val="24"/>
          <w:szCs w:val="24"/>
          <w:lang w:eastAsia="en-US"/>
        </w:rPr>
      </w:pPr>
      <w:r w:rsidRPr="00272156">
        <w:rPr>
          <w:rFonts w:ascii="Arial" w:eastAsiaTheme="minorHAnsi" w:hAnsi="Arial" w:cs="Arial"/>
          <w:color w:val="000000" w:themeColor="text1"/>
          <w:sz w:val="24"/>
          <w:szCs w:val="24"/>
          <w:lang w:eastAsia="en-US"/>
        </w:rPr>
        <w:t xml:space="preserve">Staff are aware to refer to </w:t>
      </w:r>
      <w:r w:rsidR="00B8451C" w:rsidRPr="00272156">
        <w:rPr>
          <w:rFonts w:ascii="Arial" w:eastAsiaTheme="minorHAnsi" w:hAnsi="Arial" w:cs="Arial"/>
          <w:color w:val="000000" w:themeColor="text1"/>
          <w:sz w:val="24"/>
          <w:szCs w:val="24"/>
          <w:lang w:eastAsia="en-US"/>
        </w:rPr>
        <w:t>P</w:t>
      </w:r>
      <w:r w:rsidRPr="00272156">
        <w:rPr>
          <w:rFonts w:ascii="Arial" w:eastAsiaTheme="minorHAnsi" w:hAnsi="Arial" w:cs="Arial"/>
          <w:color w:val="000000" w:themeColor="text1"/>
          <w:sz w:val="24"/>
          <w:szCs w:val="24"/>
          <w:lang w:eastAsia="en-US"/>
        </w:rPr>
        <w:t>art 5 of KCSiE if concerns arise.</w:t>
      </w:r>
    </w:p>
    <w:p w14:paraId="6D7BA1DA" w14:textId="5B4B1CE5" w:rsidR="008E091E" w:rsidRPr="007E11C5" w:rsidRDefault="00196056" w:rsidP="00B8451C">
      <w:pPr>
        <w:autoSpaceDE w:val="0"/>
        <w:autoSpaceDN w:val="0"/>
        <w:adjustRightInd w:val="0"/>
        <w:spacing w:after="0"/>
        <w:jc w:val="both"/>
        <w:rPr>
          <w:rFonts w:ascii="Arial" w:eastAsiaTheme="minorHAnsi" w:hAnsi="Arial" w:cs="Arial"/>
          <w:color w:val="FF0000"/>
          <w:sz w:val="24"/>
          <w:szCs w:val="24"/>
          <w:lang w:eastAsia="en-US"/>
        </w:rPr>
      </w:pPr>
      <w:r>
        <w:rPr>
          <w:rFonts w:ascii="Arial" w:eastAsiaTheme="minorHAnsi" w:hAnsi="Arial" w:cs="Arial"/>
          <w:color w:val="FF0000"/>
          <w:sz w:val="24"/>
          <w:szCs w:val="24"/>
          <w:lang w:eastAsia="en-US"/>
        </w:rPr>
        <w:t xml:space="preserve"> </w:t>
      </w:r>
    </w:p>
    <w:p w14:paraId="2147A760" w14:textId="04AC009D" w:rsidR="00F02AFF" w:rsidRPr="009451C1" w:rsidRDefault="00450837" w:rsidP="00C51E26">
      <w:pPr>
        <w:autoSpaceDE w:val="0"/>
        <w:autoSpaceDN w:val="0"/>
        <w:adjustRightInd w:val="0"/>
        <w:spacing w:before="240" w:after="0"/>
        <w:jc w:val="both"/>
        <w:rPr>
          <w:rFonts w:ascii="Arial" w:eastAsia="Arial" w:hAnsi="Arial" w:cs="Arial"/>
          <w:b/>
          <w:bCs/>
          <w:color w:val="000000"/>
          <w:sz w:val="24"/>
          <w:szCs w:val="24"/>
        </w:rPr>
      </w:pPr>
      <w:r w:rsidRPr="009451C1">
        <w:rPr>
          <w:rFonts w:ascii="Arial" w:eastAsiaTheme="minorHAnsi" w:hAnsi="Arial" w:cs="Arial"/>
          <w:b/>
          <w:bCs/>
          <w:sz w:val="24"/>
          <w:szCs w:val="24"/>
          <w:lang w:eastAsia="en-US"/>
        </w:rPr>
        <w:t xml:space="preserve">The Designated </w:t>
      </w:r>
      <w:r w:rsidR="00313DB9">
        <w:rPr>
          <w:rFonts w:ascii="Arial" w:eastAsiaTheme="minorHAnsi" w:hAnsi="Arial" w:cs="Arial"/>
          <w:b/>
          <w:bCs/>
          <w:sz w:val="24"/>
          <w:szCs w:val="24"/>
          <w:lang w:eastAsia="en-US"/>
        </w:rPr>
        <w:t xml:space="preserve">Safeguarding </w:t>
      </w:r>
      <w:r w:rsidRPr="009451C1">
        <w:rPr>
          <w:rFonts w:ascii="Arial" w:eastAsiaTheme="minorHAnsi" w:hAnsi="Arial" w:cs="Arial"/>
          <w:b/>
          <w:bCs/>
          <w:sz w:val="24"/>
          <w:szCs w:val="24"/>
          <w:lang w:eastAsia="en-US"/>
        </w:rPr>
        <w:t xml:space="preserve">Lead </w:t>
      </w:r>
      <w:proofErr w:type="gramStart"/>
      <w:r w:rsidRPr="009451C1">
        <w:rPr>
          <w:rFonts w:ascii="Arial" w:eastAsiaTheme="minorHAnsi" w:hAnsi="Arial" w:cs="Arial"/>
          <w:b/>
          <w:bCs/>
          <w:sz w:val="24"/>
          <w:szCs w:val="24"/>
          <w:lang w:eastAsia="en-US"/>
        </w:rPr>
        <w:t>is able to</w:t>
      </w:r>
      <w:proofErr w:type="gramEnd"/>
      <w:r w:rsidRPr="009451C1">
        <w:rPr>
          <w:rFonts w:ascii="Arial" w:eastAsiaTheme="minorHAnsi" w:hAnsi="Arial" w:cs="Arial"/>
          <w:b/>
          <w:bCs/>
          <w:sz w:val="24"/>
          <w:szCs w:val="24"/>
          <w:lang w:eastAsia="en-US"/>
        </w:rPr>
        <w:t xml:space="preserve"> support all staff in understanding their responsibilities and implementing it in their practice.</w:t>
      </w:r>
    </w:p>
    <w:p w14:paraId="25A0B341" w14:textId="77777777" w:rsidR="00C51E26" w:rsidRDefault="00C51E26" w:rsidP="00880C46">
      <w:pPr>
        <w:spacing w:after="0"/>
        <w:jc w:val="both"/>
        <w:rPr>
          <w:rFonts w:ascii="Arial" w:eastAsia="Times New Roman" w:hAnsi="Arial" w:cs="Arial"/>
          <w:b/>
          <w:color w:val="000000"/>
          <w:sz w:val="24"/>
          <w:szCs w:val="24"/>
          <w:lang w:eastAsia="en-GB"/>
        </w:rPr>
      </w:pPr>
    </w:p>
    <w:p w14:paraId="1D5D21DB" w14:textId="37E34A28" w:rsidR="00BE63F7" w:rsidRPr="009451C1" w:rsidRDefault="006072AA" w:rsidP="00880C46">
      <w:pPr>
        <w:spacing w:after="0"/>
        <w:jc w:val="both"/>
        <w:rPr>
          <w:rFonts w:ascii="Arial" w:eastAsia="Times New Roman" w:hAnsi="Arial" w:cs="Arial"/>
          <w:b/>
          <w:color w:val="000000"/>
          <w:sz w:val="24"/>
          <w:szCs w:val="24"/>
          <w:lang w:eastAsia="en-GB"/>
        </w:rPr>
      </w:pPr>
      <w:r w:rsidRPr="009451C1">
        <w:rPr>
          <w:rFonts w:ascii="Arial" w:eastAsia="Times New Roman" w:hAnsi="Arial" w:cs="Arial"/>
          <w:b/>
          <w:color w:val="000000"/>
          <w:sz w:val="24"/>
          <w:szCs w:val="24"/>
          <w:lang w:eastAsia="en-GB"/>
        </w:rPr>
        <w:t xml:space="preserve">2.0 </w:t>
      </w:r>
      <w:r w:rsidR="00BE63F7" w:rsidRPr="009451C1">
        <w:rPr>
          <w:rFonts w:ascii="Arial" w:eastAsia="Times New Roman" w:hAnsi="Arial" w:cs="Arial"/>
          <w:b/>
          <w:color w:val="000000"/>
          <w:sz w:val="24"/>
          <w:szCs w:val="24"/>
          <w:lang w:eastAsia="en-GB"/>
        </w:rPr>
        <w:t>Aims of this document:</w:t>
      </w:r>
    </w:p>
    <w:p w14:paraId="18E89572" w14:textId="77777777" w:rsidR="00BE63F7" w:rsidRDefault="00BE63F7" w:rsidP="00880C46">
      <w:pPr>
        <w:numPr>
          <w:ilvl w:val="0"/>
          <w:numId w:val="2"/>
        </w:numPr>
        <w:spacing w:after="0"/>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provide </w:t>
      </w:r>
      <w:r w:rsidR="00CC17A8" w:rsidRPr="009451C1">
        <w:rPr>
          <w:rFonts w:ascii="Arial" w:eastAsia="Times New Roman" w:hAnsi="Arial" w:cs="Arial"/>
          <w:color w:val="000000"/>
          <w:sz w:val="24"/>
          <w:szCs w:val="24"/>
          <w:lang w:eastAsia="en-GB"/>
        </w:rPr>
        <w:t>s</w:t>
      </w:r>
      <w:r w:rsidRPr="009451C1">
        <w:rPr>
          <w:rFonts w:ascii="Arial" w:eastAsia="Times New Roman" w:hAnsi="Arial" w:cs="Arial"/>
          <w:color w:val="000000"/>
          <w:sz w:val="24"/>
          <w:szCs w:val="24"/>
          <w:lang w:eastAsia="en-GB"/>
        </w:rPr>
        <w:t>taff with the framework to promote and safeguard the wellbeing of children and in doing so ensure they meet th</w:t>
      </w:r>
      <w:r w:rsidR="00E36EEC" w:rsidRPr="009451C1">
        <w:rPr>
          <w:rFonts w:ascii="Arial" w:eastAsia="Times New Roman" w:hAnsi="Arial" w:cs="Arial"/>
          <w:color w:val="000000"/>
          <w:sz w:val="24"/>
          <w:szCs w:val="24"/>
          <w:lang w:eastAsia="en-GB"/>
        </w:rPr>
        <w:t>eir statutory responsibilities</w:t>
      </w:r>
    </w:p>
    <w:p w14:paraId="1A5A36E2" w14:textId="77777777" w:rsidR="00B8451C" w:rsidRPr="009451C1" w:rsidRDefault="00B8451C" w:rsidP="00B8451C">
      <w:pPr>
        <w:spacing w:after="0"/>
        <w:ind w:left="284"/>
        <w:jc w:val="both"/>
        <w:rPr>
          <w:rFonts w:ascii="Arial" w:eastAsia="Times New Roman" w:hAnsi="Arial" w:cs="Arial"/>
          <w:color w:val="000000"/>
          <w:sz w:val="24"/>
          <w:szCs w:val="24"/>
          <w:lang w:eastAsia="en-GB"/>
        </w:rPr>
      </w:pPr>
    </w:p>
    <w:p w14:paraId="2DB9E373" w14:textId="77777777" w:rsidR="00BE63F7" w:rsidRPr="009451C1" w:rsidRDefault="00BE63F7"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ensure consistent </w:t>
      </w:r>
      <w:r w:rsidR="00E36EEC" w:rsidRPr="009451C1">
        <w:rPr>
          <w:rFonts w:ascii="Arial" w:eastAsia="Times New Roman" w:hAnsi="Arial" w:cs="Arial"/>
          <w:color w:val="000000"/>
          <w:sz w:val="24"/>
          <w:szCs w:val="24"/>
          <w:lang w:eastAsia="en-GB"/>
        </w:rPr>
        <w:t>good practice across the school</w:t>
      </w:r>
    </w:p>
    <w:p w14:paraId="4F576C9F" w14:textId="77777777" w:rsidR="00BE63F7" w:rsidRPr="009451C1" w:rsidRDefault="00BE63F7"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demonstrate our com</w:t>
      </w:r>
      <w:r w:rsidR="00E36EEC" w:rsidRPr="009451C1">
        <w:rPr>
          <w:rFonts w:ascii="Arial" w:eastAsia="Times New Roman" w:hAnsi="Arial" w:cs="Arial"/>
          <w:color w:val="000000"/>
          <w:sz w:val="24"/>
          <w:szCs w:val="24"/>
          <w:lang w:eastAsia="en-GB"/>
        </w:rPr>
        <w:t>mitment to protecting children</w:t>
      </w:r>
    </w:p>
    <w:p w14:paraId="67EEF24A" w14:textId="0DEB492C"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raise </w:t>
      </w:r>
      <w:r w:rsidR="00992FFB" w:rsidRPr="009451C1">
        <w:rPr>
          <w:rFonts w:ascii="Arial" w:eastAsia="Times New Roman" w:hAnsi="Arial" w:cs="Arial"/>
          <w:color w:val="000000"/>
          <w:sz w:val="24"/>
          <w:szCs w:val="24"/>
          <w:lang w:eastAsia="en-GB"/>
        </w:rPr>
        <w:t xml:space="preserve">the </w:t>
      </w:r>
      <w:r w:rsidRPr="009451C1">
        <w:rPr>
          <w:rFonts w:ascii="Arial" w:eastAsia="Times New Roman" w:hAnsi="Arial" w:cs="Arial"/>
          <w:color w:val="000000"/>
          <w:sz w:val="24"/>
          <w:szCs w:val="24"/>
          <w:lang w:eastAsia="en-GB"/>
        </w:rPr>
        <w:t>awareness</w:t>
      </w:r>
      <w:r w:rsidR="000346AA" w:rsidRPr="009451C1">
        <w:rPr>
          <w:rFonts w:ascii="Arial" w:eastAsia="Times New Roman" w:hAnsi="Arial" w:cs="Arial"/>
          <w:color w:val="000000"/>
          <w:sz w:val="24"/>
          <w:szCs w:val="24"/>
          <w:lang w:eastAsia="en-GB"/>
        </w:rPr>
        <w:t>,</w:t>
      </w:r>
      <w:r w:rsidRPr="009451C1">
        <w:rPr>
          <w:rFonts w:ascii="Arial" w:eastAsia="Times New Roman" w:hAnsi="Arial" w:cs="Arial"/>
          <w:color w:val="000000"/>
          <w:sz w:val="24"/>
          <w:szCs w:val="24"/>
          <w:lang w:eastAsia="en-GB"/>
        </w:rPr>
        <w:t xml:space="preserve"> of all staff</w:t>
      </w:r>
      <w:r w:rsidR="000346AA" w:rsidRPr="009451C1">
        <w:rPr>
          <w:rFonts w:ascii="Arial" w:eastAsia="Times New Roman" w:hAnsi="Arial" w:cs="Arial"/>
          <w:color w:val="000000"/>
          <w:sz w:val="24"/>
          <w:szCs w:val="24"/>
          <w:lang w:eastAsia="en-GB"/>
        </w:rPr>
        <w:t>,</w:t>
      </w:r>
      <w:r w:rsidRPr="009451C1">
        <w:rPr>
          <w:rFonts w:ascii="Arial" w:eastAsia="Times New Roman" w:hAnsi="Arial" w:cs="Arial"/>
          <w:color w:val="000000"/>
          <w:sz w:val="24"/>
          <w:szCs w:val="24"/>
          <w:lang w:eastAsia="en-GB"/>
        </w:rPr>
        <w:t xml:space="preserve"> of the need to safeguard all children and of their responsibilities in identifying and re</w:t>
      </w:r>
      <w:r w:rsidR="00E36EEC" w:rsidRPr="009451C1">
        <w:rPr>
          <w:rFonts w:ascii="Arial" w:eastAsia="Times New Roman" w:hAnsi="Arial" w:cs="Arial"/>
          <w:color w:val="000000"/>
          <w:sz w:val="24"/>
          <w:szCs w:val="24"/>
          <w:lang w:eastAsia="en-GB"/>
        </w:rPr>
        <w:t>porting possible cases of abuse</w:t>
      </w:r>
    </w:p>
    <w:p w14:paraId="54D1FB9D" w14:textId="77777777"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emphasise the need for good communication between all members of staff in matte</w:t>
      </w:r>
      <w:r w:rsidR="00E36EEC" w:rsidRPr="009451C1">
        <w:rPr>
          <w:rFonts w:ascii="Arial" w:eastAsia="Times New Roman" w:hAnsi="Arial" w:cs="Arial"/>
          <w:color w:val="000000"/>
          <w:sz w:val="24"/>
          <w:szCs w:val="24"/>
          <w:lang w:eastAsia="en-GB"/>
        </w:rPr>
        <w:t>rs relating to child protection</w:t>
      </w:r>
    </w:p>
    <w:p w14:paraId="16AEA41C" w14:textId="1662C6B9"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lastRenderedPageBreak/>
        <w:t xml:space="preserve">To promote safe practice and encourage challenge for </w:t>
      </w:r>
      <w:r w:rsidR="00E36EEC" w:rsidRPr="009451C1">
        <w:rPr>
          <w:rFonts w:ascii="Arial" w:eastAsia="Times New Roman" w:hAnsi="Arial" w:cs="Arial"/>
          <w:color w:val="000000"/>
          <w:sz w:val="24"/>
          <w:szCs w:val="24"/>
          <w:lang w:eastAsia="en-GB"/>
        </w:rPr>
        <w:t>poor and unsafe practice</w:t>
      </w:r>
    </w:p>
    <w:p w14:paraId="0B7F923B" w14:textId="076517D5"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promote effective working relationships with other agencies involved with</w:t>
      </w:r>
      <w:r w:rsidR="00013C41" w:rsidRPr="009451C1">
        <w:rPr>
          <w:rFonts w:ascii="Arial" w:eastAsia="Times New Roman" w:hAnsi="Arial" w:cs="Arial"/>
          <w:color w:val="000000"/>
          <w:sz w:val="24"/>
          <w:szCs w:val="24"/>
          <w:lang w:eastAsia="en-GB"/>
        </w:rPr>
        <w:t xml:space="preserve"> </w:t>
      </w:r>
      <w:r w:rsidR="00313DB9">
        <w:rPr>
          <w:rFonts w:ascii="Arial" w:eastAsia="Times New Roman" w:hAnsi="Arial" w:cs="Arial"/>
          <w:color w:val="000000"/>
          <w:sz w:val="24"/>
          <w:szCs w:val="24"/>
          <w:lang w:eastAsia="en-GB"/>
        </w:rPr>
        <w:t>s</w:t>
      </w:r>
      <w:r w:rsidR="000157A4" w:rsidRPr="009451C1">
        <w:rPr>
          <w:rFonts w:ascii="Arial" w:eastAsia="Times New Roman" w:hAnsi="Arial" w:cs="Arial"/>
          <w:color w:val="000000"/>
          <w:sz w:val="24"/>
          <w:szCs w:val="24"/>
          <w:lang w:eastAsia="en-GB"/>
        </w:rPr>
        <w:t>afeguarding</w:t>
      </w:r>
      <w:r w:rsidRPr="009451C1">
        <w:rPr>
          <w:rFonts w:ascii="Arial" w:eastAsia="Times New Roman" w:hAnsi="Arial" w:cs="Arial"/>
          <w:color w:val="000000"/>
          <w:sz w:val="24"/>
          <w:szCs w:val="24"/>
          <w:lang w:eastAsia="en-GB"/>
        </w:rPr>
        <w:t xml:space="preserve"> and promoting the welfare of childr</w:t>
      </w:r>
      <w:r w:rsidR="0007795F" w:rsidRPr="009451C1">
        <w:rPr>
          <w:rFonts w:ascii="Arial" w:eastAsia="Times New Roman" w:hAnsi="Arial" w:cs="Arial"/>
          <w:color w:val="000000"/>
          <w:sz w:val="24"/>
          <w:szCs w:val="24"/>
          <w:lang w:eastAsia="en-GB"/>
        </w:rPr>
        <w:t>en, especially with Children’s S</w:t>
      </w:r>
      <w:r w:rsidRPr="009451C1">
        <w:rPr>
          <w:rFonts w:ascii="Arial" w:eastAsia="Times New Roman" w:hAnsi="Arial" w:cs="Arial"/>
          <w:color w:val="000000"/>
          <w:sz w:val="24"/>
          <w:szCs w:val="24"/>
          <w:lang w:eastAsia="en-GB"/>
        </w:rPr>
        <w:t xml:space="preserve">ocial </w:t>
      </w:r>
      <w:r w:rsidR="0007795F" w:rsidRPr="009451C1">
        <w:rPr>
          <w:rFonts w:ascii="Arial" w:eastAsia="Times New Roman" w:hAnsi="Arial" w:cs="Arial"/>
          <w:color w:val="000000"/>
          <w:sz w:val="24"/>
          <w:szCs w:val="24"/>
          <w:lang w:eastAsia="en-GB"/>
        </w:rPr>
        <w:t>Care</w:t>
      </w:r>
      <w:r w:rsidRPr="009451C1">
        <w:rPr>
          <w:rFonts w:ascii="Arial" w:eastAsia="Times New Roman" w:hAnsi="Arial" w:cs="Arial"/>
          <w:color w:val="000000"/>
          <w:sz w:val="24"/>
          <w:szCs w:val="24"/>
          <w:lang w:eastAsia="en-GB"/>
        </w:rPr>
        <w:t xml:space="preserve"> and </w:t>
      </w:r>
      <w:r w:rsidR="00E36EEC" w:rsidRPr="009451C1">
        <w:rPr>
          <w:rFonts w:ascii="Arial" w:eastAsia="Times New Roman" w:hAnsi="Arial" w:cs="Arial"/>
          <w:color w:val="000000"/>
          <w:sz w:val="24"/>
          <w:szCs w:val="24"/>
          <w:lang w:eastAsia="en-GB"/>
        </w:rPr>
        <w:t>the Police</w:t>
      </w:r>
    </w:p>
    <w:p w14:paraId="578D37DC" w14:textId="77777777" w:rsidR="00C86ADF"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ensure that all members of the school community are aware of our procedures for ensuring staff suitability to work with children</w:t>
      </w:r>
    </w:p>
    <w:p w14:paraId="3D8EA949" w14:textId="449E8EB2" w:rsidR="00880C46" w:rsidRPr="00077894" w:rsidRDefault="00332FAB" w:rsidP="00034650">
      <w:pPr>
        <w:numPr>
          <w:ilvl w:val="0"/>
          <w:numId w:val="2"/>
        </w:numPr>
        <w:autoSpaceDE w:val="0"/>
        <w:autoSpaceDN w:val="0"/>
        <w:adjustRightInd w:val="0"/>
        <w:ind w:left="284" w:hanging="284"/>
        <w:jc w:val="both"/>
        <w:rPr>
          <w:rFonts w:ascii="Arial" w:eastAsia="Arial" w:hAnsi="Arial" w:cs="Arial"/>
          <w:b/>
          <w:bCs/>
          <w:color w:val="000000"/>
          <w:sz w:val="24"/>
          <w:szCs w:val="24"/>
        </w:rPr>
      </w:pPr>
      <w:r w:rsidRPr="00623CA9">
        <w:rPr>
          <w:rFonts w:ascii="Arial" w:eastAsia="Times New Roman" w:hAnsi="Arial" w:cs="Arial"/>
          <w:color w:val="000000"/>
          <w:sz w:val="24"/>
          <w:szCs w:val="24"/>
          <w:lang w:eastAsia="en-GB"/>
        </w:rPr>
        <w:t xml:space="preserve">To ensure that staff understand their responsibility to support </w:t>
      </w:r>
      <w:r w:rsidR="000346AA" w:rsidRPr="00623CA9">
        <w:rPr>
          <w:rFonts w:ascii="Arial" w:eastAsia="Times New Roman" w:hAnsi="Arial" w:cs="Arial"/>
          <w:color w:val="000000"/>
          <w:sz w:val="24"/>
          <w:szCs w:val="24"/>
          <w:lang w:eastAsia="en-GB"/>
        </w:rPr>
        <w:t>children</w:t>
      </w:r>
      <w:r w:rsidRPr="00623CA9">
        <w:rPr>
          <w:rFonts w:ascii="Arial" w:eastAsia="Times New Roman" w:hAnsi="Arial" w:cs="Arial"/>
          <w:color w:val="000000"/>
          <w:sz w:val="24"/>
          <w:szCs w:val="24"/>
          <w:lang w:eastAsia="en-GB"/>
        </w:rPr>
        <w:t xml:space="preserve"> who have suffered abuse in accordance with their agreed plan e.g. </w:t>
      </w:r>
      <w:r w:rsidR="00B43B2E" w:rsidRPr="00623CA9">
        <w:rPr>
          <w:rFonts w:ascii="Arial" w:eastAsia="Times New Roman" w:hAnsi="Arial" w:cs="Arial"/>
          <w:color w:val="000000" w:themeColor="text1"/>
          <w:sz w:val="24"/>
          <w:szCs w:val="24"/>
          <w:lang w:eastAsia="en-GB"/>
        </w:rPr>
        <w:t>extra / targeted help, c</w:t>
      </w:r>
      <w:r w:rsidRPr="00623CA9">
        <w:rPr>
          <w:rFonts w:ascii="Arial" w:eastAsia="Times New Roman" w:hAnsi="Arial" w:cs="Arial"/>
          <w:color w:val="000000" w:themeColor="text1"/>
          <w:sz w:val="24"/>
          <w:szCs w:val="24"/>
          <w:lang w:eastAsia="en-GB"/>
        </w:rPr>
        <w:t xml:space="preserve">hild in </w:t>
      </w:r>
      <w:r w:rsidR="00B43B2E" w:rsidRPr="00623CA9">
        <w:rPr>
          <w:rFonts w:ascii="Arial" w:eastAsia="Times New Roman" w:hAnsi="Arial" w:cs="Arial"/>
          <w:color w:val="000000" w:themeColor="text1"/>
          <w:sz w:val="24"/>
          <w:szCs w:val="24"/>
          <w:lang w:eastAsia="en-GB"/>
        </w:rPr>
        <w:t>n</w:t>
      </w:r>
      <w:r w:rsidRPr="00623CA9">
        <w:rPr>
          <w:rFonts w:ascii="Arial" w:eastAsia="Times New Roman" w:hAnsi="Arial" w:cs="Arial"/>
          <w:color w:val="000000" w:themeColor="text1"/>
          <w:sz w:val="24"/>
          <w:szCs w:val="24"/>
          <w:lang w:eastAsia="en-GB"/>
        </w:rPr>
        <w:t xml:space="preserve">eed/ </w:t>
      </w:r>
      <w:r w:rsidR="00B43B2E" w:rsidRPr="00623CA9">
        <w:rPr>
          <w:rFonts w:ascii="Arial" w:eastAsia="Times New Roman" w:hAnsi="Arial" w:cs="Arial"/>
          <w:color w:val="000000" w:themeColor="text1"/>
          <w:sz w:val="24"/>
          <w:szCs w:val="24"/>
          <w:lang w:eastAsia="en-GB"/>
        </w:rPr>
        <w:t>c</w:t>
      </w:r>
      <w:r w:rsidR="00E36EEC" w:rsidRPr="00623CA9">
        <w:rPr>
          <w:rFonts w:ascii="Arial" w:eastAsia="Times New Roman" w:hAnsi="Arial" w:cs="Arial"/>
          <w:color w:val="000000" w:themeColor="text1"/>
          <w:sz w:val="24"/>
          <w:szCs w:val="24"/>
          <w:lang w:eastAsia="en-GB"/>
        </w:rPr>
        <w:t xml:space="preserve">hild </w:t>
      </w:r>
      <w:r w:rsidR="00B43B2E" w:rsidRPr="00623CA9">
        <w:rPr>
          <w:rFonts w:ascii="Arial" w:eastAsia="Times New Roman" w:hAnsi="Arial" w:cs="Arial"/>
          <w:color w:val="000000" w:themeColor="text1"/>
          <w:sz w:val="24"/>
          <w:szCs w:val="24"/>
          <w:lang w:eastAsia="en-GB"/>
        </w:rPr>
        <w:t>p</w:t>
      </w:r>
      <w:r w:rsidR="00E36EEC" w:rsidRPr="00623CA9">
        <w:rPr>
          <w:rFonts w:ascii="Arial" w:eastAsia="Times New Roman" w:hAnsi="Arial" w:cs="Arial"/>
          <w:color w:val="000000" w:themeColor="text1"/>
          <w:sz w:val="24"/>
          <w:szCs w:val="24"/>
          <w:lang w:eastAsia="en-GB"/>
        </w:rPr>
        <w:t xml:space="preserve">rotection </w:t>
      </w:r>
      <w:r w:rsidR="00B43B2E" w:rsidRPr="00623CA9">
        <w:rPr>
          <w:rFonts w:ascii="Arial" w:eastAsia="Times New Roman" w:hAnsi="Arial" w:cs="Arial"/>
          <w:color w:val="000000" w:themeColor="text1"/>
          <w:sz w:val="24"/>
          <w:szCs w:val="24"/>
          <w:lang w:eastAsia="en-GB"/>
        </w:rPr>
        <w:t>p</w:t>
      </w:r>
      <w:r w:rsidR="00E36EEC" w:rsidRPr="00623CA9">
        <w:rPr>
          <w:rFonts w:ascii="Arial" w:eastAsia="Times New Roman" w:hAnsi="Arial" w:cs="Arial"/>
          <w:color w:val="000000" w:themeColor="text1"/>
          <w:sz w:val="24"/>
          <w:szCs w:val="24"/>
          <w:lang w:eastAsia="en-GB"/>
        </w:rPr>
        <w:t>lan</w:t>
      </w:r>
    </w:p>
    <w:p w14:paraId="52129DB6" w14:textId="250138CD" w:rsidR="008C33CA" w:rsidRPr="009451C1" w:rsidRDefault="006072AA" w:rsidP="00880C46">
      <w:pPr>
        <w:autoSpaceDE w:val="0"/>
        <w:autoSpaceDN w:val="0"/>
        <w:adjustRightInd w:val="0"/>
        <w:spacing w:after="0"/>
        <w:jc w:val="both"/>
        <w:rPr>
          <w:rFonts w:ascii="Arial" w:eastAsia="Arial" w:hAnsi="Arial" w:cs="Arial"/>
          <w:b/>
          <w:bCs/>
          <w:color w:val="000000"/>
          <w:sz w:val="24"/>
          <w:szCs w:val="24"/>
        </w:rPr>
      </w:pPr>
      <w:r w:rsidRPr="009451C1">
        <w:rPr>
          <w:rFonts w:ascii="Arial" w:eastAsia="Arial" w:hAnsi="Arial" w:cs="Arial"/>
          <w:b/>
          <w:bCs/>
          <w:color w:val="000000"/>
          <w:sz w:val="24"/>
          <w:szCs w:val="24"/>
        </w:rPr>
        <w:t xml:space="preserve">3.0 </w:t>
      </w:r>
      <w:r w:rsidR="008C33CA" w:rsidRPr="009451C1">
        <w:rPr>
          <w:rFonts w:ascii="Arial" w:eastAsia="Arial" w:hAnsi="Arial" w:cs="Arial"/>
          <w:b/>
          <w:bCs/>
          <w:color w:val="000000"/>
          <w:sz w:val="24"/>
          <w:szCs w:val="24"/>
        </w:rPr>
        <w:t>Scope of this Policy</w:t>
      </w:r>
    </w:p>
    <w:p w14:paraId="2F393D6A" w14:textId="5E7E9186" w:rsidR="005D4314" w:rsidRPr="009451C1" w:rsidRDefault="008C33CA" w:rsidP="00EB36B0">
      <w:pPr>
        <w:autoSpaceDE w:val="0"/>
        <w:autoSpaceDN w:val="0"/>
        <w:adjustRightInd w:val="0"/>
        <w:jc w:val="both"/>
        <w:rPr>
          <w:rFonts w:ascii="Arial" w:eastAsia="Arial" w:hAnsi="Arial" w:cs="Arial"/>
          <w:sz w:val="24"/>
          <w:szCs w:val="24"/>
        </w:rPr>
      </w:pPr>
      <w:r w:rsidRPr="009451C1">
        <w:rPr>
          <w:rFonts w:ascii="Arial" w:eastAsia="Arial" w:hAnsi="Arial" w:cs="Arial"/>
          <w:color w:val="000000"/>
          <w:sz w:val="24"/>
          <w:szCs w:val="24"/>
        </w:rPr>
        <w:t xml:space="preserve">This policy applies to all members of the school community including staff, pupils, volunteers, </w:t>
      </w:r>
      <w:r w:rsidR="00FC0300" w:rsidRPr="009451C1">
        <w:rPr>
          <w:rFonts w:ascii="Arial" w:eastAsia="Arial" w:hAnsi="Arial" w:cs="Arial"/>
          <w:sz w:val="24"/>
          <w:szCs w:val="24"/>
        </w:rPr>
        <w:t>supply teachers</w:t>
      </w:r>
      <w:r w:rsidR="00FC0300" w:rsidRPr="009451C1">
        <w:rPr>
          <w:rFonts w:ascii="Arial" w:eastAsia="Arial" w:hAnsi="Arial" w:cs="Arial"/>
          <w:color w:val="7030A0"/>
          <w:sz w:val="24"/>
          <w:szCs w:val="24"/>
        </w:rPr>
        <w:t xml:space="preserve">, </w:t>
      </w:r>
      <w:r w:rsidRPr="009451C1">
        <w:rPr>
          <w:rFonts w:ascii="Arial" w:eastAsia="Arial" w:hAnsi="Arial" w:cs="Arial"/>
          <w:color w:val="000000"/>
          <w:sz w:val="24"/>
          <w:szCs w:val="24"/>
        </w:rPr>
        <w:t>parents/carers, visitors</w:t>
      </w:r>
      <w:r w:rsidR="005D4314" w:rsidRPr="009451C1">
        <w:rPr>
          <w:rFonts w:ascii="Arial" w:eastAsia="Arial" w:hAnsi="Arial" w:cs="Arial"/>
          <w:color w:val="000000"/>
          <w:sz w:val="24"/>
          <w:szCs w:val="24"/>
        </w:rPr>
        <w:t xml:space="preserve">, agency staff and students, or anyone working on behalf </w:t>
      </w:r>
      <w:r w:rsidR="005D4314" w:rsidRPr="00EE05BC">
        <w:rPr>
          <w:rFonts w:ascii="Arial" w:eastAsia="Arial" w:hAnsi="Arial" w:cs="Arial"/>
          <w:color w:val="000000" w:themeColor="text1"/>
          <w:sz w:val="24"/>
          <w:szCs w:val="24"/>
        </w:rPr>
        <w:t xml:space="preserve">of </w:t>
      </w:r>
      <w:r w:rsidR="00EE05BC" w:rsidRPr="00EE05BC">
        <w:rPr>
          <w:rFonts w:ascii="Arial" w:eastAsia="Arial" w:hAnsi="Arial" w:cs="Arial"/>
          <w:color w:val="000000" w:themeColor="text1"/>
          <w:sz w:val="24"/>
          <w:szCs w:val="24"/>
        </w:rPr>
        <w:t>Cranberry Academy.</w:t>
      </w:r>
      <w:r w:rsidR="005D4314" w:rsidRPr="00EE05BC">
        <w:rPr>
          <w:rFonts w:ascii="Arial" w:eastAsia="Arial" w:hAnsi="Arial" w:cs="Arial"/>
          <w:color w:val="000000" w:themeColor="text1"/>
          <w:sz w:val="24"/>
          <w:szCs w:val="24"/>
        </w:rPr>
        <w:t xml:space="preserve"> </w:t>
      </w:r>
    </w:p>
    <w:p w14:paraId="0DD48264" w14:textId="3AE83E4D" w:rsidR="005D4314" w:rsidRPr="009451C1" w:rsidRDefault="00CC17A8" w:rsidP="000346AA">
      <w:pPr>
        <w:autoSpaceDE w:val="0"/>
        <w:autoSpaceDN w:val="0"/>
        <w:adjustRightInd w:val="0"/>
        <w:spacing w:after="0"/>
        <w:jc w:val="both"/>
        <w:rPr>
          <w:rFonts w:ascii="Arial" w:eastAsia="Arial" w:hAnsi="Arial" w:cs="Arial"/>
          <w:color w:val="000000"/>
          <w:sz w:val="24"/>
          <w:szCs w:val="24"/>
        </w:rPr>
      </w:pPr>
      <w:r w:rsidRPr="009451C1">
        <w:rPr>
          <w:rFonts w:ascii="Arial" w:eastAsia="Arial" w:hAnsi="Arial" w:cs="Arial"/>
          <w:color w:val="000000"/>
          <w:sz w:val="24"/>
          <w:szCs w:val="24"/>
        </w:rPr>
        <w:t>This policy is</w:t>
      </w:r>
      <w:r w:rsidR="005D4314" w:rsidRPr="009451C1">
        <w:rPr>
          <w:rFonts w:ascii="Arial" w:eastAsia="Arial" w:hAnsi="Arial" w:cs="Arial"/>
          <w:color w:val="000000"/>
          <w:sz w:val="24"/>
          <w:szCs w:val="24"/>
        </w:rPr>
        <w:t xml:space="preserve"> consistent with</w:t>
      </w:r>
      <w:r w:rsidR="00953CC6" w:rsidRPr="009451C1">
        <w:rPr>
          <w:rFonts w:ascii="Arial" w:eastAsia="Arial" w:hAnsi="Arial" w:cs="Arial"/>
          <w:color w:val="000000"/>
          <w:sz w:val="24"/>
          <w:szCs w:val="24"/>
        </w:rPr>
        <w:t xml:space="preserve"> </w:t>
      </w:r>
      <w:r w:rsidR="00953CC6" w:rsidRPr="009451C1">
        <w:rPr>
          <w:rFonts w:ascii="Arial" w:eastAsia="Arial" w:hAnsi="Arial" w:cs="Arial"/>
          <w:color w:val="000000" w:themeColor="text1"/>
          <w:sz w:val="24"/>
          <w:szCs w:val="24"/>
        </w:rPr>
        <w:t xml:space="preserve">Cheshire East Safeguarding Children’s </w:t>
      </w:r>
      <w:r w:rsidR="000346AA" w:rsidRPr="009451C1">
        <w:rPr>
          <w:rFonts w:ascii="Arial" w:eastAsia="Arial" w:hAnsi="Arial" w:cs="Arial"/>
          <w:color w:val="000000" w:themeColor="text1"/>
          <w:sz w:val="24"/>
          <w:szCs w:val="24"/>
        </w:rPr>
        <w:t>Partnership (</w:t>
      </w:r>
      <w:r w:rsidR="005B7493" w:rsidRPr="009451C1">
        <w:rPr>
          <w:rFonts w:ascii="Arial" w:eastAsia="Arial" w:hAnsi="Arial" w:cs="Arial"/>
          <w:color w:val="000000" w:themeColor="text1"/>
          <w:sz w:val="24"/>
          <w:szCs w:val="24"/>
        </w:rPr>
        <w:t>CESCP) child</w:t>
      </w:r>
      <w:r w:rsidR="005D4314" w:rsidRPr="009451C1">
        <w:rPr>
          <w:rFonts w:ascii="Arial" w:eastAsia="Arial" w:hAnsi="Arial" w:cs="Arial"/>
          <w:color w:val="000000" w:themeColor="text1"/>
          <w:sz w:val="24"/>
          <w:szCs w:val="24"/>
        </w:rPr>
        <w:t xml:space="preserve"> protection proce</w:t>
      </w:r>
      <w:r w:rsidR="005D4314" w:rsidRPr="009451C1">
        <w:rPr>
          <w:rFonts w:ascii="Arial" w:eastAsia="Arial" w:hAnsi="Arial" w:cs="Arial"/>
          <w:color w:val="000000"/>
          <w:sz w:val="24"/>
          <w:szCs w:val="24"/>
        </w:rPr>
        <w:t>dures.</w:t>
      </w:r>
    </w:p>
    <w:p w14:paraId="6A067497" w14:textId="77777777" w:rsidR="00C51E26" w:rsidRDefault="00C51E26" w:rsidP="00880C46">
      <w:pPr>
        <w:autoSpaceDE w:val="0"/>
        <w:autoSpaceDN w:val="0"/>
        <w:adjustRightInd w:val="0"/>
        <w:spacing w:after="0"/>
        <w:jc w:val="both"/>
        <w:rPr>
          <w:rFonts w:ascii="Arial" w:eastAsia="Arial" w:hAnsi="Arial" w:cs="Arial"/>
          <w:b/>
          <w:color w:val="000000"/>
          <w:sz w:val="24"/>
          <w:szCs w:val="24"/>
        </w:rPr>
      </w:pPr>
    </w:p>
    <w:p w14:paraId="501EFD74" w14:textId="16BCF4C2" w:rsidR="00BE63F7" w:rsidRDefault="006072AA" w:rsidP="00880C46">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 xml:space="preserve">4.0 </w:t>
      </w:r>
      <w:r w:rsidR="005D4314" w:rsidRPr="009451C1">
        <w:rPr>
          <w:rFonts w:ascii="Arial" w:eastAsia="Arial" w:hAnsi="Arial" w:cs="Arial"/>
          <w:b/>
          <w:color w:val="000000"/>
          <w:sz w:val="24"/>
          <w:szCs w:val="24"/>
        </w:rPr>
        <w:t>Definitions of terms used in this document:</w:t>
      </w:r>
    </w:p>
    <w:p w14:paraId="12CFF31E" w14:textId="77777777" w:rsidR="00B8451C" w:rsidRPr="00272156" w:rsidRDefault="00B8451C" w:rsidP="00880C46">
      <w:pPr>
        <w:autoSpaceDE w:val="0"/>
        <w:autoSpaceDN w:val="0"/>
        <w:adjustRightInd w:val="0"/>
        <w:spacing w:after="0"/>
        <w:jc w:val="both"/>
        <w:rPr>
          <w:rFonts w:ascii="Arial" w:eastAsia="Arial" w:hAnsi="Arial" w:cs="Arial"/>
          <w:bCs/>
          <w:color w:val="000000"/>
          <w:sz w:val="24"/>
          <w:szCs w:val="24"/>
        </w:rPr>
      </w:pPr>
    </w:p>
    <w:p w14:paraId="4FEE2547" w14:textId="280461C5" w:rsidR="00CC17A8" w:rsidRPr="00272156" w:rsidRDefault="00CC17A8" w:rsidP="00EB36B0">
      <w:pPr>
        <w:autoSpaceDE w:val="0"/>
        <w:autoSpaceDN w:val="0"/>
        <w:adjustRightInd w:val="0"/>
        <w:jc w:val="both"/>
        <w:rPr>
          <w:rFonts w:ascii="Arial" w:eastAsia="Arial" w:hAnsi="Arial" w:cs="Arial"/>
          <w:bCs/>
          <w:color w:val="000000"/>
          <w:sz w:val="24"/>
          <w:szCs w:val="24"/>
        </w:rPr>
      </w:pPr>
      <w:r w:rsidRPr="00272156">
        <w:rPr>
          <w:rFonts w:ascii="Arial" w:eastAsia="Arial" w:hAnsi="Arial" w:cs="Arial"/>
          <w:b/>
          <w:color w:val="000000"/>
          <w:sz w:val="24"/>
          <w:szCs w:val="24"/>
        </w:rPr>
        <w:t>Child Protection:</w:t>
      </w:r>
      <w:r w:rsidRPr="00272156">
        <w:rPr>
          <w:rFonts w:ascii="Arial" w:eastAsia="Arial" w:hAnsi="Arial" w:cs="Arial"/>
          <w:bCs/>
          <w:color w:val="000000"/>
          <w:sz w:val="24"/>
          <w:szCs w:val="24"/>
        </w:rPr>
        <w:t xml:space="preserve"> refers to the activity undertaken to protect specific children who are </w:t>
      </w:r>
      <w:r w:rsidR="007C6664" w:rsidRPr="00272156">
        <w:rPr>
          <w:rFonts w:ascii="Arial" w:eastAsia="Arial" w:hAnsi="Arial" w:cs="Arial"/>
          <w:bCs/>
          <w:color w:val="000000" w:themeColor="text1"/>
          <w:sz w:val="24"/>
          <w:szCs w:val="24"/>
        </w:rPr>
        <w:t xml:space="preserve">suspected to be </w:t>
      </w:r>
      <w:r w:rsidRPr="00272156">
        <w:rPr>
          <w:rFonts w:ascii="Arial" w:eastAsia="Arial" w:hAnsi="Arial" w:cs="Arial"/>
          <w:bCs/>
          <w:color w:val="000000" w:themeColor="text1"/>
          <w:sz w:val="24"/>
          <w:szCs w:val="24"/>
        </w:rPr>
        <w:t>suffering, or are likely to suffer, significant harm.</w:t>
      </w:r>
      <w:r w:rsidR="007C6664" w:rsidRPr="00272156">
        <w:rPr>
          <w:rFonts w:ascii="Arial" w:eastAsia="Arial" w:hAnsi="Arial" w:cs="Arial"/>
          <w:bCs/>
          <w:color w:val="000000" w:themeColor="text1"/>
          <w:sz w:val="24"/>
          <w:szCs w:val="24"/>
        </w:rPr>
        <w:t xml:space="preserve"> This includes harm that occurs inside or outside the home, including in foster care and residential care, as well as online.</w:t>
      </w:r>
    </w:p>
    <w:p w14:paraId="4E5A6389" w14:textId="77777777" w:rsidR="00F41344" w:rsidRPr="00272156" w:rsidRDefault="005D4314" w:rsidP="00F41344">
      <w:pPr>
        <w:autoSpaceDE w:val="0"/>
        <w:autoSpaceDN w:val="0"/>
        <w:adjustRightInd w:val="0"/>
        <w:jc w:val="both"/>
        <w:rPr>
          <w:rStyle w:val="ui-provider"/>
          <w:rFonts w:asciiTheme="minorHAnsi" w:hAnsiTheme="minorHAnsi" w:cstheme="minorHAnsi"/>
          <w:bCs/>
          <w:color w:val="000000" w:themeColor="text1"/>
          <w:sz w:val="24"/>
          <w:szCs w:val="24"/>
        </w:rPr>
      </w:pPr>
      <w:r w:rsidRPr="00272156">
        <w:rPr>
          <w:rFonts w:ascii="Arial" w:eastAsia="Arial" w:hAnsi="Arial" w:cs="Arial"/>
          <w:bCs/>
          <w:color w:val="000000"/>
          <w:sz w:val="24"/>
          <w:szCs w:val="24"/>
        </w:rPr>
        <w:t xml:space="preserve">Safeguarding and promoting the welfare of </w:t>
      </w:r>
      <w:r w:rsidR="003D18E1" w:rsidRPr="00272156">
        <w:rPr>
          <w:rFonts w:ascii="Arial" w:eastAsia="Arial" w:hAnsi="Arial" w:cs="Arial"/>
          <w:bCs/>
          <w:color w:val="000000"/>
          <w:sz w:val="24"/>
          <w:szCs w:val="24"/>
        </w:rPr>
        <w:t>children</w:t>
      </w:r>
      <w:r w:rsidRPr="00272156">
        <w:rPr>
          <w:rFonts w:ascii="Arial" w:eastAsia="Arial" w:hAnsi="Arial" w:cs="Arial"/>
          <w:bCs/>
          <w:color w:val="000000"/>
          <w:sz w:val="24"/>
          <w:szCs w:val="24"/>
        </w:rPr>
        <w:t xml:space="preserve"> </w:t>
      </w:r>
      <w:r w:rsidR="00A03308" w:rsidRPr="00272156">
        <w:rPr>
          <w:rStyle w:val="ui-provider"/>
          <w:rFonts w:asciiTheme="minorHAnsi" w:hAnsiTheme="minorHAnsi" w:cstheme="minorHAnsi"/>
          <w:bCs/>
          <w:color w:val="000000" w:themeColor="text1"/>
          <w:sz w:val="24"/>
          <w:szCs w:val="24"/>
        </w:rPr>
        <w:t xml:space="preserve">is defined for the purposes of this policy as:  </w:t>
      </w:r>
    </w:p>
    <w:p w14:paraId="4180CC37" w14:textId="052743A2" w:rsidR="00F41344" w:rsidRPr="00272156" w:rsidRDefault="007C6664" w:rsidP="007C1C84">
      <w:pPr>
        <w:pStyle w:val="ListParagraph"/>
        <w:numPr>
          <w:ilvl w:val="0"/>
          <w:numId w:val="60"/>
        </w:numPr>
        <w:autoSpaceDE w:val="0"/>
        <w:autoSpaceDN w:val="0"/>
        <w:adjustRightInd w:val="0"/>
        <w:ind w:left="284" w:hanging="284"/>
        <w:jc w:val="both"/>
        <w:rPr>
          <w:rStyle w:val="ui-provider"/>
          <w:rFonts w:asciiTheme="minorHAnsi" w:hAnsiTheme="minorHAnsi" w:cstheme="minorHAnsi"/>
          <w:bCs/>
          <w:color w:val="000000" w:themeColor="text1"/>
          <w:sz w:val="24"/>
          <w:szCs w:val="24"/>
        </w:rPr>
      </w:pPr>
      <w:r w:rsidRPr="00272156">
        <w:rPr>
          <w:rStyle w:val="ui-provider"/>
          <w:rFonts w:asciiTheme="minorHAnsi" w:hAnsiTheme="minorHAnsi" w:cstheme="minorHAnsi"/>
          <w:bCs/>
          <w:color w:val="000000" w:themeColor="text1"/>
          <w:sz w:val="24"/>
          <w:szCs w:val="24"/>
        </w:rPr>
        <w:t xml:space="preserve">providing help and support to meet the needs of children as soon as problems emerge </w:t>
      </w:r>
    </w:p>
    <w:p w14:paraId="3F187C90" w14:textId="170951D7" w:rsidR="007C6664" w:rsidRPr="00272156" w:rsidRDefault="007C6664" w:rsidP="007C1C84">
      <w:pPr>
        <w:pStyle w:val="ListParagraph"/>
        <w:numPr>
          <w:ilvl w:val="0"/>
          <w:numId w:val="61"/>
        </w:numPr>
        <w:autoSpaceDE w:val="0"/>
        <w:autoSpaceDN w:val="0"/>
        <w:adjustRightInd w:val="0"/>
        <w:ind w:left="284" w:hanging="284"/>
        <w:jc w:val="both"/>
        <w:rPr>
          <w:rStyle w:val="ui-provider"/>
          <w:rFonts w:asciiTheme="minorHAnsi" w:hAnsiTheme="minorHAnsi" w:cstheme="minorHAnsi"/>
          <w:bCs/>
          <w:color w:val="000000" w:themeColor="text1"/>
          <w:sz w:val="24"/>
          <w:szCs w:val="24"/>
        </w:rPr>
      </w:pPr>
      <w:r w:rsidRPr="00272156">
        <w:rPr>
          <w:rStyle w:val="ui-provider"/>
          <w:rFonts w:asciiTheme="minorHAnsi" w:hAnsiTheme="minorHAnsi" w:cstheme="minorHAnsi"/>
          <w:bCs/>
          <w:color w:val="000000" w:themeColor="text1"/>
          <w:sz w:val="24"/>
          <w:szCs w:val="24"/>
        </w:rPr>
        <w:t xml:space="preserve">protecting children from maltreatment, whether that is within or outside </w:t>
      </w:r>
      <w:r w:rsidR="008934CF" w:rsidRPr="00272156">
        <w:rPr>
          <w:rStyle w:val="ui-provider"/>
          <w:rFonts w:asciiTheme="minorHAnsi" w:hAnsiTheme="minorHAnsi" w:cstheme="minorHAnsi"/>
          <w:bCs/>
          <w:color w:val="000000" w:themeColor="text1"/>
          <w:sz w:val="24"/>
          <w:szCs w:val="24"/>
        </w:rPr>
        <w:t>the home</w:t>
      </w:r>
      <w:r w:rsidRPr="00272156">
        <w:rPr>
          <w:rStyle w:val="ui-provider"/>
          <w:rFonts w:asciiTheme="minorHAnsi" w:hAnsiTheme="minorHAnsi" w:cstheme="minorHAnsi"/>
          <w:bCs/>
          <w:color w:val="000000" w:themeColor="text1"/>
          <w:sz w:val="24"/>
          <w:szCs w:val="24"/>
        </w:rPr>
        <w:t xml:space="preserve">, including online </w:t>
      </w:r>
    </w:p>
    <w:p w14:paraId="296F870A" w14:textId="52339382" w:rsidR="007C6664" w:rsidRPr="00272156"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Cs/>
          <w:color w:val="000000" w:themeColor="text1"/>
          <w:sz w:val="24"/>
          <w:szCs w:val="24"/>
        </w:rPr>
      </w:pPr>
      <w:r w:rsidRPr="00272156">
        <w:rPr>
          <w:rStyle w:val="ui-provider"/>
          <w:rFonts w:asciiTheme="minorHAnsi" w:hAnsiTheme="minorHAnsi" w:cstheme="minorHAnsi"/>
          <w:bCs/>
          <w:color w:val="000000" w:themeColor="text1"/>
          <w:sz w:val="24"/>
          <w:szCs w:val="24"/>
        </w:rPr>
        <w:t xml:space="preserve">preventing impairment of children’s mental and physical health or development </w:t>
      </w:r>
    </w:p>
    <w:p w14:paraId="28F265B1" w14:textId="6D29DC40" w:rsidR="007C6664" w:rsidRPr="00272156"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Cs/>
          <w:color w:val="000000" w:themeColor="text1"/>
          <w:sz w:val="24"/>
          <w:szCs w:val="24"/>
        </w:rPr>
      </w:pPr>
      <w:r w:rsidRPr="00272156">
        <w:rPr>
          <w:rStyle w:val="ui-provider"/>
          <w:rFonts w:asciiTheme="minorHAnsi" w:hAnsiTheme="minorHAnsi" w:cstheme="minorHAnsi"/>
          <w:bCs/>
          <w:color w:val="000000" w:themeColor="text1"/>
          <w:sz w:val="24"/>
          <w:szCs w:val="24"/>
        </w:rPr>
        <w:t xml:space="preserve">ensuring that children grow up in circumstances consistent with the provision </w:t>
      </w:r>
      <w:r w:rsidR="00E6351A" w:rsidRPr="00272156">
        <w:rPr>
          <w:rStyle w:val="ui-provider"/>
          <w:rFonts w:asciiTheme="minorHAnsi" w:hAnsiTheme="minorHAnsi" w:cstheme="minorHAnsi"/>
          <w:bCs/>
          <w:color w:val="000000" w:themeColor="text1"/>
          <w:sz w:val="24"/>
          <w:szCs w:val="24"/>
        </w:rPr>
        <w:t xml:space="preserve">  </w:t>
      </w:r>
      <w:r w:rsidRPr="00272156">
        <w:rPr>
          <w:rStyle w:val="ui-provider"/>
          <w:rFonts w:asciiTheme="minorHAnsi" w:hAnsiTheme="minorHAnsi" w:cstheme="minorHAnsi"/>
          <w:bCs/>
          <w:color w:val="000000" w:themeColor="text1"/>
          <w:sz w:val="24"/>
          <w:szCs w:val="24"/>
        </w:rPr>
        <w:t xml:space="preserve">of safe and effective care </w:t>
      </w:r>
    </w:p>
    <w:p w14:paraId="297BA318" w14:textId="17B59592" w:rsidR="007C6664" w:rsidRPr="00272156"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Cs/>
          <w:color w:val="000000" w:themeColor="text1"/>
          <w:sz w:val="24"/>
          <w:szCs w:val="24"/>
        </w:rPr>
      </w:pPr>
      <w:r w:rsidRPr="00272156">
        <w:rPr>
          <w:rStyle w:val="ui-provider"/>
          <w:rFonts w:asciiTheme="minorHAnsi" w:hAnsiTheme="minorHAnsi" w:cstheme="minorHAnsi"/>
          <w:bCs/>
          <w:color w:val="000000" w:themeColor="text1"/>
          <w:sz w:val="24"/>
          <w:szCs w:val="24"/>
        </w:rPr>
        <w:t>promoting the upbringing of children with their birth parents, or otherwise their family network through a kinship care arrangement, whenever possible and</w:t>
      </w:r>
      <w:r w:rsidR="005A4150" w:rsidRPr="00272156">
        <w:rPr>
          <w:rStyle w:val="ui-provider"/>
          <w:rFonts w:asciiTheme="minorHAnsi" w:hAnsiTheme="minorHAnsi" w:cstheme="minorHAnsi"/>
          <w:bCs/>
          <w:color w:val="000000" w:themeColor="text1"/>
          <w:sz w:val="24"/>
          <w:szCs w:val="24"/>
        </w:rPr>
        <w:t xml:space="preserve"> </w:t>
      </w:r>
      <w:r w:rsidRPr="00272156">
        <w:rPr>
          <w:rStyle w:val="ui-provider"/>
          <w:rFonts w:asciiTheme="minorHAnsi" w:hAnsiTheme="minorHAnsi" w:cstheme="minorHAnsi"/>
          <w:bCs/>
          <w:color w:val="000000" w:themeColor="text1"/>
          <w:sz w:val="24"/>
          <w:szCs w:val="24"/>
        </w:rPr>
        <w:t xml:space="preserve">where this is in the best interests of the children </w:t>
      </w:r>
    </w:p>
    <w:p w14:paraId="6D27675A" w14:textId="27C59440" w:rsidR="007C6664" w:rsidRPr="00272156"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bCs/>
          <w:color w:val="000000" w:themeColor="text1"/>
          <w:sz w:val="24"/>
          <w:szCs w:val="24"/>
        </w:rPr>
      </w:pPr>
      <w:r w:rsidRPr="00272156">
        <w:rPr>
          <w:rStyle w:val="ui-provider"/>
          <w:rFonts w:asciiTheme="minorHAnsi" w:hAnsiTheme="minorHAnsi" w:cstheme="minorHAnsi"/>
          <w:bCs/>
          <w:color w:val="000000" w:themeColor="text1"/>
          <w:sz w:val="24"/>
          <w:szCs w:val="24"/>
        </w:rPr>
        <w:t xml:space="preserve">taking action to enable all children to have the best outcomes in line with the outcomes set out in the Children’s Social Care National Framework </w:t>
      </w:r>
    </w:p>
    <w:p w14:paraId="7207B9F6" w14:textId="53C00D8D" w:rsidR="00450837" w:rsidRPr="00A03308" w:rsidRDefault="00CC17A8" w:rsidP="007C6664">
      <w:pPr>
        <w:autoSpaceDE w:val="0"/>
        <w:autoSpaceDN w:val="0"/>
        <w:adjustRightInd w:val="0"/>
        <w:jc w:val="both"/>
        <w:rPr>
          <w:rFonts w:ascii="Arial" w:eastAsia="Arial" w:hAnsi="Arial" w:cs="Arial"/>
          <w:sz w:val="24"/>
          <w:szCs w:val="24"/>
        </w:rPr>
      </w:pPr>
      <w:r w:rsidRPr="00A03308">
        <w:rPr>
          <w:rFonts w:ascii="Arial" w:eastAsia="Arial" w:hAnsi="Arial" w:cs="Arial"/>
          <w:b/>
          <w:sz w:val="24"/>
          <w:szCs w:val="24"/>
        </w:rPr>
        <w:t>Early H</w:t>
      </w:r>
      <w:r w:rsidR="00450837" w:rsidRPr="00A03308">
        <w:rPr>
          <w:rFonts w:ascii="Arial" w:eastAsia="Arial" w:hAnsi="Arial" w:cs="Arial"/>
          <w:b/>
          <w:sz w:val="24"/>
          <w:szCs w:val="24"/>
        </w:rPr>
        <w:t>elp</w:t>
      </w:r>
      <w:r w:rsidR="00450837" w:rsidRPr="00A03308">
        <w:rPr>
          <w:rFonts w:ascii="Arial" w:eastAsia="Arial" w:hAnsi="Arial" w:cs="Arial"/>
          <w:sz w:val="24"/>
          <w:szCs w:val="24"/>
        </w:rPr>
        <w:t>: means providing support as soon as a problem emerges</w:t>
      </w:r>
      <w:r w:rsidR="000346AA" w:rsidRPr="00A03308">
        <w:rPr>
          <w:rFonts w:ascii="Arial" w:eastAsia="Arial" w:hAnsi="Arial" w:cs="Arial"/>
          <w:sz w:val="24"/>
          <w:szCs w:val="24"/>
        </w:rPr>
        <w:t>,</w:t>
      </w:r>
      <w:r w:rsidR="00450837" w:rsidRPr="00A03308">
        <w:rPr>
          <w:rFonts w:ascii="Arial" w:eastAsia="Arial" w:hAnsi="Arial" w:cs="Arial"/>
          <w:sz w:val="24"/>
          <w:szCs w:val="24"/>
        </w:rPr>
        <w:t xml:space="preserve"> at any point in a child’s life, from the foundation years through to the teenage years. </w:t>
      </w:r>
    </w:p>
    <w:p w14:paraId="2226E5A8" w14:textId="1216F6AB" w:rsidR="00320BD7" w:rsidRPr="008A6C01" w:rsidRDefault="00320BD7" w:rsidP="00A44822">
      <w:pPr>
        <w:pStyle w:val="Default"/>
        <w:jc w:val="both"/>
        <w:rPr>
          <w:rFonts w:ascii="Arial" w:hAnsi="Arial" w:cs="Arial"/>
          <w:b/>
          <w:bCs/>
          <w:color w:val="000000" w:themeColor="text1"/>
        </w:rPr>
      </w:pPr>
      <w:r w:rsidRPr="009451C1">
        <w:rPr>
          <w:rFonts w:ascii="Arial" w:eastAsia="Arial" w:hAnsi="Arial" w:cs="Arial"/>
          <w:b/>
          <w:bCs/>
        </w:rPr>
        <w:lastRenderedPageBreak/>
        <w:t xml:space="preserve">Abuse: </w:t>
      </w:r>
      <w:r w:rsidR="000326AC" w:rsidRPr="009451C1">
        <w:rPr>
          <w:rFonts w:ascii="Arial" w:hAnsi="Arial" w:cs="Arial"/>
          <w:color w:val="auto"/>
        </w:rPr>
        <w:t>a form of maltreatment of a child. Somebody may abuse or neglect a child by inflicting harm or by failing to act to prevent harm.</w:t>
      </w:r>
      <w:r w:rsidR="00C41D4E" w:rsidRPr="009451C1">
        <w:rPr>
          <w:rFonts w:ascii="Arial" w:hAnsi="Arial" w:cs="Arial"/>
          <w:color w:val="auto"/>
        </w:rPr>
        <w:t xml:space="preserve"> Harm can include ill treatment that is not physical as well as the impact of witnessing ill treatment of others. This can be</w:t>
      </w:r>
      <w:r w:rsidR="00A44822">
        <w:rPr>
          <w:rFonts w:ascii="Arial" w:hAnsi="Arial" w:cs="Arial"/>
          <w:color w:val="auto"/>
        </w:rPr>
        <w:t xml:space="preserve"> </w:t>
      </w:r>
      <w:r w:rsidR="00C41D4E" w:rsidRPr="009451C1">
        <w:rPr>
          <w:rFonts w:ascii="Arial" w:hAnsi="Arial" w:cs="Arial"/>
          <w:color w:val="auto"/>
        </w:rPr>
        <w:t>particularly relevant, for example, in relation to the impact on children of all forms of domestic abuse</w:t>
      </w:r>
      <w:r w:rsidR="001D0B62" w:rsidRPr="002404A3">
        <w:rPr>
          <w:rFonts w:asciiTheme="minorHAnsi" w:hAnsiTheme="minorHAnsi" w:cstheme="minorHAnsi"/>
          <w:color w:val="000000" w:themeColor="text1"/>
        </w:rPr>
        <w:t xml:space="preserve">, </w:t>
      </w:r>
      <w:r w:rsidR="001D0B62" w:rsidRPr="002404A3">
        <w:rPr>
          <w:rStyle w:val="ui-provider"/>
          <w:rFonts w:asciiTheme="minorHAnsi" w:hAnsiTheme="minorHAnsi" w:cstheme="minorHAnsi"/>
          <w:color w:val="000000" w:themeColor="text1"/>
        </w:rPr>
        <w:t>including where they see, hear or experience its effects.</w:t>
      </w:r>
      <w:r w:rsidR="001D0B62" w:rsidRPr="002404A3">
        <w:rPr>
          <w:rStyle w:val="ui-provider"/>
          <w:color w:val="000000" w:themeColor="text1"/>
        </w:rPr>
        <w:t> </w:t>
      </w:r>
      <w:r w:rsidR="003D32C5" w:rsidRPr="002404A3">
        <w:rPr>
          <w:rFonts w:ascii="Arial" w:hAnsi="Arial" w:cs="Arial"/>
          <w:color w:val="000000" w:themeColor="text1"/>
        </w:rPr>
        <w:t xml:space="preserve"> </w:t>
      </w:r>
      <w:r w:rsidR="000326AC" w:rsidRPr="002404A3">
        <w:rPr>
          <w:rFonts w:ascii="Arial" w:hAnsi="Arial" w:cs="Arial"/>
          <w:color w:val="000000" w:themeColor="text1"/>
        </w:rPr>
        <w:t xml:space="preserve">Children may be abused in a family or in an institutional or community setting by those known to them or, more rarely, by others. Abuse can take place wholly online, or technology may be used to facilitate offline abuse. </w:t>
      </w:r>
      <w:r w:rsidR="006563B5" w:rsidRPr="002404A3">
        <w:rPr>
          <w:rFonts w:ascii="Arial" w:hAnsi="Arial" w:cs="Arial"/>
          <w:color w:val="000000" w:themeColor="text1"/>
        </w:rPr>
        <w:t>Children</w:t>
      </w:r>
      <w:r w:rsidR="000326AC" w:rsidRPr="002404A3">
        <w:rPr>
          <w:rFonts w:ascii="Arial" w:hAnsi="Arial" w:cs="Arial"/>
          <w:color w:val="000000" w:themeColor="text1"/>
        </w:rPr>
        <w:t xml:space="preserve"> may be abused by an adult or adults</w:t>
      </w:r>
      <w:r w:rsidR="006563B5" w:rsidRPr="002404A3">
        <w:rPr>
          <w:rFonts w:ascii="Arial" w:hAnsi="Arial" w:cs="Arial"/>
          <w:color w:val="000000" w:themeColor="text1"/>
        </w:rPr>
        <w:t>,</w:t>
      </w:r>
      <w:r w:rsidR="000326AC" w:rsidRPr="002404A3">
        <w:rPr>
          <w:rFonts w:ascii="Arial" w:hAnsi="Arial" w:cs="Arial"/>
          <w:color w:val="000000" w:themeColor="text1"/>
        </w:rPr>
        <w:t xml:space="preserve"> or by another child or </w:t>
      </w:r>
      <w:r w:rsidR="000326AC" w:rsidRPr="008A6C01">
        <w:rPr>
          <w:rFonts w:ascii="Arial" w:hAnsi="Arial" w:cs="Arial"/>
          <w:color w:val="000000" w:themeColor="text1"/>
        </w:rPr>
        <w:t>children.</w:t>
      </w:r>
      <w:r w:rsidR="000326AC" w:rsidRPr="008A6C01">
        <w:rPr>
          <w:rFonts w:ascii="Arial" w:hAnsi="Arial" w:cs="Arial"/>
          <w:color w:val="000000" w:themeColor="text1"/>
          <w:sz w:val="23"/>
          <w:szCs w:val="23"/>
        </w:rPr>
        <w:t xml:space="preserve"> </w:t>
      </w:r>
      <w:r w:rsidR="005A4150" w:rsidRPr="008A6C01">
        <w:rPr>
          <w:rFonts w:ascii="Arial" w:hAnsi="Arial" w:cs="Arial"/>
          <w:color w:val="000000" w:themeColor="text1"/>
        </w:rPr>
        <w:t>Children may also cause harm to other family members, often referred to as child to parent or care giver abuse.</w:t>
      </w:r>
    </w:p>
    <w:p w14:paraId="5DFDBE9A" w14:textId="77777777" w:rsidR="00A44822" w:rsidRPr="005A4150" w:rsidRDefault="00A44822" w:rsidP="00A44822">
      <w:pPr>
        <w:pStyle w:val="Default"/>
        <w:jc w:val="both"/>
        <w:rPr>
          <w:rFonts w:ascii="Arial" w:hAnsi="Arial" w:cs="Arial"/>
          <w:b/>
          <w:bCs/>
          <w:color w:val="00B050"/>
        </w:rPr>
      </w:pPr>
    </w:p>
    <w:p w14:paraId="7A671244" w14:textId="2E241259" w:rsidR="005D4314" w:rsidRPr="009451C1" w:rsidRDefault="005D4314" w:rsidP="00EB36B0">
      <w:pPr>
        <w:autoSpaceDE w:val="0"/>
        <w:autoSpaceDN w:val="0"/>
        <w:adjustRightInd w:val="0"/>
        <w:jc w:val="both"/>
        <w:rPr>
          <w:rFonts w:ascii="Arial" w:eastAsia="Arial" w:hAnsi="Arial" w:cs="Arial"/>
          <w:color w:val="000000"/>
          <w:sz w:val="24"/>
          <w:szCs w:val="24"/>
        </w:rPr>
      </w:pPr>
      <w:r w:rsidRPr="002404A3">
        <w:rPr>
          <w:rFonts w:ascii="Arial" w:eastAsia="Arial" w:hAnsi="Arial" w:cs="Arial"/>
          <w:b/>
          <w:bCs/>
          <w:color w:val="000000" w:themeColor="text1"/>
          <w:sz w:val="24"/>
          <w:szCs w:val="24"/>
        </w:rPr>
        <w:t xml:space="preserve">Staff: </w:t>
      </w:r>
      <w:r w:rsidRPr="002404A3">
        <w:rPr>
          <w:rFonts w:ascii="Arial" w:eastAsia="Arial" w:hAnsi="Arial" w:cs="Arial"/>
          <w:color w:val="000000" w:themeColor="text1"/>
          <w:sz w:val="24"/>
          <w:szCs w:val="24"/>
        </w:rPr>
        <w:t>refers to all those w</w:t>
      </w:r>
      <w:r w:rsidR="00CC17A8" w:rsidRPr="002404A3">
        <w:rPr>
          <w:rFonts w:ascii="Arial" w:eastAsia="Arial" w:hAnsi="Arial" w:cs="Arial"/>
          <w:color w:val="000000" w:themeColor="text1"/>
          <w:sz w:val="24"/>
          <w:szCs w:val="24"/>
        </w:rPr>
        <w:t>orking for or on behalf of the s</w:t>
      </w:r>
      <w:r w:rsidRPr="002404A3">
        <w:rPr>
          <w:rFonts w:ascii="Arial" w:eastAsia="Arial" w:hAnsi="Arial" w:cs="Arial"/>
          <w:color w:val="000000" w:themeColor="text1"/>
          <w:sz w:val="24"/>
          <w:szCs w:val="24"/>
        </w:rPr>
        <w:t>chool</w:t>
      </w:r>
      <w:r w:rsidR="00CC17A8" w:rsidRPr="002404A3">
        <w:rPr>
          <w:rFonts w:ascii="Arial" w:eastAsia="Arial" w:hAnsi="Arial" w:cs="Arial"/>
          <w:color w:val="000000" w:themeColor="text1"/>
          <w:sz w:val="24"/>
          <w:szCs w:val="24"/>
        </w:rPr>
        <w:t>/education setting</w:t>
      </w:r>
      <w:r w:rsidRPr="002404A3">
        <w:rPr>
          <w:rFonts w:ascii="Arial" w:eastAsia="Arial" w:hAnsi="Arial" w:cs="Arial"/>
          <w:color w:val="000000" w:themeColor="text1"/>
          <w:sz w:val="24"/>
          <w:szCs w:val="24"/>
        </w:rPr>
        <w:t xml:space="preserve"> in either a paid or voluntary capacity, full time or part time. This also includes parent</w:t>
      </w:r>
      <w:r w:rsidR="001D0B62" w:rsidRPr="002404A3">
        <w:rPr>
          <w:rFonts w:ascii="Arial" w:eastAsia="Arial" w:hAnsi="Arial" w:cs="Arial"/>
          <w:color w:val="000000" w:themeColor="text1"/>
          <w:sz w:val="24"/>
          <w:szCs w:val="24"/>
        </w:rPr>
        <w:t xml:space="preserve"> volunteers</w:t>
      </w:r>
      <w:r w:rsidRPr="002404A3">
        <w:rPr>
          <w:rFonts w:ascii="Arial" w:eastAsia="Arial" w:hAnsi="Arial" w:cs="Arial"/>
          <w:color w:val="000000" w:themeColor="text1"/>
          <w:sz w:val="24"/>
          <w:szCs w:val="24"/>
        </w:rPr>
        <w:t xml:space="preserve"> and </w:t>
      </w:r>
      <w:r w:rsidRPr="008A6C01">
        <w:rPr>
          <w:rFonts w:ascii="Arial" w:eastAsia="Arial" w:hAnsi="Arial" w:cs="Arial"/>
          <w:color w:val="000000" w:themeColor="text1"/>
          <w:sz w:val="24"/>
          <w:szCs w:val="24"/>
        </w:rPr>
        <w:t>Governors</w:t>
      </w:r>
      <w:r w:rsidR="005A4150" w:rsidRPr="008A6C01">
        <w:rPr>
          <w:rFonts w:ascii="Arial" w:eastAsia="Arial" w:hAnsi="Arial" w:cs="Arial"/>
          <w:color w:val="000000" w:themeColor="text1"/>
          <w:sz w:val="24"/>
          <w:szCs w:val="24"/>
        </w:rPr>
        <w:t xml:space="preserve"> and those </w:t>
      </w:r>
      <w:r w:rsidR="00F10DC6" w:rsidRPr="008A6C01">
        <w:rPr>
          <w:rFonts w:ascii="Arial" w:eastAsia="Arial" w:hAnsi="Arial" w:cs="Arial"/>
          <w:color w:val="000000" w:themeColor="text1"/>
          <w:sz w:val="24"/>
          <w:szCs w:val="24"/>
        </w:rPr>
        <w:t xml:space="preserve">who do </w:t>
      </w:r>
      <w:r w:rsidR="005A4150" w:rsidRPr="008A6C01">
        <w:rPr>
          <w:rFonts w:ascii="Arial" w:eastAsia="Arial" w:hAnsi="Arial" w:cs="Arial"/>
          <w:color w:val="000000" w:themeColor="text1"/>
          <w:sz w:val="24"/>
          <w:szCs w:val="24"/>
        </w:rPr>
        <w:t>not w</w:t>
      </w:r>
      <w:r w:rsidR="00F10DC6" w:rsidRPr="008A6C01">
        <w:rPr>
          <w:rFonts w:ascii="Arial" w:eastAsia="Arial" w:hAnsi="Arial" w:cs="Arial"/>
          <w:color w:val="000000" w:themeColor="text1"/>
          <w:sz w:val="24"/>
          <w:szCs w:val="24"/>
        </w:rPr>
        <w:t>ork</w:t>
      </w:r>
      <w:r w:rsidR="005A4150" w:rsidRPr="008A6C01">
        <w:rPr>
          <w:rFonts w:ascii="Arial" w:eastAsia="Arial" w:hAnsi="Arial" w:cs="Arial"/>
          <w:color w:val="000000" w:themeColor="text1"/>
          <w:sz w:val="24"/>
          <w:szCs w:val="24"/>
        </w:rPr>
        <w:t xml:space="preserve"> directly with children</w:t>
      </w:r>
      <w:r w:rsidRPr="008A6C01">
        <w:rPr>
          <w:rFonts w:ascii="Arial" w:eastAsia="Arial" w:hAnsi="Arial" w:cs="Arial"/>
          <w:color w:val="000000" w:themeColor="text1"/>
          <w:sz w:val="24"/>
          <w:szCs w:val="24"/>
        </w:rPr>
        <w:t>.</w:t>
      </w:r>
    </w:p>
    <w:p w14:paraId="02F09F1B" w14:textId="30318361" w:rsidR="005D4314" w:rsidRPr="009451C1" w:rsidRDefault="005D4314" w:rsidP="00EB36B0">
      <w:pPr>
        <w:autoSpaceDE w:val="0"/>
        <w:autoSpaceDN w:val="0"/>
        <w:adjustRightInd w:val="0"/>
        <w:jc w:val="both"/>
        <w:rPr>
          <w:rFonts w:ascii="Arial" w:eastAsia="Arial" w:hAnsi="Arial" w:cs="Arial"/>
          <w:sz w:val="24"/>
          <w:szCs w:val="24"/>
        </w:rPr>
      </w:pPr>
      <w:r w:rsidRPr="009451C1">
        <w:rPr>
          <w:rFonts w:ascii="Arial" w:eastAsia="Arial" w:hAnsi="Arial" w:cs="Arial"/>
          <w:b/>
          <w:bCs/>
          <w:color w:val="000000"/>
          <w:sz w:val="24"/>
          <w:szCs w:val="24"/>
        </w:rPr>
        <w:t xml:space="preserve">Child: </w:t>
      </w:r>
      <w:r w:rsidRPr="009451C1">
        <w:rPr>
          <w:rFonts w:ascii="Arial" w:eastAsia="Arial" w:hAnsi="Arial" w:cs="Arial"/>
          <w:sz w:val="24"/>
          <w:szCs w:val="24"/>
        </w:rPr>
        <w:t xml:space="preserve">refers to all </w:t>
      </w:r>
      <w:r w:rsidR="0007795F" w:rsidRPr="009451C1">
        <w:rPr>
          <w:rFonts w:ascii="Arial" w:eastAsia="Arial" w:hAnsi="Arial" w:cs="Arial"/>
          <w:sz w:val="24"/>
          <w:szCs w:val="24"/>
        </w:rPr>
        <w:t>children</w:t>
      </w:r>
      <w:r w:rsidRPr="009451C1">
        <w:rPr>
          <w:rFonts w:ascii="Arial" w:eastAsia="Arial" w:hAnsi="Arial" w:cs="Arial"/>
          <w:sz w:val="24"/>
          <w:szCs w:val="24"/>
        </w:rPr>
        <w:t xml:space="preserve"> who have not yet reached the age of 18.</w:t>
      </w:r>
      <w:r w:rsidRPr="009451C1">
        <w:rPr>
          <w:rFonts w:ascii="Arial" w:eastAsia="Times New Roman" w:hAnsi="Arial" w:cs="Arial"/>
          <w:sz w:val="24"/>
          <w:szCs w:val="24"/>
          <w:lang w:eastAsia="en-GB"/>
        </w:rPr>
        <w:t xml:space="preserve"> </w:t>
      </w:r>
      <w:proofErr w:type="gramStart"/>
      <w:r w:rsidRPr="009451C1">
        <w:rPr>
          <w:rFonts w:ascii="Arial" w:eastAsia="Arial" w:hAnsi="Arial" w:cs="Arial"/>
          <w:sz w:val="24"/>
          <w:szCs w:val="24"/>
        </w:rPr>
        <w:t>On the whole</w:t>
      </w:r>
      <w:proofErr w:type="gramEnd"/>
      <w:r w:rsidRPr="009451C1">
        <w:rPr>
          <w:rFonts w:ascii="Arial" w:eastAsia="Arial" w:hAnsi="Arial" w:cs="Arial"/>
          <w:sz w:val="24"/>
          <w:szCs w:val="24"/>
        </w:rPr>
        <w:t xml:space="preserve">, this will apply to pupils </w:t>
      </w:r>
      <w:r w:rsidR="00644E65" w:rsidRPr="009451C1">
        <w:rPr>
          <w:rFonts w:ascii="Arial" w:eastAsia="Arial" w:hAnsi="Arial" w:cs="Arial"/>
          <w:sz w:val="24"/>
          <w:szCs w:val="24"/>
        </w:rPr>
        <w:t>from our own</w:t>
      </w:r>
      <w:r w:rsidRPr="009451C1">
        <w:rPr>
          <w:rFonts w:ascii="Arial" w:eastAsia="Arial" w:hAnsi="Arial" w:cs="Arial"/>
          <w:sz w:val="24"/>
          <w:szCs w:val="24"/>
        </w:rPr>
        <w:t xml:space="preserve"> school; </w:t>
      </w:r>
      <w:r w:rsidR="000346AA" w:rsidRPr="009451C1">
        <w:rPr>
          <w:rFonts w:ascii="Arial" w:eastAsia="Arial" w:hAnsi="Arial" w:cs="Arial"/>
          <w:sz w:val="24"/>
          <w:szCs w:val="24"/>
        </w:rPr>
        <w:t>however,</w:t>
      </w:r>
      <w:r w:rsidRPr="009451C1">
        <w:rPr>
          <w:rFonts w:ascii="Arial" w:eastAsia="Arial" w:hAnsi="Arial" w:cs="Arial"/>
          <w:sz w:val="24"/>
          <w:szCs w:val="24"/>
        </w:rPr>
        <w:t xml:space="preserve"> the policy will extend to children </w:t>
      </w:r>
      <w:r w:rsidR="000346AA" w:rsidRPr="009451C1">
        <w:rPr>
          <w:rFonts w:ascii="Arial" w:eastAsia="Arial" w:hAnsi="Arial" w:cs="Arial"/>
          <w:sz w:val="24"/>
          <w:szCs w:val="24"/>
        </w:rPr>
        <w:t xml:space="preserve">visiting </w:t>
      </w:r>
      <w:r w:rsidRPr="009451C1">
        <w:rPr>
          <w:rFonts w:ascii="Arial" w:eastAsia="Arial" w:hAnsi="Arial" w:cs="Arial"/>
          <w:sz w:val="24"/>
          <w:szCs w:val="24"/>
        </w:rPr>
        <w:t>from other establishments</w:t>
      </w:r>
    </w:p>
    <w:p w14:paraId="3A099C25" w14:textId="14B3B4F3" w:rsidR="00880C46" w:rsidRDefault="005D4314" w:rsidP="00C51E26">
      <w:pPr>
        <w:autoSpaceDE w:val="0"/>
        <w:autoSpaceDN w:val="0"/>
        <w:adjustRightInd w:val="0"/>
        <w:jc w:val="both"/>
        <w:rPr>
          <w:rFonts w:ascii="Arial" w:eastAsia="Arial" w:hAnsi="Arial" w:cs="Arial"/>
          <w:b/>
          <w:color w:val="000000"/>
          <w:sz w:val="24"/>
          <w:szCs w:val="24"/>
        </w:rPr>
      </w:pPr>
      <w:r w:rsidRPr="009451C1">
        <w:rPr>
          <w:rFonts w:ascii="Arial" w:eastAsia="Arial" w:hAnsi="Arial" w:cs="Arial"/>
          <w:b/>
          <w:bCs/>
          <w:color w:val="000000"/>
          <w:sz w:val="24"/>
          <w:szCs w:val="24"/>
        </w:rPr>
        <w:t xml:space="preserve">Parent: </w:t>
      </w:r>
      <w:r w:rsidRPr="009451C1">
        <w:rPr>
          <w:rFonts w:ascii="Arial" w:eastAsia="Arial" w:hAnsi="Arial" w:cs="Arial"/>
          <w:color w:val="000000"/>
          <w:sz w:val="24"/>
          <w:szCs w:val="24"/>
        </w:rPr>
        <w:t xml:space="preserve">refers to birth parents and other adults who are in a parenting role e.g. carers, </w:t>
      </w:r>
      <w:r w:rsidR="005B7493" w:rsidRPr="009451C1">
        <w:rPr>
          <w:rFonts w:ascii="Arial" w:eastAsia="Arial" w:hAnsi="Arial" w:cs="Arial"/>
          <w:color w:val="000000"/>
          <w:sz w:val="24"/>
          <w:szCs w:val="24"/>
        </w:rPr>
        <w:t>stepparents</w:t>
      </w:r>
      <w:r w:rsidRPr="009451C1">
        <w:rPr>
          <w:rFonts w:ascii="Arial" w:eastAsia="Arial" w:hAnsi="Arial" w:cs="Arial"/>
          <w:color w:val="000000"/>
          <w:sz w:val="24"/>
          <w:szCs w:val="24"/>
        </w:rPr>
        <w:t>, foster parents, and adoptive parents.</w:t>
      </w:r>
    </w:p>
    <w:p w14:paraId="10110DD6" w14:textId="59C01C46" w:rsidR="006072AA" w:rsidRPr="009451C1" w:rsidRDefault="006F1633" w:rsidP="00880C46">
      <w:pPr>
        <w:pStyle w:val="ListParagraph1"/>
        <w:autoSpaceDE w:val="0"/>
        <w:autoSpaceDN w:val="0"/>
        <w:adjustRightInd w:val="0"/>
        <w:spacing w:before="240" w:after="0"/>
        <w:ind w:left="0"/>
        <w:jc w:val="both"/>
        <w:rPr>
          <w:rFonts w:ascii="Arial" w:eastAsia="Arial" w:hAnsi="Arial" w:cs="Arial"/>
          <w:b/>
          <w:color w:val="000000"/>
          <w:sz w:val="24"/>
          <w:szCs w:val="24"/>
        </w:rPr>
      </w:pPr>
      <w:r w:rsidRPr="009451C1">
        <w:rPr>
          <w:rFonts w:ascii="Arial" w:eastAsia="Arial" w:hAnsi="Arial" w:cs="Arial"/>
          <w:b/>
          <w:color w:val="000000"/>
          <w:sz w:val="24"/>
          <w:szCs w:val="24"/>
        </w:rPr>
        <w:t>5</w:t>
      </w:r>
      <w:r w:rsidR="00B403FC" w:rsidRPr="009451C1">
        <w:rPr>
          <w:rFonts w:ascii="Arial" w:eastAsia="Arial" w:hAnsi="Arial" w:cs="Arial"/>
          <w:b/>
          <w:color w:val="000000"/>
          <w:sz w:val="24"/>
          <w:szCs w:val="24"/>
        </w:rPr>
        <w:t>.0 Prevention:</w:t>
      </w:r>
    </w:p>
    <w:p w14:paraId="794C80AF" w14:textId="0978AF62" w:rsidR="006072AA" w:rsidRPr="009451C1" w:rsidRDefault="006072AA" w:rsidP="00880C46">
      <w:pPr>
        <w:pStyle w:val="ListParagraph1"/>
        <w:autoSpaceDE w:val="0"/>
        <w:autoSpaceDN w:val="0"/>
        <w:adjustRightInd w:val="0"/>
        <w:spacing w:before="240" w:after="0"/>
        <w:ind w:left="0"/>
        <w:jc w:val="both"/>
        <w:rPr>
          <w:rFonts w:ascii="Arial" w:eastAsia="Arial" w:hAnsi="Arial" w:cs="Arial"/>
          <w:color w:val="000000"/>
          <w:sz w:val="24"/>
          <w:szCs w:val="24"/>
        </w:rPr>
      </w:pPr>
      <w:r w:rsidRPr="009451C1">
        <w:rPr>
          <w:rFonts w:ascii="Arial" w:eastAsia="Arial" w:hAnsi="Arial" w:cs="Arial"/>
          <w:color w:val="000000"/>
          <w:sz w:val="24"/>
          <w:szCs w:val="24"/>
        </w:rPr>
        <w:t xml:space="preserve">Children feel secure in a </w:t>
      </w:r>
      <w:r w:rsidRPr="009451C1">
        <w:rPr>
          <w:rFonts w:ascii="Arial" w:eastAsia="Arial" w:hAnsi="Arial" w:cs="Arial"/>
          <w:sz w:val="24"/>
          <w:szCs w:val="24"/>
        </w:rPr>
        <w:t>safe environment in which they can learn and develop</w:t>
      </w:r>
      <w:r w:rsidRPr="009451C1">
        <w:rPr>
          <w:rFonts w:ascii="Arial" w:eastAsia="Arial" w:hAnsi="Arial" w:cs="Arial"/>
          <w:color w:val="000000"/>
          <w:sz w:val="24"/>
          <w:szCs w:val="24"/>
        </w:rPr>
        <w:t>. We achieve this by ensuring that:</w:t>
      </w:r>
    </w:p>
    <w:p w14:paraId="75ED0390" w14:textId="77777777" w:rsidR="000346AA" w:rsidRPr="009451C1" w:rsidRDefault="000346AA" w:rsidP="000346AA">
      <w:pPr>
        <w:pStyle w:val="ListParagraph1"/>
        <w:autoSpaceDE w:val="0"/>
        <w:autoSpaceDN w:val="0"/>
        <w:adjustRightInd w:val="0"/>
        <w:spacing w:before="240"/>
        <w:ind w:left="0"/>
        <w:jc w:val="both"/>
        <w:rPr>
          <w:rFonts w:ascii="Arial" w:eastAsia="Arial" w:hAnsi="Arial" w:cs="Arial"/>
          <w:color w:val="000000"/>
          <w:sz w:val="16"/>
          <w:szCs w:val="16"/>
        </w:rPr>
      </w:pPr>
    </w:p>
    <w:p w14:paraId="7EBF23A9" w14:textId="5A60B815" w:rsidR="002906E4"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Children develop realistic attitudes to their responsibilities in adult life and are equipped with the skills needed to keep themselves safe; including understanding and recognition of healthy/unhealthy rela</w:t>
      </w:r>
      <w:r w:rsidR="00E36EEC" w:rsidRPr="009451C1">
        <w:rPr>
          <w:rFonts w:ascii="Arial" w:eastAsia="Arial" w:hAnsi="Arial" w:cs="Arial"/>
          <w:color w:val="000000"/>
          <w:sz w:val="24"/>
          <w:szCs w:val="24"/>
        </w:rPr>
        <w:t>tionships and support available</w:t>
      </w:r>
    </w:p>
    <w:p w14:paraId="4B82DD9D" w14:textId="77777777" w:rsidR="00E053DE" w:rsidRPr="009451C1" w:rsidRDefault="00E053DE" w:rsidP="004C56C6">
      <w:pPr>
        <w:pStyle w:val="ListParagraph1"/>
        <w:autoSpaceDE w:val="0"/>
        <w:autoSpaceDN w:val="0"/>
        <w:adjustRightInd w:val="0"/>
        <w:ind w:left="284"/>
        <w:jc w:val="both"/>
        <w:rPr>
          <w:rFonts w:ascii="Arial" w:eastAsia="Arial" w:hAnsi="Arial" w:cs="Arial"/>
          <w:color w:val="000000"/>
          <w:sz w:val="16"/>
          <w:szCs w:val="16"/>
        </w:rPr>
      </w:pPr>
    </w:p>
    <w:p w14:paraId="648815B5" w14:textId="66440EB5" w:rsidR="002906E4"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Children are supported in recognising and managing risks in different situations, including on the internet</w:t>
      </w:r>
      <w:r w:rsidR="005D2509" w:rsidRPr="009451C1">
        <w:rPr>
          <w:rFonts w:ascii="Arial" w:eastAsia="Arial" w:hAnsi="Arial" w:cs="Arial"/>
          <w:sz w:val="24"/>
          <w:szCs w:val="24"/>
        </w:rPr>
        <w:t>;</w:t>
      </w:r>
      <w:r w:rsidRPr="009451C1">
        <w:rPr>
          <w:rFonts w:ascii="Arial" w:eastAsia="Arial" w:hAnsi="Arial" w:cs="Arial"/>
          <w:sz w:val="24"/>
          <w:szCs w:val="24"/>
        </w:rPr>
        <w:t xml:space="preserve"> being able to judge what kind of physical contact is acceptable and unacceptable, recognising when pressure from others, including people they know, threatens their personal safety and well-being and supporting them in developing effective ways of resisting pressure</w:t>
      </w:r>
    </w:p>
    <w:p w14:paraId="53B5A2E9" w14:textId="77777777" w:rsidR="00E74D60" w:rsidRPr="009451C1" w:rsidRDefault="00E74D60" w:rsidP="00EB36B0">
      <w:pPr>
        <w:pStyle w:val="ListParagraph1"/>
        <w:ind w:left="284" w:hanging="284"/>
        <w:jc w:val="both"/>
        <w:rPr>
          <w:rFonts w:ascii="Arial" w:eastAsia="Arial" w:hAnsi="Arial" w:cs="Arial"/>
          <w:color w:val="000000"/>
          <w:sz w:val="16"/>
          <w:szCs w:val="16"/>
        </w:rPr>
      </w:pPr>
    </w:p>
    <w:p w14:paraId="7A379C88" w14:textId="77777777" w:rsidR="00E74D60" w:rsidRPr="009451C1" w:rsidRDefault="00E74D60"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All staff are aware of school guidance for their use of mobile technology and have discussed safeguarding issues around the use of mobile technolo</w:t>
      </w:r>
      <w:r w:rsidR="00E36EEC" w:rsidRPr="009451C1">
        <w:rPr>
          <w:rFonts w:ascii="Arial" w:eastAsia="Arial" w:hAnsi="Arial" w:cs="Arial"/>
          <w:color w:val="000000"/>
          <w:sz w:val="24"/>
          <w:szCs w:val="24"/>
        </w:rPr>
        <w:t>gies and their associated risks</w:t>
      </w:r>
      <w:r w:rsidR="00C6481F" w:rsidRPr="009451C1">
        <w:rPr>
          <w:rFonts w:ascii="Arial" w:eastAsia="Arial" w:hAnsi="Arial" w:cs="Arial"/>
          <w:color w:val="000000"/>
          <w:sz w:val="24"/>
          <w:szCs w:val="24"/>
        </w:rPr>
        <w:t xml:space="preserve"> </w:t>
      </w:r>
    </w:p>
    <w:p w14:paraId="427D1015" w14:textId="77777777" w:rsidR="00107EC9" w:rsidRPr="009451C1" w:rsidRDefault="00107EC9" w:rsidP="004C56C6">
      <w:pPr>
        <w:pStyle w:val="ListParagraph1"/>
        <w:ind w:left="284" w:hanging="284"/>
        <w:jc w:val="both"/>
        <w:rPr>
          <w:rFonts w:ascii="Arial" w:eastAsia="Arial" w:hAnsi="Arial" w:cs="Arial"/>
          <w:color w:val="000000"/>
          <w:sz w:val="16"/>
          <w:szCs w:val="16"/>
        </w:rPr>
      </w:pPr>
    </w:p>
    <w:p w14:paraId="52DEC713" w14:textId="3C77D401" w:rsidR="00107EC9" w:rsidRPr="009451C1" w:rsidRDefault="00107EC9"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Importance and prioritisation</w:t>
      </w:r>
      <w:r w:rsidR="001C01F1" w:rsidRPr="009451C1">
        <w:rPr>
          <w:rFonts w:ascii="Arial" w:eastAsia="Arial" w:hAnsi="Arial" w:cs="Arial"/>
          <w:color w:val="000000"/>
          <w:sz w:val="24"/>
          <w:szCs w:val="24"/>
        </w:rPr>
        <w:t xml:space="preserve"> </w:t>
      </w:r>
      <w:r w:rsidR="005D2509" w:rsidRPr="009451C1">
        <w:rPr>
          <w:rFonts w:ascii="Arial" w:eastAsia="Arial" w:hAnsi="Arial" w:cs="Arial"/>
          <w:color w:val="000000"/>
          <w:sz w:val="24"/>
          <w:szCs w:val="24"/>
        </w:rPr>
        <w:t>are</w:t>
      </w:r>
      <w:r w:rsidRPr="009451C1">
        <w:rPr>
          <w:rFonts w:ascii="Arial" w:eastAsia="Arial" w:hAnsi="Arial" w:cs="Arial"/>
          <w:color w:val="000000"/>
          <w:sz w:val="24"/>
          <w:szCs w:val="24"/>
        </w:rPr>
        <w:t xml:space="preserve"> given to equipping the children with the skills needed to stay </w:t>
      </w:r>
      <w:r w:rsidR="00D638F8" w:rsidRPr="009451C1">
        <w:rPr>
          <w:rFonts w:ascii="Arial" w:eastAsia="Arial" w:hAnsi="Arial" w:cs="Arial"/>
          <w:color w:val="000000"/>
          <w:sz w:val="24"/>
          <w:szCs w:val="24"/>
        </w:rPr>
        <w:t>safe,</w:t>
      </w:r>
      <w:r w:rsidRPr="009451C1">
        <w:rPr>
          <w:rFonts w:ascii="Arial" w:eastAsia="Arial" w:hAnsi="Arial" w:cs="Arial"/>
          <w:color w:val="000000"/>
          <w:sz w:val="24"/>
          <w:szCs w:val="24"/>
        </w:rPr>
        <w:t xml:space="preserve"> including providing opportunities for Personal, Social and Health </w:t>
      </w:r>
      <w:r w:rsidRPr="001D0B62">
        <w:rPr>
          <w:rFonts w:ascii="Arial" w:eastAsia="Arial" w:hAnsi="Arial" w:cs="Arial"/>
          <w:color w:val="000000" w:themeColor="text1"/>
          <w:sz w:val="24"/>
          <w:szCs w:val="24"/>
        </w:rPr>
        <w:t>Educ</w:t>
      </w:r>
      <w:r w:rsidR="00E36EEC" w:rsidRPr="001D0B62">
        <w:rPr>
          <w:rFonts w:ascii="Arial" w:eastAsia="Arial" w:hAnsi="Arial" w:cs="Arial"/>
          <w:color w:val="000000" w:themeColor="text1"/>
          <w:sz w:val="24"/>
          <w:szCs w:val="24"/>
        </w:rPr>
        <w:t>ation</w:t>
      </w:r>
      <w:r w:rsidR="00632239" w:rsidRPr="001D0B62">
        <w:rPr>
          <w:rFonts w:ascii="Arial" w:eastAsia="Arial" w:hAnsi="Arial" w:cs="Arial"/>
          <w:color w:val="000000" w:themeColor="text1"/>
          <w:sz w:val="24"/>
          <w:szCs w:val="24"/>
        </w:rPr>
        <w:t xml:space="preserve"> and Relationship</w:t>
      </w:r>
      <w:r w:rsidR="00134B47" w:rsidRPr="001D0B62">
        <w:rPr>
          <w:rFonts w:ascii="Arial" w:eastAsia="Arial" w:hAnsi="Arial" w:cs="Arial"/>
          <w:color w:val="000000" w:themeColor="text1"/>
          <w:sz w:val="24"/>
          <w:szCs w:val="24"/>
        </w:rPr>
        <w:t>s</w:t>
      </w:r>
      <w:r w:rsidR="00632239" w:rsidRPr="001D0B62">
        <w:rPr>
          <w:rFonts w:ascii="Arial" w:eastAsia="Arial" w:hAnsi="Arial" w:cs="Arial"/>
          <w:color w:val="000000" w:themeColor="text1"/>
          <w:sz w:val="24"/>
          <w:szCs w:val="24"/>
        </w:rPr>
        <w:t xml:space="preserve"> and Sex Education </w:t>
      </w:r>
      <w:r w:rsidR="00E36EEC" w:rsidRPr="009451C1">
        <w:rPr>
          <w:rFonts w:ascii="Arial" w:eastAsia="Arial" w:hAnsi="Arial" w:cs="Arial"/>
          <w:color w:val="000000"/>
          <w:sz w:val="24"/>
          <w:szCs w:val="24"/>
        </w:rPr>
        <w:t>throughout the curriculum</w:t>
      </w:r>
    </w:p>
    <w:p w14:paraId="47880EC0" w14:textId="77777777" w:rsidR="00C6481F" w:rsidRPr="009451C1" w:rsidRDefault="00C6481F" w:rsidP="004C56C6">
      <w:pPr>
        <w:pStyle w:val="ListParagraph1"/>
        <w:ind w:left="284" w:hanging="284"/>
        <w:jc w:val="both"/>
        <w:rPr>
          <w:rFonts w:ascii="Arial" w:eastAsia="Arial" w:hAnsi="Arial" w:cs="Arial"/>
          <w:color w:val="000000"/>
          <w:sz w:val="16"/>
          <w:szCs w:val="16"/>
        </w:rPr>
      </w:pPr>
    </w:p>
    <w:p w14:paraId="49AAB657" w14:textId="074BE34B" w:rsidR="00C6481F" w:rsidRPr="009451C1" w:rsidRDefault="005D2509"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w:t>
      </w:r>
      <w:r w:rsidR="00C6481F" w:rsidRPr="009451C1">
        <w:rPr>
          <w:rFonts w:ascii="Arial" w:eastAsia="Arial" w:hAnsi="Arial" w:cs="Arial"/>
          <w:color w:val="000000"/>
          <w:sz w:val="24"/>
          <w:szCs w:val="24"/>
        </w:rPr>
        <w:t>ppropriate filters and monitoring systems are in place</w:t>
      </w:r>
      <w:r w:rsidR="005555B0" w:rsidRPr="009451C1">
        <w:rPr>
          <w:rFonts w:ascii="Arial" w:eastAsia="Arial" w:hAnsi="Arial" w:cs="Arial"/>
          <w:color w:val="000000"/>
          <w:sz w:val="24"/>
          <w:szCs w:val="24"/>
        </w:rPr>
        <w:t xml:space="preserve">; </w:t>
      </w:r>
      <w:r w:rsidRPr="009451C1">
        <w:rPr>
          <w:rFonts w:ascii="Arial" w:eastAsia="Arial" w:hAnsi="Arial" w:cs="Arial"/>
          <w:color w:val="000000"/>
          <w:sz w:val="24"/>
          <w:szCs w:val="24"/>
        </w:rPr>
        <w:t>however,</w:t>
      </w:r>
      <w:r w:rsidR="005555B0" w:rsidRPr="009451C1">
        <w:rPr>
          <w:rFonts w:ascii="Arial" w:eastAsia="Arial" w:hAnsi="Arial" w:cs="Arial"/>
          <w:color w:val="000000"/>
          <w:sz w:val="24"/>
          <w:szCs w:val="24"/>
        </w:rPr>
        <w:t xml:space="preserve"> we are careful that “over blocking” does not lead to unreasonable restrictions as to what children can be taught with regards to online teaching</w:t>
      </w:r>
      <w:r w:rsidR="001C2340" w:rsidRPr="009451C1">
        <w:rPr>
          <w:rFonts w:ascii="Arial" w:eastAsia="Arial" w:hAnsi="Arial" w:cs="Arial"/>
          <w:color w:val="000000"/>
          <w:sz w:val="24"/>
          <w:szCs w:val="24"/>
        </w:rPr>
        <w:t xml:space="preserve">, </w:t>
      </w:r>
      <w:r w:rsidR="001C2340" w:rsidRPr="009451C1">
        <w:rPr>
          <w:rFonts w:ascii="Arial" w:eastAsia="Arial" w:hAnsi="Arial" w:cs="Arial"/>
          <w:sz w:val="24"/>
          <w:szCs w:val="24"/>
        </w:rPr>
        <w:t xml:space="preserve">remote learning </w:t>
      </w:r>
      <w:r w:rsidR="005555B0" w:rsidRPr="009451C1">
        <w:rPr>
          <w:rFonts w:ascii="Arial" w:eastAsia="Arial" w:hAnsi="Arial" w:cs="Arial"/>
          <w:color w:val="000000"/>
          <w:sz w:val="24"/>
          <w:szCs w:val="24"/>
        </w:rPr>
        <w:t xml:space="preserve">and </w:t>
      </w:r>
      <w:r w:rsidR="00C14C85" w:rsidRPr="009451C1">
        <w:rPr>
          <w:rFonts w:ascii="Arial" w:eastAsia="Arial" w:hAnsi="Arial" w:cs="Arial"/>
          <w:color w:val="000000"/>
          <w:sz w:val="24"/>
          <w:szCs w:val="24"/>
        </w:rPr>
        <w:t>safeguarding</w:t>
      </w:r>
    </w:p>
    <w:p w14:paraId="3521F23C" w14:textId="77777777" w:rsidR="002906E4" w:rsidRPr="009451C1" w:rsidRDefault="002906E4" w:rsidP="004C56C6">
      <w:pPr>
        <w:pStyle w:val="ListParagraph1"/>
        <w:autoSpaceDE w:val="0"/>
        <w:autoSpaceDN w:val="0"/>
        <w:adjustRightInd w:val="0"/>
        <w:ind w:left="284" w:hanging="284"/>
        <w:jc w:val="both"/>
        <w:rPr>
          <w:rFonts w:ascii="Arial" w:eastAsia="Arial" w:hAnsi="Arial" w:cs="Arial"/>
          <w:color w:val="000000"/>
          <w:sz w:val="16"/>
          <w:szCs w:val="16"/>
        </w:rPr>
      </w:pPr>
    </w:p>
    <w:p w14:paraId="5423C878" w14:textId="4D1686BF" w:rsidR="005D2509" w:rsidRPr="009451C1" w:rsidRDefault="006072AA" w:rsidP="004C56C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lastRenderedPageBreak/>
        <w:t xml:space="preserve">All adults feel comfortable and supported to draw safeguarding issues to the attention of the </w:t>
      </w:r>
      <w:r w:rsidR="008472B4" w:rsidRPr="009451C1">
        <w:rPr>
          <w:rFonts w:ascii="Arial" w:eastAsia="Arial" w:hAnsi="Arial" w:cs="Arial"/>
          <w:color w:val="000000"/>
          <w:sz w:val="24"/>
          <w:szCs w:val="24"/>
        </w:rPr>
        <w:t>H</w:t>
      </w:r>
      <w:r w:rsidRPr="009451C1">
        <w:rPr>
          <w:rFonts w:ascii="Arial" w:eastAsia="Arial" w:hAnsi="Arial" w:cs="Arial"/>
          <w:color w:val="000000"/>
          <w:sz w:val="24"/>
          <w:szCs w:val="24"/>
        </w:rPr>
        <w:t>ea</w:t>
      </w:r>
      <w:r w:rsidR="008472B4" w:rsidRPr="009451C1">
        <w:rPr>
          <w:rFonts w:ascii="Arial" w:eastAsia="Arial" w:hAnsi="Arial" w:cs="Arial"/>
          <w:color w:val="000000"/>
          <w:sz w:val="24"/>
          <w:szCs w:val="24"/>
        </w:rPr>
        <w:t>dtea</w:t>
      </w:r>
      <w:r w:rsidRPr="009451C1">
        <w:rPr>
          <w:rFonts w:ascii="Arial" w:eastAsia="Arial" w:hAnsi="Arial" w:cs="Arial"/>
          <w:color w:val="000000"/>
          <w:sz w:val="24"/>
          <w:szCs w:val="24"/>
        </w:rPr>
        <w:t xml:space="preserve">cher and/or the Designated Safeguarding Lead and </w:t>
      </w:r>
      <w:r w:rsidR="005D2509" w:rsidRPr="009451C1">
        <w:rPr>
          <w:rFonts w:ascii="Arial" w:eastAsia="Arial" w:hAnsi="Arial" w:cs="Arial"/>
          <w:color w:val="000000"/>
          <w:sz w:val="24"/>
          <w:szCs w:val="24"/>
        </w:rPr>
        <w:t>can</w:t>
      </w:r>
      <w:r w:rsidRPr="009451C1">
        <w:rPr>
          <w:rFonts w:ascii="Arial" w:eastAsia="Arial" w:hAnsi="Arial" w:cs="Arial"/>
          <w:color w:val="000000"/>
          <w:sz w:val="24"/>
          <w:szCs w:val="24"/>
        </w:rPr>
        <w:t xml:space="preserve"> pose safeguarding questions with “respectful uncertainty” as part of their shared respo</w:t>
      </w:r>
      <w:r w:rsidR="00E36EEC" w:rsidRPr="009451C1">
        <w:rPr>
          <w:rFonts w:ascii="Arial" w:eastAsia="Arial" w:hAnsi="Arial" w:cs="Arial"/>
          <w:color w:val="000000"/>
          <w:sz w:val="24"/>
          <w:szCs w:val="24"/>
        </w:rPr>
        <w:t>nsibility to safeguard children</w:t>
      </w:r>
      <w:r w:rsidRPr="009451C1">
        <w:rPr>
          <w:rFonts w:ascii="Arial" w:eastAsia="Arial" w:hAnsi="Arial" w:cs="Arial"/>
          <w:color w:val="000000"/>
          <w:sz w:val="24"/>
          <w:szCs w:val="24"/>
        </w:rPr>
        <w:t xml:space="preserve"> </w:t>
      </w:r>
    </w:p>
    <w:p w14:paraId="7BCE7689" w14:textId="77777777" w:rsidR="005D2509" w:rsidRPr="009451C1" w:rsidRDefault="005D2509" w:rsidP="004C56C6">
      <w:pPr>
        <w:pStyle w:val="ListParagraph"/>
        <w:spacing w:after="0"/>
        <w:rPr>
          <w:rFonts w:ascii="Arial" w:eastAsia="Arial" w:hAnsi="Arial" w:cs="Arial"/>
          <w:sz w:val="16"/>
          <w:szCs w:val="16"/>
        </w:rPr>
      </w:pPr>
    </w:p>
    <w:p w14:paraId="63694CD8" w14:textId="2DB11939" w:rsidR="00F678E6" w:rsidRDefault="006072AA" w:rsidP="00F678E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sz w:val="24"/>
          <w:szCs w:val="24"/>
        </w:rPr>
        <w:t xml:space="preserve">Emerging themes are proactively addressed and fed back to the local authority and </w:t>
      </w:r>
      <w:r w:rsidR="00C26C30" w:rsidRPr="009451C1">
        <w:rPr>
          <w:rFonts w:ascii="Arial" w:eastAsia="Arial" w:hAnsi="Arial" w:cs="Arial"/>
          <w:sz w:val="24"/>
          <w:szCs w:val="24"/>
        </w:rPr>
        <w:t>CESCP</w:t>
      </w:r>
      <w:r w:rsidRPr="009451C1">
        <w:rPr>
          <w:rFonts w:ascii="Arial" w:eastAsia="Arial" w:hAnsi="Arial" w:cs="Arial"/>
          <w:sz w:val="24"/>
          <w:szCs w:val="24"/>
        </w:rPr>
        <w:t xml:space="preserve"> to ensure a coherent approach so that multi-agency awarenes</w:t>
      </w:r>
      <w:r w:rsidR="00E36EEC" w:rsidRPr="009451C1">
        <w:rPr>
          <w:rFonts w:ascii="Arial" w:eastAsia="Arial" w:hAnsi="Arial" w:cs="Arial"/>
          <w:sz w:val="24"/>
          <w:szCs w:val="24"/>
        </w:rPr>
        <w:t>s and strategies are develope</w:t>
      </w:r>
      <w:r w:rsidR="00812934">
        <w:rPr>
          <w:rFonts w:ascii="Arial" w:eastAsia="Arial" w:hAnsi="Arial" w:cs="Arial"/>
          <w:sz w:val="24"/>
          <w:szCs w:val="24"/>
        </w:rPr>
        <w:t>d</w:t>
      </w:r>
    </w:p>
    <w:p w14:paraId="62E7FC8F" w14:textId="77777777" w:rsidR="00F678E6" w:rsidRPr="00F678E6" w:rsidRDefault="00F678E6" w:rsidP="00F678E6">
      <w:pPr>
        <w:pStyle w:val="ListParagraph1"/>
        <w:autoSpaceDE w:val="0"/>
        <w:autoSpaceDN w:val="0"/>
        <w:adjustRightInd w:val="0"/>
        <w:spacing w:after="0"/>
        <w:ind w:left="0"/>
        <w:jc w:val="both"/>
        <w:rPr>
          <w:rFonts w:ascii="Arial" w:eastAsia="Arial" w:hAnsi="Arial" w:cs="Arial"/>
          <w:color w:val="000000"/>
          <w:sz w:val="16"/>
          <w:szCs w:val="16"/>
        </w:rPr>
      </w:pPr>
    </w:p>
    <w:p w14:paraId="02B00D6F" w14:textId="6357D2F8" w:rsidR="002906E4" w:rsidRPr="00C86ADF" w:rsidRDefault="006072AA" w:rsidP="004C56C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C86ADF">
        <w:rPr>
          <w:rFonts w:ascii="Arial" w:eastAsia="Arial" w:hAnsi="Arial" w:cs="Arial"/>
          <w:sz w:val="24"/>
          <w:szCs w:val="24"/>
        </w:rPr>
        <w:t xml:space="preserve">There is a proactive approach to substance misuse. Issues of drugs and substance misuse are </w:t>
      </w:r>
      <w:r w:rsidR="00D721C0" w:rsidRPr="00C86ADF">
        <w:rPr>
          <w:rFonts w:ascii="Arial" w:eastAsia="Arial" w:hAnsi="Arial" w:cs="Arial"/>
          <w:sz w:val="24"/>
          <w:szCs w:val="24"/>
        </w:rPr>
        <w:t>recorded</w:t>
      </w:r>
      <w:r w:rsidR="00D721C0" w:rsidRPr="002404A3">
        <w:rPr>
          <w:rFonts w:ascii="Arial" w:eastAsia="Arial" w:hAnsi="Arial" w:cs="Arial"/>
          <w:color w:val="000000" w:themeColor="text1"/>
          <w:sz w:val="24"/>
          <w:szCs w:val="24"/>
        </w:rPr>
        <w:t>;</w:t>
      </w:r>
      <w:r w:rsidR="0062550D" w:rsidRPr="002404A3">
        <w:rPr>
          <w:rFonts w:ascii="Arial" w:eastAsia="Arial" w:hAnsi="Arial" w:cs="Arial"/>
          <w:color w:val="000000" w:themeColor="text1"/>
          <w:sz w:val="24"/>
          <w:szCs w:val="24"/>
        </w:rPr>
        <w:t xml:space="preserve"> </w:t>
      </w:r>
      <w:r w:rsidRPr="002404A3">
        <w:rPr>
          <w:rFonts w:ascii="Arial" w:eastAsia="Arial" w:hAnsi="Arial" w:cs="Arial"/>
          <w:color w:val="000000" w:themeColor="text1"/>
          <w:sz w:val="24"/>
          <w:szCs w:val="24"/>
        </w:rPr>
        <w:t>there</w:t>
      </w:r>
      <w:r w:rsidR="0062550D" w:rsidRPr="002404A3">
        <w:rPr>
          <w:rFonts w:ascii="Arial" w:eastAsia="Arial" w:hAnsi="Arial" w:cs="Arial"/>
          <w:color w:val="000000" w:themeColor="text1"/>
          <w:sz w:val="24"/>
          <w:szCs w:val="24"/>
        </w:rPr>
        <w:t xml:space="preserve"> </w:t>
      </w:r>
      <w:r w:rsidRPr="002404A3">
        <w:rPr>
          <w:rFonts w:ascii="Arial" w:eastAsia="Arial" w:hAnsi="Arial" w:cs="Arial"/>
          <w:color w:val="000000" w:themeColor="text1"/>
          <w:sz w:val="24"/>
          <w:szCs w:val="24"/>
        </w:rPr>
        <w:t>a</w:t>
      </w:r>
      <w:r w:rsidR="0062550D" w:rsidRPr="002404A3">
        <w:rPr>
          <w:rFonts w:ascii="Arial" w:eastAsia="Arial" w:hAnsi="Arial" w:cs="Arial"/>
          <w:color w:val="000000" w:themeColor="text1"/>
          <w:sz w:val="24"/>
          <w:szCs w:val="24"/>
        </w:rPr>
        <w:t>re</w:t>
      </w:r>
      <w:r w:rsidRPr="002404A3">
        <w:rPr>
          <w:rFonts w:ascii="Arial" w:eastAsia="Arial" w:hAnsi="Arial" w:cs="Arial"/>
          <w:color w:val="000000" w:themeColor="text1"/>
          <w:sz w:val="24"/>
          <w:szCs w:val="24"/>
        </w:rPr>
        <w:t xml:space="preserve"> </w:t>
      </w:r>
      <w:r w:rsidR="0062550D" w:rsidRPr="002404A3">
        <w:rPr>
          <w:rFonts w:ascii="Arial" w:eastAsia="Arial" w:hAnsi="Arial" w:cs="Arial"/>
          <w:color w:val="000000" w:themeColor="text1"/>
          <w:sz w:val="24"/>
          <w:szCs w:val="24"/>
        </w:rPr>
        <w:t>related policies and a curriculum</w:t>
      </w:r>
      <w:r w:rsidR="000C5B48" w:rsidRPr="002404A3">
        <w:rPr>
          <w:rFonts w:ascii="Arial" w:eastAsia="Arial" w:hAnsi="Arial" w:cs="Arial"/>
          <w:color w:val="000000" w:themeColor="text1"/>
          <w:sz w:val="24"/>
          <w:szCs w:val="24"/>
        </w:rPr>
        <w:t xml:space="preserve"> which</w:t>
      </w:r>
      <w:r w:rsidRPr="002404A3">
        <w:rPr>
          <w:rFonts w:ascii="Arial" w:eastAsia="Arial" w:hAnsi="Arial" w:cs="Arial"/>
          <w:color w:val="000000" w:themeColor="text1"/>
          <w:sz w:val="24"/>
          <w:szCs w:val="24"/>
        </w:rPr>
        <w:t xml:space="preserve"> is robustly delivered throughout the school</w:t>
      </w:r>
      <w:r w:rsidR="0062550D" w:rsidRPr="002404A3">
        <w:rPr>
          <w:rFonts w:ascii="Arial" w:eastAsia="Arial" w:hAnsi="Arial" w:cs="Arial"/>
          <w:color w:val="000000" w:themeColor="text1"/>
          <w:sz w:val="24"/>
          <w:szCs w:val="24"/>
        </w:rPr>
        <w:t>.</w:t>
      </w:r>
      <w:r w:rsidRPr="002404A3">
        <w:rPr>
          <w:rFonts w:ascii="Arial" w:eastAsia="Arial" w:hAnsi="Arial" w:cs="Arial"/>
          <w:color w:val="000000" w:themeColor="text1"/>
          <w:sz w:val="24"/>
          <w:szCs w:val="24"/>
        </w:rPr>
        <w:t xml:space="preserve"> </w:t>
      </w:r>
    </w:p>
    <w:p w14:paraId="24E241E6" w14:textId="77777777" w:rsidR="00E053DE" w:rsidRPr="00F678E6" w:rsidRDefault="00E053DE" w:rsidP="004C56C6">
      <w:pPr>
        <w:pStyle w:val="ListParagraph1"/>
        <w:autoSpaceDE w:val="0"/>
        <w:autoSpaceDN w:val="0"/>
        <w:adjustRightInd w:val="0"/>
        <w:ind w:left="0"/>
        <w:jc w:val="both"/>
        <w:rPr>
          <w:rFonts w:ascii="Arial" w:eastAsia="Arial" w:hAnsi="Arial" w:cs="Arial"/>
          <w:color w:val="000000"/>
          <w:sz w:val="16"/>
          <w:szCs w:val="16"/>
        </w:rPr>
      </w:pPr>
    </w:p>
    <w:p w14:paraId="176A29FA" w14:textId="0DCCE99C" w:rsidR="00DF09AD"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 xml:space="preserve">Support and planning for </w:t>
      </w:r>
      <w:r w:rsidR="004A3832" w:rsidRPr="009451C1">
        <w:rPr>
          <w:rFonts w:ascii="Arial" w:eastAsia="Arial" w:hAnsi="Arial" w:cs="Arial"/>
          <w:sz w:val="24"/>
          <w:szCs w:val="24"/>
        </w:rPr>
        <w:t>children</w:t>
      </w:r>
      <w:r w:rsidRPr="009451C1">
        <w:rPr>
          <w:rFonts w:ascii="Arial" w:eastAsia="Arial" w:hAnsi="Arial" w:cs="Arial"/>
          <w:sz w:val="24"/>
          <w:szCs w:val="24"/>
        </w:rPr>
        <w:t xml:space="preserve"> in custody and their resettlement back into the school community is undertaken, where necessary, as part of our inclusive approach</w:t>
      </w:r>
    </w:p>
    <w:p w14:paraId="2319506C" w14:textId="4FFDB373" w:rsidR="001D07F2" w:rsidRPr="001D07F2" w:rsidRDefault="002906E4" w:rsidP="001D07F2">
      <w:pPr>
        <w:pStyle w:val="Default"/>
        <w:numPr>
          <w:ilvl w:val="0"/>
          <w:numId w:val="25"/>
        </w:numPr>
        <w:ind w:left="284" w:hanging="284"/>
        <w:jc w:val="both"/>
        <w:rPr>
          <w:rFonts w:asciiTheme="minorHAnsi" w:hAnsiTheme="minorHAnsi" w:cstheme="minorHAnsi"/>
          <w:b/>
          <w:bCs/>
          <w:color w:val="00B050"/>
        </w:rPr>
      </w:pPr>
      <w:r w:rsidRPr="009451C1">
        <w:rPr>
          <w:rFonts w:ascii="Arial" w:eastAsia="Arial" w:hAnsi="Arial" w:cs="Arial"/>
        </w:rPr>
        <w:t>We comply</w:t>
      </w:r>
      <w:r w:rsidR="006072AA" w:rsidRPr="009451C1">
        <w:rPr>
          <w:rFonts w:ascii="Arial" w:eastAsia="Arial" w:hAnsi="Arial" w:cs="Arial"/>
        </w:rPr>
        <w:t xml:space="preserve"> </w:t>
      </w:r>
      <w:r w:rsidR="006072AA" w:rsidRPr="001D0B62">
        <w:rPr>
          <w:rFonts w:ascii="Arial" w:eastAsia="Arial" w:hAnsi="Arial" w:cs="Arial"/>
        </w:rPr>
        <w:t xml:space="preserve">with </w:t>
      </w:r>
      <w:r w:rsidR="006072AA" w:rsidRPr="001D0B62">
        <w:rPr>
          <w:rFonts w:ascii="Arial" w:eastAsia="Arial" w:hAnsi="Arial" w:cs="Arial"/>
          <w:color w:val="auto"/>
        </w:rPr>
        <w:t>‘Working Together to Safegu</w:t>
      </w:r>
      <w:r w:rsidRPr="001D0B62">
        <w:rPr>
          <w:rFonts w:ascii="Arial" w:eastAsia="Arial" w:hAnsi="Arial" w:cs="Arial"/>
          <w:color w:val="auto"/>
        </w:rPr>
        <w:t>ard Children</w:t>
      </w:r>
      <w:r w:rsidR="00E22937" w:rsidRPr="001D0B62">
        <w:rPr>
          <w:rFonts w:ascii="Arial" w:eastAsia="Arial" w:hAnsi="Arial" w:cs="Arial"/>
          <w:color w:val="auto"/>
        </w:rPr>
        <w:t>’</w:t>
      </w:r>
      <w:r w:rsidRPr="001D0B62">
        <w:rPr>
          <w:rFonts w:ascii="Arial" w:eastAsia="Arial" w:hAnsi="Arial" w:cs="Arial"/>
          <w:color w:val="auto"/>
        </w:rPr>
        <w:t xml:space="preserve"> </w:t>
      </w:r>
      <w:r w:rsidRPr="00812934">
        <w:rPr>
          <w:rFonts w:ascii="Arial" w:eastAsia="Arial" w:hAnsi="Arial" w:cs="Arial"/>
          <w:color w:val="000000" w:themeColor="text1"/>
        </w:rPr>
        <w:t>20</w:t>
      </w:r>
      <w:r w:rsidR="00865941" w:rsidRPr="00812934">
        <w:rPr>
          <w:rFonts w:ascii="Arial" w:eastAsia="Arial" w:hAnsi="Arial" w:cs="Arial"/>
          <w:color w:val="000000" w:themeColor="text1"/>
        </w:rPr>
        <w:t>2</w:t>
      </w:r>
      <w:r w:rsidR="00AF0510" w:rsidRPr="00812934">
        <w:rPr>
          <w:rFonts w:ascii="Arial" w:eastAsia="Arial" w:hAnsi="Arial" w:cs="Arial"/>
          <w:color w:val="000000" w:themeColor="text1"/>
        </w:rPr>
        <w:t>6</w:t>
      </w:r>
      <w:r w:rsidRPr="00812934">
        <w:rPr>
          <w:rFonts w:ascii="Arial" w:eastAsia="Arial" w:hAnsi="Arial" w:cs="Arial"/>
          <w:color w:val="000000" w:themeColor="text1"/>
        </w:rPr>
        <w:t xml:space="preserve"> </w:t>
      </w:r>
      <w:r w:rsidRPr="009451C1">
        <w:rPr>
          <w:rFonts w:ascii="Arial" w:eastAsia="Arial" w:hAnsi="Arial" w:cs="Arial"/>
        </w:rPr>
        <w:t xml:space="preserve">and support </w:t>
      </w:r>
      <w:r w:rsidR="006072AA" w:rsidRPr="009451C1">
        <w:rPr>
          <w:rFonts w:ascii="Arial" w:eastAsia="Arial" w:hAnsi="Arial" w:cs="Arial"/>
        </w:rPr>
        <w:t xml:space="preserve">the </w:t>
      </w:r>
      <w:r w:rsidR="00953CC6" w:rsidRPr="009451C1">
        <w:rPr>
          <w:rFonts w:ascii="Arial" w:eastAsia="Arial" w:hAnsi="Arial" w:cs="Arial"/>
          <w:color w:val="000000" w:themeColor="text1"/>
        </w:rPr>
        <w:t xml:space="preserve">Cheshire East Safeguarding Children’s </w:t>
      </w:r>
      <w:r w:rsidR="005D2509" w:rsidRPr="009451C1">
        <w:rPr>
          <w:rFonts w:ascii="Arial" w:eastAsia="Arial" w:hAnsi="Arial" w:cs="Arial"/>
          <w:color w:val="000000" w:themeColor="text1"/>
        </w:rPr>
        <w:t>Partnership</w:t>
      </w:r>
      <w:r w:rsidR="005D2509" w:rsidRPr="000D75F7">
        <w:rPr>
          <w:rFonts w:ascii="Arial" w:eastAsia="Arial" w:hAnsi="Arial" w:cs="Arial"/>
          <w:color w:val="000000" w:themeColor="text1"/>
        </w:rPr>
        <w:t xml:space="preserve"> </w:t>
      </w:r>
      <w:hyperlink r:id="rId33" w:history="1">
        <w:r w:rsidR="001D07F2" w:rsidRPr="000D75F7">
          <w:rPr>
            <w:rStyle w:val="Hyperlink"/>
            <w:rFonts w:asciiTheme="minorHAnsi" w:hAnsiTheme="minorHAnsi" w:cstheme="minorHAnsi"/>
            <w:color w:val="000000" w:themeColor="text1"/>
          </w:rPr>
          <w:t>Cheshire East Safeguarding Children’s Partnership - Continuum of Need</w:t>
        </w:r>
      </w:hyperlink>
    </w:p>
    <w:p w14:paraId="3CA9CC41" w14:textId="77777777" w:rsidR="00F678E6" w:rsidRPr="000D75F7" w:rsidRDefault="00F678E6" w:rsidP="00F678E6">
      <w:pPr>
        <w:pStyle w:val="Default"/>
        <w:spacing w:line="276" w:lineRule="auto"/>
        <w:ind w:left="284"/>
        <w:jc w:val="both"/>
        <w:rPr>
          <w:rFonts w:asciiTheme="minorHAnsi" w:hAnsiTheme="minorHAnsi" w:cstheme="minorHAnsi"/>
          <w:color w:val="00B050"/>
          <w:sz w:val="16"/>
          <w:szCs w:val="16"/>
        </w:rPr>
      </w:pPr>
    </w:p>
    <w:p w14:paraId="223C5056" w14:textId="060C385F" w:rsidR="00E81C3E" w:rsidRPr="000D75F7" w:rsidRDefault="00E564F8" w:rsidP="007936C6">
      <w:pPr>
        <w:pStyle w:val="Default"/>
        <w:numPr>
          <w:ilvl w:val="0"/>
          <w:numId w:val="25"/>
        </w:numPr>
        <w:spacing w:after="200" w:line="276" w:lineRule="auto"/>
        <w:ind w:left="284" w:hanging="284"/>
        <w:jc w:val="both"/>
        <w:rPr>
          <w:rFonts w:ascii="Arial" w:hAnsi="Arial" w:cs="Arial"/>
          <w:color w:val="auto"/>
        </w:rPr>
      </w:pPr>
      <w:r w:rsidRPr="000D75F7">
        <w:rPr>
          <w:rFonts w:ascii="Arial" w:eastAsia="Arial" w:hAnsi="Arial" w:cs="Arial"/>
          <w:color w:val="000000" w:themeColor="text1"/>
        </w:rPr>
        <w:t>T</w:t>
      </w:r>
      <w:r w:rsidR="00953CC6" w:rsidRPr="000D75F7">
        <w:rPr>
          <w:rFonts w:ascii="Arial" w:eastAsia="Arial" w:hAnsi="Arial" w:cs="Arial"/>
          <w:color w:val="000000" w:themeColor="text1"/>
        </w:rPr>
        <w:t>his document support</w:t>
      </w:r>
      <w:r w:rsidR="00C26C30" w:rsidRPr="000D75F7">
        <w:rPr>
          <w:rFonts w:ascii="Arial" w:eastAsia="Arial" w:hAnsi="Arial" w:cs="Arial"/>
          <w:color w:val="000000" w:themeColor="text1"/>
        </w:rPr>
        <w:t>s</w:t>
      </w:r>
      <w:r w:rsidR="00953CC6" w:rsidRPr="000D75F7">
        <w:rPr>
          <w:rFonts w:ascii="Arial" w:eastAsia="Arial" w:hAnsi="Arial" w:cs="Arial"/>
          <w:color w:val="000000" w:themeColor="text1"/>
        </w:rPr>
        <w:t xml:space="preserve"> professionals to </w:t>
      </w:r>
      <w:r w:rsidR="00953CC6" w:rsidRPr="000D75F7">
        <w:rPr>
          <w:rFonts w:ascii="Arial" w:hAnsi="Arial" w:cs="Arial"/>
          <w:color w:val="000000" w:themeColor="text1"/>
        </w:rPr>
        <w:t xml:space="preserve">access the right help and support for children and their families at the </w:t>
      </w:r>
      <w:r w:rsidR="00E36EEC" w:rsidRPr="000D75F7">
        <w:rPr>
          <w:rFonts w:ascii="Arial" w:hAnsi="Arial" w:cs="Arial"/>
          <w:color w:val="000000" w:themeColor="text1"/>
        </w:rPr>
        <w:t>right time</w:t>
      </w:r>
      <w:r w:rsidR="000F401D" w:rsidRPr="000D75F7">
        <w:rPr>
          <w:rFonts w:ascii="Arial" w:hAnsi="Arial" w:cs="Arial"/>
          <w:color w:val="000000" w:themeColor="text1"/>
        </w:rPr>
        <w:t xml:space="preserve"> </w:t>
      </w:r>
    </w:p>
    <w:p w14:paraId="4C25EB73" w14:textId="77777777" w:rsidR="00C14C85" w:rsidRPr="009451C1" w:rsidRDefault="00C14C85" w:rsidP="007936C6">
      <w:pPr>
        <w:pStyle w:val="ListParagraph"/>
        <w:numPr>
          <w:ilvl w:val="0"/>
          <w:numId w:val="25"/>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We systematically monitor pupil welfare, keeping accurate records, speaking to parents and notifying appropriate agencies when necessary</w:t>
      </w:r>
    </w:p>
    <w:p w14:paraId="65C68626" w14:textId="77777777" w:rsidR="00C14C85" w:rsidRPr="009451C1" w:rsidRDefault="00C14C85" w:rsidP="004C56C6">
      <w:pPr>
        <w:pStyle w:val="ListParagraph1"/>
        <w:ind w:left="284" w:hanging="284"/>
        <w:jc w:val="both"/>
        <w:rPr>
          <w:rFonts w:ascii="Arial" w:eastAsia="Arial" w:hAnsi="Arial" w:cs="Arial"/>
          <w:color w:val="000000"/>
          <w:sz w:val="16"/>
          <w:szCs w:val="16"/>
        </w:rPr>
      </w:pPr>
    </w:p>
    <w:p w14:paraId="26FD8D58" w14:textId="0259B320" w:rsidR="00711244" w:rsidRPr="009451C1" w:rsidRDefault="00C14C85"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All staff are aware of children with circumstances which mean that they are more vulnerable to abuse/less able to easily access services and are proactive in recognising and identifying their needs</w:t>
      </w:r>
    </w:p>
    <w:p w14:paraId="46397192" w14:textId="77777777" w:rsidR="00C05A4C" w:rsidRPr="004C56C6" w:rsidRDefault="00C05A4C" w:rsidP="004C56C6">
      <w:pPr>
        <w:pStyle w:val="ListParagraph1"/>
        <w:ind w:left="284"/>
        <w:jc w:val="both"/>
        <w:rPr>
          <w:rFonts w:ascii="Arial" w:eastAsia="Arial" w:hAnsi="Arial" w:cs="Arial"/>
          <w:color w:val="000000"/>
          <w:sz w:val="16"/>
          <w:szCs w:val="16"/>
        </w:rPr>
      </w:pPr>
    </w:p>
    <w:p w14:paraId="50E66292" w14:textId="576159CD" w:rsidR="00C05A4C" w:rsidRPr="009451C1" w:rsidRDefault="00C05A4C" w:rsidP="004C56C6">
      <w:pPr>
        <w:pStyle w:val="ListParagraph1"/>
        <w:numPr>
          <w:ilvl w:val="0"/>
          <w:numId w:val="4"/>
        </w:numPr>
        <w:ind w:left="284" w:hanging="284"/>
        <w:jc w:val="both"/>
        <w:rPr>
          <w:rFonts w:ascii="Arial" w:eastAsia="Arial" w:hAnsi="Arial" w:cs="Arial"/>
          <w:sz w:val="24"/>
          <w:szCs w:val="24"/>
        </w:rPr>
      </w:pPr>
      <w:r w:rsidRPr="009451C1">
        <w:rPr>
          <w:rFonts w:ascii="Arial" w:hAnsi="Arial" w:cs="Arial"/>
          <w:sz w:val="24"/>
          <w:szCs w:val="24"/>
        </w:rPr>
        <w:t xml:space="preserve">All staff </w:t>
      </w:r>
      <w:r w:rsidR="002E7AEF" w:rsidRPr="009451C1">
        <w:rPr>
          <w:rFonts w:ascii="Arial" w:hAnsi="Arial" w:cs="Arial"/>
          <w:sz w:val="24"/>
          <w:szCs w:val="24"/>
        </w:rPr>
        <w:t xml:space="preserve">are </w:t>
      </w:r>
      <w:r w:rsidRPr="009451C1">
        <w:rPr>
          <w:rFonts w:ascii="Arial" w:hAnsi="Arial" w:cs="Arial"/>
          <w:sz w:val="24"/>
          <w:szCs w:val="24"/>
        </w:rPr>
        <w:t>aware that children may not feel ready or know how to tell someone that they are being abused, exploited, or neglected, and/or they may not recognise their experiences as harmful. For example, children may feel embarrassed, humiliated, or being threatened; this could be due to their vulnerability, disability and/or sexual orientation or language barriers. This should not prevent staff from having a professio</w:t>
      </w:r>
      <w:r w:rsidRPr="00142DF1">
        <w:rPr>
          <w:rFonts w:ascii="Arial" w:hAnsi="Arial" w:cs="Arial"/>
          <w:color w:val="000000" w:themeColor="text1"/>
          <w:sz w:val="24"/>
          <w:szCs w:val="24"/>
        </w:rPr>
        <w:t>nal curiosity and speaking to the DSL</w:t>
      </w:r>
      <w:r w:rsidR="00E564F8" w:rsidRPr="00142DF1">
        <w:rPr>
          <w:rFonts w:ascii="Arial" w:hAnsi="Arial" w:cs="Arial"/>
          <w:color w:val="000000" w:themeColor="text1"/>
          <w:sz w:val="24"/>
          <w:szCs w:val="24"/>
        </w:rPr>
        <w:t xml:space="preserve"> (or a deputy)</w:t>
      </w:r>
      <w:r w:rsidRPr="00142DF1">
        <w:rPr>
          <w:rFonts w:ascii="Arial" w:hAnsi="Arial" w:cs="Arial"/>
          <w:color w:val="000000" w:themeColor="text1"/>
          <w:sz w:val="24"/>
          <w:szCs w:val="24"/>
        </w:rPr>
        <w:t xml:space="preserve"> if they have concerns about a child. </w:t>
      </w:r>
      <w:r w:rsidR="00E564F8" w:rsidRPr="00142DF1">
        <w:rPr>
          <w:rFonts w:ascii="Arial" w:hAnsi="Arial" w:cs="Arial"/>
          <w:color w:val="000000" w:themeColor="text1"/>
          <w:sz w:val="24"/>
          <w:szCs w:val="24"/>
        </w:rPr>
        <w:t xml:space="preserve">It is also important that staff </w:t>
      </w:r>
      <w:r w:rsidRPr="00142DF1">
        <w:rPr>
          <w:rFonts w:ascii="Arial" w:hAnsi="Arial" w:cs="Arial"/>
          <w:color w:val="000000" w:themeColor="text1"/>
          <w:sz w:val="24"/>
          <w:szCs w:val="24"/>
        </w:rPr>
        <w:t>determine how best to build trusted relationships</w:t>
      </w:r>
      <w:r w:rsidR="00E564F8" w:rsidRPr="00142DF1">
        <w:rPr>
          <w:rFonts w:ascii="Arial" w:hAnsi="Arial" w:cs="Arial"/>
          <w:color w:val="000000" w:themeColor="text1"/>
          <w:sz w:val="24"/>
          <w:szCs w:val="24"/>
        </w:rPr>
        <w:t xml:space="preserve"> which facilitate</w:t>
      </w:r>
      <w:r w:rsidRPr="00142DF1">
        <w:rPr>
          <w:rFonts w:ascii="Arial" w:hAnsi="Arial" w:cs="Arial"/>
          <w:color w:val="000000" w:themeColor="text1"/>
          <w:sz w:val="24"/>
          <w:szCs w:val="24"/>
        </w:rPr>
        <w:t xml:space="preserve"> communicat</w:t>
      </w:r>
      <w:r w:rsidR="002E7AEF" w:rsidRPr="00142DF1">
        <w:rPr>
          <w:rFonts w:ascii="Arial" w:hAnsi="Arial" w:cs="Arial"/>
          <w:color w:val="000000" w:themeColor="text1"/>
          <w:sz w:val="24"/>
          <w:szCs w:val="24"/>
        </w:rPr>
        <w:t xml:space="preserve">ion </w:t>
      </w:r>
      <w:r w:rsidR="00E564F8" w:rsidRPr="00142DF1">
        <w:rPr>
          <w:rFonts w:ascii="Arial" w:hAnsi="Arial" w:cs="Arial"/>
          <w:color w:val="000000" w:themeColor="text1"/>
          <w:sz w:val="24"/>
          <w:szCs w:val="24"/>
        </w:rPr>
        <w:t xml:space="preserve">with children and young people </w:t>
      </w:r>
      <w:r w:rsidR="002E7AEF" w:rsidRPr="009451C1">
        <w:rPr>
          <w:rFonts w:ascii="Arial" w:hAnsi="Arial" w:cs="Arial"/>
          <w:sz w:val="24"/>
          <w:szCs w:val="24"/>
        </w:rPr>
        <w:t>whilst ensuring safer working practices.</w:t>
      </w:r>
    </w:p>
    <w:p w14:paraId="7F6B5078" w14:textId="77777777" w:rsidR="00E053DE" w:rsidRPr="009451C1" w:rsidRDefault="00E053DE" w:rsidP="004C56C6">
      <w:pPr>
        <w:pStyle w:val="ListParagraph1"/>
        <w:ind w:left="284"/>
        <w:jc w:val="both"/>
        <w:rPr>
          <w:rFonts w:ascii="Arial" w:eastAsia="Arial" w:hAnsi="Arial" w:cs="Arial"/>
          <w:color w:val="000000"/>
          <w:sz w:val="16"/>
          <w:szCs w:val="16"/>
        </w:rPr>
      </w:pPr>
    </w:p>
    <w:p w14:paraId="68244222" w14:textId="57121B49" w:rsidR="005D4314" w:rsidRPr="009451C1" w:rsidRDefault="00C14C85"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The v</w:t>
      </w:r>
      <w:r w:rsidR="00A65D2E" w:rsidRPr="009451C1">
        <w:rPr>
          <w:rFonts w:ascii="Arial" w:eastAsia="Arial" w:hAnsi="Arial" w:cs="Arial"/>
          <w:sz w:val="24"/>
          <w:szCs w:val="24"/>
        </w:rPr>
        <w:t xml:space="preserve">oice of the child is paramount; </w:t>
      </w:r>
      <w:r w:rsidR="005D2509" w:rsidRPr="009451C1">
        <w:rPr>
          <w:rFonts w:ascii="Arial" w:eastAsia="Arial" w:hAnsi="Arial" w:cs="Arial"/>
          <w:sz w:val="24"/>
          <w:szCs w:val="24"/>
        </w:rPr>
        <w:t>therefore,</w:t>
      </w:r>
      <w:r w:rsidR="00711244" w:rsidRPr="009451C1">
        <w:rPr>
          <w:rFonts w:ascii="Arial" w:eastAsia="Arial" w:hAnsi="Arial" w:cs="Arial"/>
          <w:sz w:val="24"/>
          <w:szCs w:val="24"/>
        </w:rPr>
        <w:t xml:space="preserve"> our pupils are</w:t>
      </w:r>
      <w:r w:rsidR="00A65D2E" w:rsidRPr="009451C1">
        <w:rPr>
          <w:rFonts w:ascii="Arial" w:eastAsia="Arial" w:hAnsi="Arial" w:cs="Arial"/>
          <w:sz w:val="24"/>
          <w:szCs w:val="24"/>
        </w:rPr>
        <w:t xml:space="preserve"> actively involved in safeguarding development</w:t>
      </w:r>
      <w:r w:rsidR="006072AA" w:rsidRPr="009451C1">
        <w:rPr>
          <w:rFonts w:ascii="Arial" w:eastAsia="Arial" w:hAnsi="Arial" w:cs="Arial"/>
          <w:sz w:val="24"/>
          <w:szCs w:val="24"/>
        </w:rPr>
        <w:t xml:space="preserve">. </w:t>
      </w:r>
      <w:r w:rsidR="00711244" w:rsidRPr="009451C1">
        <w:rPr>
          <w:rFonts w:ascii="Arial" w:eastAsia="Arial" w:hAnsi="Arial" w:cs="Arial"/>
          <w:sz w:val="24"/>
          <w:szCs w:val="24"/>
        </w:rPr>
        <w:t>T</w:t>
      </w:r>
      <w:r w:rsidRPr="009451C1">
        <w:rPr>
          <w:rFonts w:ascii="Arial" w:eastAsia="Arial" w:hAnsi="Arial" w:cs="Arial"/>
          <w:sz w:val="24"/>
          <w:szCs w:val="24"/>
        </w:rPr>
        <w:t xml:space="preserve">here is an </w:t>
      </w:r>
      <w:r w:rsidRPr="002404A3">
        <w:rPr>
          <w:rFonts w:ascii="Arial" w:eastAsia="Arial" w:hAnsi="Arial" w:cs="Arial"/>
          <w:color w:val="000000" w:themeColor="text1"/>
          <w:sz w:val="24"/>
          <w:szCs w:val="24"/>
        </w:rPr>
        <w:t xml:space="preserve">established </w:t>
      </w:r>
      <w:r w:rsidR="0062550D" w:rsidRPr="002404A3">
        <w:rPr>
          <w:rFonts w:ascii="Arial" w:eastAsia="Arial" w:hAnsi="Arial" w:cs="Arial"/>
          <w:color w:val="000000" w:themeColor="text1"/>
          <w:sz w:val="24"/>
          <w:szCs w:val="24"/>
        </w:rPr>
        <w:t>pupil</w:t>
      </w:r>
      <w:r w:rsidR="006072AA" w:rsidRPr="002404A3">
        <w:rPr>
          <w:rFonts w:ascii="Arial" w:eastAsia="Arial" w:hAnsi="Arial" w:cs="Arial"/>
          <w:color w:val="000000" w:themeColor="text1"/>
          <w:sz w:val="24"/>
          <w:szCs w:val="24"/>
        </w:rPr>
        <w:t xml:space="preserve"> group</w:t>
      </w:r>
      <w:r w:rsidR="00620E9B" w:rsidRPr="002404A3">
        <w:rPr>
          <w:rFonts w:ascii="Arial" w:eastAsia="Arial" w:hAnsi="Arial" w:cs="Arial"/>
          <w:color w:val="000000" w:themeColor="text1"/>
          <w:sz w:val="24"/>
          <w:szCs w:val="24"/>
        </w:rPr>
        <w:t>/</w:t>
      </w:r>
      <w:r w:rsidR="005D2509" w:rsidRPr="002404A3">
        <w:rPr>
          <w:rFonts w:ascii="Arial" w:eastAsia="Arial" w:hAnsi="Arial" w:cs="Arial"/>
          <w:color w:val="000000" w:themeColor="text1"/>
          <w:sz w:val="24"/>
          <w:szCs w:val="24"/>
        </w:rPr>
        <w:t xml:space="preserve"> </w:t>
      </w:r>
      <w:r w:rsidR="0062550D" w:rsidRPr="002404A3">
        <w:rPr>
          <w:rFonts w:ascii="Arial" w:eastAsia="Arial" w:hAnsi="Arial" w:cs="Arial"/>
          <w:color w:val="000000" w:themeColor="text1"/>
          <w:sz w:val="24"/>
          <w:szCs w:val="24"/>
        </w:rPr>
        <w:t>pupil</w:t>
      </w:r>
      <w:r w:rsidR="00620E9B" w:rsidRPr="002404A3">
        <w:rPr>
          <w:rFonts w:ascii="Arial" w:eastAsia="Arial" w:hAnsi="Arial" w:cs="Arial"/>
          <w:color w:val="000000" w:themeColor="text1"/>
          <w:sz w:val="24"/>
          <w:szCs w:val="24"/>
        </w:rPr>
        <w:t xml:space="preserve"> </w:t>
      </w:r>
      <w:r w:rsidR="00620E9B" w:rsidRPr="009451C1">
        <w:rPr>
          <w:rFonts w:ascii="Arial" w:eastAsia="Arial" w:hAnsi="Arial" w:cs="Arial"/>
          <w:sz w:val="24"/>
          <w:szCs w:val="24"/>
        </w:rPr>
        <w:t>involvement mechanism</w:t>
      </w:r>
      <w:r w:rsidR="006072AA" w:rsidRPr="009451C1">
        <w:rPr>
          <w:rFonts w:ascii="Arial" w:eastAsia="Arial" w:hAnsi="Arial" w:cs="Arial"/>
          <w:sz w:val="24"/>
          <w:szCs w:val="24"/>
        </w:rPr>
        <w:t xml:space="preserve"> which works with and </w:t>
      </w:r>
      <w:r w:rsidR="00A65D2E" w:rsidRPr="009451C1">
        <w:rPr>
          <w:rFonts w:ascii="Arial" w:eastAsia="Arial" w:hAnsi="Arial" w:cs="Arial"/>
          <w:sz w:val="24"/>
          <w:szCs w:val="24"/>
        </w:rPr>
        <w:t>challenges</w:t>
      </w:r>
      <w:r w:rsidR="006072AA" w:rsidRPr="009451C1">
        <w:rPr>
          <w:rFonts w:ascii="Arial" w:eastAsia="Arial" w:hAnsi="Arial" w:cs="Arial"/>
          <w:sz w:val="24"/>
          <w:szCs w:val="24"/>
        </w:rPr>
        <w:t xml:space="preserve"> staff </w:t>
      </w:r>
      <w:proofErr w:type="gramStart"/>
      <w:r w:rsidR="006072AA" w:rsidRPr="009451C1">
        <w:rPr>
          <w:rFonts w:ascii="Arial" w:eastAsia="Arial" w:hAnsi="Arial" w:cs="Arial"/>
          <w:sz w:val="24"/>
          <w:szCs w:val="24"/>
        </w:rPr>
        <w:t>in order to</w:t>
      </w:r>
      <w:proofErr w:type="gramEnd"/>
      <w:r w:rsidR="006072AA" w:rsidRPr="009451C1">
        <w:rPr>
          <w:rFonts w:ascii="Arial" w:eastAsia="Arial" w:hAnsi="Arial" w:cs="Arial"/>
          <w:sz w:val="24"/>
          <w:szCs w:val="24"/>
        </w:rPr>
        <w:t xml:space="preserve"> develop aspects of safeguarding e.g. through the curriculum, approaches and </w:t>
      </w:r>
      <w:r w:rsidR="006072AA" w:rsidRPr="008F0D90">
        <w:rPr>
          <w:rFonts w:ascii="Arial" w:eastAsia="Arial" w:hAnsi="Arial" w:cs="Arial"/>
          <w:color w:val="000000" w:themeColor="text1"/>
          <w:sz w:val="24"/>
          <w:szCs w:val="24"/>
        </w:rPr>
        <w:t>displays</w:t>
      </w:r>
      <w:r w:rsidR="008F0D90" w:rsidRPr="008F0D90">
        <w:rPr>
          <w:rFonts w:ascii="Arial" w:eastAsia="Arial" w:hAnsi="Arial" w:cs="Arial"/>
          <w:i/>
          <w:iCs/>
          <w:color w:val="000000" w:themeColor="text1"/>
          <w:sz w:val="24"/>
          <w:szCs w:val="24"/>
        </w:rPr>
        <w:t>.</w:t>
      </w:r>
      <w:r w:rsidR="009208C6" w:rsidRPr="008F0D90">
        <w:rPr>
          <w:rFonts w:ascii="Arial" w:eastAsia="Arial" w:hAnsi="Arial" w:cs="Arial"/>
          <w:i/>
          <w:iCs/>
          <w:color w:val="000000" w:themeColor="text1"/>
          <w:sz w:val="24"/>
          <w:szCs w:val="24"/>
        </w:rPr>
        <w:t xml:space="preserve"> </w:t>
      </w:r>
    </w:p>
    <w:p w14:paraId="5209F209" w14:textId="77777777" w:rsidR="009372E3" w:rsidRPr="009451C1" w:rsidRDefault="009372E3" w:rsidP="00EB36B0">
      <w:pPr>
        <w:pStyle w:val="ListParagraph1"/>
        <w:ind w:left="284" w:hanging="284"/>
        <w:jc w:val="both"/>
        <w:rPr>
          <w:rFonts w:ascii="Arial" w:eastAsia="Arial" w:hAnsi="Arial" w:cs="Arial"/>
          <w:color w:val="000000"/>
          <w:sz w:val="16"/>
          <w:szCs w:val="16"/>
        </w:rPr>
      </w:pPr>
    </w:p>
    <w:p w14:paraId="0B22ED86" w14:textId="58934BAC" w:rsidR="00C51E26" w:rsidRPr="00F678E6" w:rsidRDefault="009372E3" w:rsidP="00BE52D2">
      <w:pPr>
        <w:pStyle w:val="ListParagraph1"/>
        <w:numPr>
          <w:ilvl w:val="0"/>
          <w:numId w:val="4"/>
        </w:numPr>
        <w:autoSpaceDE w:val="0"/>
        <w:autoSpaceDN w:val="0"/>
        <w:adjustRightInd w:val="0"/>
        <w:spacing w:after="0"/>
        <w:ind w:left="284" w:hanging="284"/>
        <w:jc w:val="both"/>
        <w:rPr>
          <w:rFonts w:ascii="Arial" w:eastAsia="Arial" w:hAnsi="Arial" w:cs="Arial"/>
          <w:b/>
          <w:color w:val="000000"/>
          <w:sz w:val="24"/>
          <w:szCs w:val="24"/>
        </w:rPr>
      </w:pPr>
      <w:r w:rsidRPr="00C51E26">
        <w:rPr>
          <w:rFonts w:ascii="Arial" w:eastAsia="Arial" w:hAnsi="Arial" w:cs="Arial"/>
          <w:color w:val="000000"/>
          <w:sz w:val="24"/>
          <w:szCs w:val="24"/>
        </w:rPr>
        <w:lastRenderedPageBreak/>
        <w:t>We consult with, listen and respond to pupils; our school’s arrangements for this are</w:t>
      </w:r>
      <w:r w:rsidR="00193BFA">
        <w:rPr>
          <w:rFonts w:ascii="Arial" w:eastAsia="Arial" w:hAnsi="Arial" w:cs="Arial"/>
          <w:color w:val="000000"/>
          <w:sz w:val="24"/>
          <w:szCs w:val="24"/>
        </w:rPr>
        <w:t xml:space="preserve"> </w:t>
      </w:r>
      <w:r w:rsidR="00193BFA" w:rsidRPr="00D30EE1">
        <w:rPr>
          <w:rFonts w:ascii="Arial" w:eastAsia="Arial" w:hAnsi="Arial" w:cs="Arial"/>
          <w:iCs/>
          <w:color w:val="000000" w:themeColor="text1"/>
          <w:sz w:val="24"/>
          <w:szCs w:val="24"/>
        </w:rPr>
        <w:t>whole school annual safeguarding pupil survey, direct work (pupil voice), displays, discussions through PSHCE, workshops etc.</w:t>
      </w:r>
      <w:r w:rsidRPr="00C51E26">
        <w:rPr>
          <w:rFonts w:ascii="Arial" w:eastAsia="Arial" w:hAnsi="Arial" w:cs="Arial"/>
          <w:color w:val="000000"/>
          <w:sz w:val="24"/>
          <w:szCs w:val="24"/>
        </w:rPr>
        <w:t xml:space="preserve"> </w:t>
      </w:r>
    </w:p>
    <w:p w14:paraId="60529352" w14:textId="77777777" w:rsidR="00F678E6" w:rsidRDefault="00F678E6" w:rsidP="00F678E6">
      <w:pPr>
        <w:pStyle w:val="ListParagraph1"/>
        <w:autoSpaceDE w:val="0"/>
        <w:autoSpaceDN w:val="0"/>
        <w:adjustRightInd w:val="0"/>
        <w:spacing w:after="0"/>
        <w:ind w:left="0"/>
        <w:jc w:val="both"/>
        <w:rPr>
          <w:rFonts w:ascii="Arial" w:eastAsia="Arial" w:hAnsi="Arial" w:cs="Arial"/>
          <w:b/>
          <w:color w:val="000000"/>
          <w:sz w:val="24"/>
          <w:szCs w:val="24"/>
        </w:rPr>
      </w:pPr>
    </w:p>
    <w:p w14:paraId="14BFC58A" w14:textId="77777777" w:rsidR="00FE0BE5" w:rsidRDefault="00FE0BE5" w:rsidP="00F678E6">
      <w:pPr>
        <w:pStyle w:val="ListParagraph1"/>
        <w:autoSpaceDE w:val="0"/>
        <w:autoSpaceDN w:val="0"/>
        <w:adjustRightInd w:val="0"/>
        <w:spacing w:after="0"/>
        <w:ind w:left="0"/>
        <w:jc w:val="both"/>
        <w:rPr>
          <w:rFonts w:ascii="Arial" w:eastAsia="Arial" w:hAnsi="Arial" w:cs="Arial"/>
          <w:b/>
          <w:color w:val="000000"/>
          <w:sz w:val="24"/>
          <w:szCs w:val="24"/>
        </w:rPr>
      </w:pPr>
    </w:p>
    <w:p w14:paraId="2375FD13" w14:textId="4E902687" w:rsidR="00B403FC" w:rsidRPr="00C51E26" w:rsidRDefault="006F1633" w:rsidP="00C51E26">
      <w:pPr>
        <w:pStyle w:val="ListParagraph1"/>
        <w:autoSpaceDE w:val="0"/>
        <w:autoSpaceDN w:val="0"/>
        <w:adjustRightInd w:val="0"/>
        <w:spacing w:after="0"/>
        <w:ind w:left="0"/>
        <w:jc w:val="both"/>
        <w:rPr>
          <w:rFonts w:ascii="Arial" w:eastAsia="Arial" w:hAnsi="Arial" w:cs="Arial"/>
          <w:b/>
          <w:color w:val="000000"/>
          <w:sz w:val="24"/>
          <w:szCs w:val="24"/>
        </w:rPr>
      </w:pPr>
      <w:r w:rsidRPr="00C51E26">
        <w:rPr>
          <w:rFonts w:ascii="Arial" w:eastAsia="Arial" w:hAnsi="Arial" w:cs="Arial"/>
          <w:b/>
          <w:color w:val="000000"/>
          <w:sz w:val="24"/>
          <w:szCs w:val="24"/>
        </w:rPr>
        <w:t>6</w:t>
      </w:r>
      <w:r w:rsidR="00B403FC" w:rsidRPr="00C51E26">
        <w:rPr>
          <w:rFonts w:ascii="Arial" w:eastAsia="Arial" w:hAnsi="Arial" w:cs="Arial"/>
          <w:b/>
          <w:color w:val="000000"/>
          <w:sz w:val="24"/>
          <w:szCs w:val="24"/>
        </w:rPr>
        <w:t>.0 Early Help:</w:t>
      </w:r>
      <w:r w:rsidR="00565CE8" w:rsidRPr="00C51E26">
        <w:rPr>
          <w:rFonts w:ascii="Arial" w:eastAsia="Arial" w:hAnsi="Arial" w:cs="Arial"/>
          <w:b/>
          <w:color w:val="000000"/>
          <w:sz w:val="24"/>
          <w:szCs w:val="24"/>
        </w:rPr>
        <w:t xml:space="preserve">  </w:t>
      </w:r>
      <w:r w:rsidR="00565CE8" w:rsidRPr="00C51E26">
        <w:rPr>
          <w:rFonts w:ascii="Arial" w:eastAsia="Arial" w:hAnsi="Arial" w:cs="Arial"/>
        </w:rPr>
        <w:t xml:space="preserve"> </w:t>
      </w:r>
    </w:p>
    <w:p w14:paraId="5B3A9380" w14:textId="77777777" w:rsidR="005D2509" w:rsidRPr="00BF79F9" w:rsidRDefault="005D2509" w:rsidP="005D2509">
      <w:pPr>
        <w:autoSpaceDE w:val="0"/>
        <w:autoSpaceDN w:val="0"/>
        <w:adjustRightInd w:val="0"/>
        <w:spacing w:after="0"/>
        <w:jc w:val="both"/>
        <w:rPr>
          <w:rFonts w:ascii="Arial" w:eastAsia="Arial" w:hAnsi="Arial" w:cs="Arial"/>
          <w:b/>
          <w:color w:val="000000"/>
          <w:sz w:val="2"/>
          <w:szCs w:val="2"/>
        </w:rPr>
      </w:pPr>
    </w:p>
    <w:p w14:paraId="007A7515" w14:textId="0B06A4CD" w:rsidR="00B36F12" w:rsidRPr="009451C1" w:rsidRDefault="00B36F12" w:rsidP="000F401D">
      <w:pPr>
        <w:pStyle w:val="Default"/>
        <w:spacing w:after="200" w:line="276" w:lineRule="auto"/>
        <w:jc w:val="both"/>
        <w:rPr>
          <w:rFonts w:ascii="Arial" w:eastAsia="Arial" w:hAnsi="Arial" w:cs="Arial"/>
        </w:rPr>
      </w:pPr>
      <w:r w:rsidRPr="009208C6">
        <w:rPr>
          <w:rFonts w:ascii="Arial" w:eastAsia="Arial" w:hAnsi="Arial" w:cs="Arial"/>
        </w:rPr>
        <w:t xml:space="preserve">All staff understand the </w:t>
      </w:r>
      <w:r w:rsidR="00587F74" w:rsidRPr="009208C6">
        <w:rPr>
          <w:rFonts w:ascii="Arial" w:eastAsia="Arial" w:hAnsi="Arial" w:cs="Arial"/>
          <w:color w:val="000000" w:themeColor="text1"/>
        </w:rPr>
        <w:t xml:space="preserve">Cheshire East Safeguarding Children’s </w:t>
      </w:r>
      <w:r w:rsidR="005D2509" w:rsidRPr="009208C6">
        <w:rPr>
          <w:rFonts w:ascii="Arial" w:eastAsia="Arial" w:hAnsi="Arial" w:cs="Arial"/>
          <w:color w:val="000000" w:themeColor="text1"/>
        </w:rPr>
        <w:t>Partnership (</w:t>
      </w:r>
      <w:r w:rsidR="00587F74" w:rsidRPr="009208C6">
        <w:rPr>
          <w:rFonts w:ascii="Arial" w:eastAsia="Arial" w:hAnsi="Arial" w:cs="Arial"/>
          <w:color w:val="000000" w:themeColor="text1"/>
        </w:rPr>
        <w:t xml:space="preserve">CESCP) </w:t>
      </w:r>
      <w:r w:rsidR="008C4B36" w:rsidRPr="00193BFA">
        <w:rPr>
          <w:rFonts w:ascii="Arial" w:eastAsia="Arial" w:hAnsi="Arial" w:cs="Arial"/>
          <w:color w:val="000000" w:themeColor="text1"/>
        </w:rPr>
        <w:t>Continuum of Need</w:t>
      </w:r>
      <w:r w:rsidRPr="00193BFA">
        <w:rPr>
          <w:rFonts w:ascii="Arial" w:eastAsia="Arial" w:hAnsi="Arial" w:cs="Arial"/>
          <w:color w:val="000000" w:themeColor="text1"/>
        </w:rPr>
        <w:t xml:space="preserve"> and </w:t>
      </w:r>
      <w:r w:rsidRPr="00456988">
        <w:rPr>
          <w:rFonts w:ascii="Arial" w:eastAsia="Arial" w:hAnsi="Arial" w:cs="Arial"/>
          <w:color w:val="000000" w:themeColor="text1"/>
        </w:rPr>
        <w:t>Child Protection procedures;</w:t>
      </w:r>
      <w:r w:rsidR="00D638F8" w:rsidRPr="00456988">
        <w:rPr>
          <w:rFonts w:ascii="Arial" w:eastAsia="Arial" w:hAnsi="Arial" w:cs="Arial"/>
          <w:color w:val="000000" w:themeColor="text1"/>
        </w:rPr>
        <w:t xml:space="preserve"> </w:t>
      </w:r>
      <w:r w:rsidR="00A9416C" w:rsidRPr="00456988">
        <w:rPr>
          <w:rFonts w:ascii="Arial" w:hAnsi="Arial" w:cs="Arial"/>
          <w:color w:val="000000" w:themeColor="text1"/>
        </w:rPr>
        <w:t xml:space="preserve">Right Help, Right Time - Delivering effective </w:t>
      </w:r>
      <w:r w:rsidR="00596CCA" w:rsidRPr="00456988">
        <w:rPr>
          <w:rFonts w:ascii="Arial" w:hAnsi="Arial" w:cs="Arial"/>
          <w:color w:val="000000" w:themeColor="text1"/>
        </w:rPr>
        <w:t>support for</w:t>
      </w:r>
      <w:r w:rsidR="00A9416C" w:rsidRPr="00456988">
        <w:rPr>
          <w:rFonts w:ascii="Arial" w:hAnsi="Arial" w:cs="Arial"/>
          <w:color w:val="000000" w:themeColor="text1"/>
        </w:rPr>
        <w:t xml:space="preserve"> children and families in Cheshire East, Multi Agency </w:t>
      </w:r>
      <w:r w:rsidR="008C4B36" w:rsidRPr="00193BFA">
        <w:rPr>
          <w:rFonts w:ascii="Arial" w:hAnsi="Arial" w:cs="Arial"/>
          <w:color w:val="000000" w:themeColor="text1"/>
        </w:rPr>
        <w:t xml:space="preserve">Continuum </w:t>
      </w:r>
      <w:r w:rsidR="00A9416C" w:rsidRPr="00193BFA">
        <w:rPr>
          <w:rFonts w:ascii="Arial" w:hAnsi="Arial" w:cs="Arial"/>
          <w:color w:val="000000" w:themeColor="text1"/>
        </w:rPr>
        <w:t xml:space="preserve">of </w:t>
      </w:r>
      <w:r w:rsidR="00A9416C" w:rsidRPr="00456988">
        <w:rPr>
          <w:rFonts w:ascii="Arial" w:hAnsi="Arial" w:cs="Arial"/>
          <w:color w:val="000000" w:themeColor="text1"/>
        </w:rPr>
        <w:t xml:space="preserve">Need Guidance </w:t>
      </w:r>
      <w:r w:rsidR="00321ACF" w:rsidRPr="009208C6">
        <w:rPr>
          <w:rFonts w:ascii="Arial" w:eastAsia="Arial" w:hAnsi="Arial" w:cs="Arial"/>
        </w:rPr>
        <w:t>–</w:t>
      </w:r>
      <w:r w:rsidR="009208C6">
        <w:rPr>
          <w:rFonts w:ascii="Arial" w:eastAsia="Arial" w:hAnsi="Arial" w:cs="Arial"/>
        </w:rPr>
        <w:t xml:space="preserve"> (see </w:t>
      </w:r>
      <w:r w:rsidR="00321ACF" w:rsidRPr="009208C6">
        <w:rPr>
          <w:rFonts w:ascii="Arial" w:eastAsia="Arial" w:hAnsi="Arial" w:cs="Arial"/>
        </w:rPr>
        <w:t xml:space="preserve">link </w:t>
      </w:r>
      <w:r w:rsidR="009208C6">
        <w:rPr>
          <w:rFonts w:ascii="Arial" w:eastAsia="Arial" w:hAnsi="Arial" w:cs="Arial"/>
        </w:rPr>
        <w:t xml:space="preserve">in previous section) </w:t>
      </w:r>
      <w:r w:rsidR="00DF09AD" w:rsidRPr="009451C1">
        <w:rPr>
          <w:rFonts w:ascii="Arial" w:eastAsia="Arial" w:hAnsi="Arial" w:cs="Arial"/>
        </w:rPr>
        <w:t>to ensure that the</w:t>
      </w:r>
      <w:r w:rsidR="00596CCA">
        <w:rPr>
          <w:rFonts w:ascii="Arial" w:eastAsia="Arial" w:hAnsi="Arial" w:cs="Arial"/>
        </w:rPr>
        <w:t xml:space="preserve"> </w:t>
      </w:r>
      <w:r w:rsidR="00DF09AD" w:rsidRPr="009451C1">
        <w:rPr>
          <w:rFonts w:ascii="Arial" w:eastAsia="Arial" w:hAnsi="Arial" w:cs="Arial"/>
        </w:rPr>
        <w:t>needs of our children are effectively assessed; decisions are based on a child’s development needs, parenting capacity and family &amp; environmental factors. We ensure that the most appropriate referrals are made</w:t>
      </w:r>
      <w:r w:rsidR="00DF09AD" w:rsidRPr="00193BFA">
        <w:rPr>
          <w:rFonts w:ascii="Arial" w:eastAsia="Arial" w:hAnsi="Arial" w:cs="Arial"/>
          <w:color w:val="000000" w:themeColor="text1"/>
        </w:rPr>
        <w:t xml:space="preserve">. </w:t>
      </w:r>
      <w:r w:rsidR="00FD101C" w:rsidRPr="00193BFA">
        <w:rPr>
          <w:rFonts w:ascii="Arial" w:eastAsia="Arial" w:hAnsi="Arial" w:cs="Arial"/>
          <w:color w:val="000000" w:themeColor="text1"/>
        </w:rPr>
        <w:t xml:space="preserve">In supporting Families First, </w:t>
      </w:r>
      <w:r w:rsidR="00FD101C">
        <w:rPr>
          <w:rFonts w:ascii="Arial" w:eastAsia="Arial" w:hAnsi="Arial" w:cs="Arial"/>
        </w:rPr>
        <w:t>w</w:t>
      </w:r>
      <w:r w:rsidR="00DF09AD" w:rsidRPr="009451C1">
        <w:rPr>
          <w:rFonts w:ascii="Arial" w:eastAsia="Arial" w:hAnsi="Arial" w:cs="Arial"/>
        </w:rPr>
        <w:t xml:space="preserve">e actively support multi agency planning for these children and, in doing so, provide information from the child’s point of view; bringing their lived experience to life as evidenced by observations or information provided. Staff </w:t>
      </w:r>
      <w:r w:rsidRPr="009451C1">
        <w:rPr>
          <w:rFonts w:ascii="Arial" w:eastAsia="Arial" w:hAnsi="Arial" w:cs="Arial"/>
        </w:rPr>
        <w:t>know how to pass on any concerns no matter how trivial they seem.</w:t>
      </w:r>
      <w:r w:rsidR="00DF09AD" w:rsidRPr="009451C1">
        <w:rPr>
          <w:rFonts w:ascii="Arial" w:eastAsia="Arial" w:hAnsi="Arial" w:cs="Arial"/>
        </w:rPr>
        <w:t xml:space="preserve"> </w:t>
      </w:r>
    </w:p>
    <w:p w14:paraId="7A1A767F" w14:textId="77777777" w:rsidR="008D4A71" w:rsidRDefault="00B36F12" w:rsidP="0045608F">
      <w:pPr>
        <w:spacing w:after="0"/>
        <w:jc w:val="both"/>
        <w:rPr>
          <w:rFonts w:ascii="Arial" w:eastAsia="Arial" w:hAnsi="Arial" w:cs="Arial"/>
          <w:sz w:val="24"/>
          <w:szCs w:val="24"/>
        </w:rPr>
      </w:pPr>
      <w:r w:rsidRPr="009451C1">
        <w:rPr>
          <w:rFonts w:ascii="Arial" w:eastAsia="Arial" w:hAnsi="Arial" w:cs="Arial"/>
          <w:sz w:val="24"/>
          <w:szCs w:val="24"/>
        </w:rPr>
        <w:t>S</w:t>
      </w:r>
      <w:r w:rsidR="009372E3" w:rsidRPr="009451C1">
        <w:rPr>
          <w:rFonts w:ascii="Arial" w:eastAsia="Arial" w:hAnsi="Arial" w:cs="Arial"/>
          <w:sz w:val="24"/>
          <w:szCs w:val="24"/>
        </w:rPr>
        <w:t xml:space="preserve">taff members always act in the interests of the child and are aware of their responsibility to </w:t>
      </w:r>
      <w:proofErr w:type="gramStart"/>
      <w:r w:rsidR="009372E3" w:rsidRPr="009451C1">
        <w:rPr>
          <w:rFonts w:ascii="Arial" w:eastAsia="Arial" w:hAnsi="Arial" w:cs="Arial"/>
          <w:sz w:val="24"/>
          <w:szCs w:val="24"/>
        </w:rPr>
        <w:t>take action</w:t>
      </w:r>
      <w:proofErr w:type="gramEnd"/>
      <w:r w:rsidR="009372E3" w:rsidRPr="009451C1">
        <w:rPr>
          <w:rFonts w:ascii="Arial" w:eastAsia="Arial" w:hAnsi="Arial" w:cs="Arial"/>
          <w:sz w:val="24"/>
          <w:szCs w:val="24"/>
        </w:rPr>
        <w:t xml:space="preserve"> as outlined in this policy. </w:t>
      </w:r>
      <w:r w:rsidR="00B403FC" w:rsidRPr="009451C1">
        <w:rPr>
          <w:rFonts w:ascii="Arial" w:eastAsia="Arial" w:hAnsi="Arial" w:cs="Arial"/>
          <w:sz w:val="24"/>
          <w:szCs w:val="24"/>
        </w:rPr>
        <w:t>In our school staff are aware that they must be pre</w:t>
      </w:r>
      <w:r w:rsidR="00711244" w:rsidRPr="009451C1">
        <w:rPr>
          <w:rFonts w:ascii="Arial" w:eastAsia="Arial" w:hAnsi="Arial" w:cs="Arial"/>
          <w:sz w:val="24"/>
          <w:szCs w:val="24"/>
        </w:rPr>
        <w:t>pared to identify those children who may benefit from early help.</w:t>
      </w:r>
      <w:r w:rsidR="000326AC" w:rsidRPr="009451C1">
        <w:rPr>
          <w:rFonts w:ascii="Arial" w:eastAsia="Arial" w:hAnsi="Arial" w:cs="Arial"/>
          <w:sz w:val="24"/>
          <w:szCs w:val="24"/>
        </w:rPr>
        <w:t xml:space="preserve"> </w:t>
      </w:r>
    </w:p>
    <w:p w14:paraId="294D03DE" w14:textId="77777777" w:rsidR="008D4A71" w:rsidRPr="003A229A" w:rsidRDefault="008D4A71" w:rsidP="0045608F">
      <w:pPr>
        <w:spacing w:after="0"/>
        <w:jc w:val="both"/>
        <w:rPr>
          <w:rFonts w:ascii="Arial" w:eastAsia="Arial" w:hAnsi="Arial" w:cs="Arial"/>
          <w:sz w:val="14"/>
          <w:szCs w:val="14"/>
        </w:rPr>
      </w:pPr>
    </w:p>
    <w:p w14:paraId="159DFED3" w14:textId="3D09C09B" w:rsidR="00CD50FF" w:rsidRDefault="008D4A71" w:rsidP="0045608F">
      <w:pPr>
        <w:spacing w:after="0"/>
        <w:jc w:val="both"/>
        <w:rPr>
          <w:rFonts w:ascii="Arial" w:hAnsi="Arial" w:cs="Arial"/>
          <w:sz w:val="24"/>
          <w:lang w:val="en"/>
        </w:rPr>
      </w:pPr>
      <w:r>
        <w:rPr>
          <w:rFonts w:ascii="Arial" w:eastAsia="Arial" w:hAnsi="Arial" w:cs="Arial"/>
          <w:sz w:val="24"/>
          <w:szCs w:val="24"/>
        </w:rPr>
        <w:t xml:space="preserve">Our </w:t>
      </w:r>
      <w:r w:rsidR="00596CCA" w:rsidRPr="009451C1">
        <w:rPr>
          <w:rFonts w:ascii="Arial" w:hAnsi="Arial" w:cs="Arial"/>
          <w:sz w:val="24"/>
          <w:lang w:val="en"/>
        </w:rPr>
        <w:t>staff</w:t>
      </w:r>
      <w:r w:rsidR="000326AC" w:rsidRPr="009451C1">
        <w:rPr>
          <w:rFonts w:ascii="Arial" w:hAnsi="Arial" w:cs="Arial"/>
          <w:sz w:val="24"/>
          <w:lang w:val="en"/>
        </w:rPr>
        <w:t xml:space="preserve"> are alert to the potential need for early help for a child who:</w:t>
      </w:r>
    </w:p>
    <w:p w14:paraId="2FD5BB44" w14:textId="77777777" w:rsidR="003A229A" w:rsidRPr="003A229A" w:rsidRDefault="003A229A" w:rsidP="0045608F">
      <w:pPr>
        <w:spacing w:after="0"/>
        <w:jc w:val="both"/>
        <w:rPr>
          <w:rFonts w:ascii="Arial" w:hAnsi="Arial" w:cs="Arial"/>
          <w:sz w:val="10"/>
          <w:szCs w:val="8"/>
          <w:lang w:val="en"/>
        </w:rPr>
      </w:pPr>
    </w:p>
    <w:p w14:paraId="5DE8AB79" w14:textId="234CFC4E" w:rsidR="000326AC" w:rsidRPr="002404A3" w:rsidRDefault="000326AC" w:rsidP="007936C6">
      <w:pPr>
        <w:numPr>
          <w:ilvl w:val="0"/>
          <w:numId w:val="24"/>
        </w:numPr>
        <w:tabs>
          <w:tab w:val="clear" w:pos="720"/>
          <w:tab w:val="num" w:pos="284"/>
        </w:tabs>
        <w:spacing w:after="0"/>
        <w:ind w:hanging="720"/>
        <w:jc w:val="both"/>
        <w:rPr>
          <w:rFonts w:ascii="Arial" w:hAnsi="Arial" w:cs="Arial"/>
          <w:color w:val="000000" w:themeColor="text1"/>
          <w:sz w:val="24"/>
          <w:lang w:val="en"/>
        </w:rPr>
      </w:pPr>
      <w:r w:rsidRPr="009451C1">
        <w:rPr>
          <w:rFonts w:ascii="Arial" w:hAnsi="Arial" w:cs="Arial"/>
          <w:sz w:val="24"/>
          <w:lang w:val="en"/>
        </w:rPr>
        <w:t xml:space="preserve">is disabled </w:t>
      </w:r>
      <w:r w:rsidR="00D133F7" w:rsidRPr="00456988">
        <w:rPr>
          <w:rFonts w:ascii="Arial" w:hAnsi="Arial" w:cs="Arial"/>
          <w:color w:val="000000" w:themeColor="text1"/>
          <w:sz w:val="24"/>
          <w:lang w:val="en"/>
        </w:rPr>
        <w:t xml:space="preserve">or has certain </w:t>
      </w:r>
      <w:r w:rsidR="00D133F7" w:rsidRPr="002404A3">
        <w:rPr>
          <w:rFonts w:ascii="Arial" w:hAnsi="Arial" w:cs="Arial"/>
          <w:color w:val="000000" w:themeColor="text1"/>
          <w:sz w:val="24"/>
          <w:lang w:val="en"/>
        </w:rPr>
        <w:t xml:space="preserve">health </w:t>
      </w:r>
      <w:r w:rsidR="00456988" w:rsidRPr="002404A3">
        <w:rPr>
          <w:rFonts w:ascii="Arial" w:hAnsi="Arial" w:cs="Arial"/>
          <w:color w:val="000000" w:themeColor="text1"/>
          <w:sz w:val="24"/>
          <w:lang w:val="en"/>
        </w:rPr>
        <w:t>conditions</w:t>
      </w:r>
      <w:r w:rsidR="00D133F7" w:rsidRPr="002404A3">
        <w:rPr>
          <w:rFonts w:ascii="Arial" w:hAnsi="Arial" w:cs="Arial"/>
          <w:color w:val="000000" w:themeColor="text1"/>
          <w:sz w:val="24"/>
          <w:lang w:val="en"/>
        </w:rPr>
        <w:t xml:space="preserve"> </w:t>
      </w:r>
      <w:r w:rsidRPr="002404A3">
        <w:rPr>
          <w:rFonts w:ascii="Arial" w:hAnsi="Arial" w:cs="Arial"/>
          <w:color w:val="000000" w:themeColor="text1"/>
          <w:sz w:val="24"/>
          <w:lang w:val="en"/>
        </w:rPr>
        <w:t>and has specific additional needs</w:t>
      </w:r>
    </w:p>
    <w:p w14:paraId="4207194C" w14:textId="5DB45987" w:rsidR="000326AC" w:rsidRPr="008C4B36" w:rsidRDefault="000326AC" w:rsidP="007936C6">
      <w:pPr>
        <w:numPr>
          <w:ilvl w:val="0"/>
          <w:numId w:val="24"/>
        </w:numPr>
        <w:tabs>
          <w:tab w:val="clear" w:pos="720"/>
          <w:tab w:val="num" w:pos="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 xml:space="preserve">has special educational </w:t>
      </w:r>
      <w:r w:rsidRPr="008C4B36">
        <w:rPr>
          <w:rFonts w:ascii="Arial" w:hAnsi="Arial" w:cs="Arial"/>
          <w:color w:val="000000" w:themeColor="text1"/>
          <w:sz w:val="24"/>
          <w:lang w:val="en"/>
        </w:rPr>
        <w:t>needs (</w:t>
      </w:r>
      <w:proofErr w:type="gramStart"/>
      <w:r w:rsidR="0045608F" w:rsidRPr="008C4B36">
        <w:rPr>
          <w:rFonts w:ascii="Arial" w:hAnsi="Arial" w:cs="Arial"/>
          <w:color w:val="000000" w:themeColor="text1"/>
          <w:sz w:val="24"/>
          <w:lang w:val="en"/>
        </w:rPr>
        <w:t>whether</w:t>
      </w:r>
      <w:r w:rsidRPr="008C4B36">
        <w:rPr>
          <w:rFonts w:ascii="Arial" w:hAnsi="Arial" w:cs="Arial"/>
          <w:color w:val="000000" w:themeColor="text1"/>
          <w:sz w:val="24"/>
          <w:lang w:val="en"/>
        </w:rPr>
        <w:t xml:space="preserve"> </w:t>
      </w:r>
      <w:r w:rsidR="009F5877" w:rsidRPr="008C4B36">
        <w:rPr>
          <w:rFonts w:ascii="Arial" w:hAnsi="Arial" w:cs="Arial"/>
          <w:color w:val="000000" w:themeColor="text1"/>
          <w:sz w:val="24"/>
          <w:lang w:val="en"/>
        </w:rPr>
        <w:t>or not</w:t>
      </w:r>
      <w:proofErr w:type="gramEnd"/>
      <w:r w:rsidR="009F5877" w:rsidRPr="008C4B36">
        <w:rPr>
          <w:rFonts w:ascii="Arial" w:hAnsi="Arial" w:cs="Arial"/>
          <w:color w:val="000000" w:themeColor="text1"/>
          <w:sz w:val="24"/>
          <w:lang w:val="en"/>
        </w:rPr>
        <w:t xml:space="preserve"> </w:t>
      </w:r>
      <w:r w:rsidRPr="008C4B36">
        <w:rPr>
          <w:rFonts w:ascii="Arial" w:hAnsi="Arial" w:cs="Arial"/>
          <w:color w:val="000000" w:themeColor="text1"/>
          <w:sz w:val="24"/>
          <w:lang w:val="en"/>
        </w:rPr>
        <w:t>they have a statutory Education, Health and Care Plan)</w:t>
      </w:r>
    </w:p>
    <w:p w14:paraId="1940EBEF" w14:textId="6998A1B7" w:rsidR="00D86D52" w:rsidRPr="002404A3" w:rsidRDefault="00D86D52" w:rsidP="007936C6">
      <w:pPr>
        <w:numPr>
          <w:ilvl w:val="0"/>
          <w:numId w:val="24"/>
        </w:numPr>
        <w:tabs>
          <w:tab w:val="clear" w:pos="720"/>
          <w:tab w:val="num" w:pos="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has a mental health need</w:t>
      </w:r>
    </w:p>
    <w:p w14:paraId="2562585F" w14:textId="77777777" w:rsidR="000326AC" w:rsidRPr="00193BFA"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2404A3">
        <w:rPr>
          <w:rFonts w:ascii="Arial" w:hAnsi="Arial" w:cs="Arial"/>
          <w:color w:val="000000" w:themeColor="text1"/>
          <w:sz w:val="24"/>
          <w:lang w:val="en"/>
        </w:rPr>
        <w:t xml:space="preserve">is a </w:t>
      </w:r>
      <w:r w:rsidRPr="00193BFA">
        <w:rPr>
          <w:rFonts w:ascii="Arial" w:hAnsi="Arial" w:cs="Arial"/>
          <w:color w:val="000000" w:themeColor="text1"/>
          <w:sz w:val="24"/>
          <w:lang w:val="en"/>
        </w:rPr>
        <w:t>young carer</w:t>
      </w:r>
    </w:p>
    <w:p w14:paraId="6BD52B2A" w14:textId="357DE370" w:rsidR="008C4B36" w:rsidRPr="00193BFA" w:rsidRDefault="008C4B36"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193BFA">
        <w:rPr>
          <w:rFonts w:ascii="Arial" w:hAnsi="Arial" w:cs="Arial"/>
          <w:color w:val="000000" w:themeColor="text1"/>
          <w:sz w:val="24"/>
          <w:lang w:val="en"/>
        </w:rPr>
        <w:t>is pregnant and/or is a parent themselves</w:t>
      </w:r>
    </w:p>
    <w:p w14:paraId="479E4B3B" w14:textId="231B814D" w:rsidR="008C4B36" w:rsidRPr="00193BFA" w:rsidRDefault="008C4B36"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193BFA">
        <w:rPr>
          <w:rFonts w:ascii="Arial" w:hAnsi="Arial" w:cs="Arial"/>
          <w:color w:val="000000" w:themeColor="text1"/>
          <w:sz w:val="24"/>
          <w:lang w:val="en"/>
        </w:rPr>
        <w:t>has exhibited early signs of abusive, violent and/or harmful behaviours</w:t>
      </w:r>
    </w:p>
    <w:p w14:paraId="48E4ED3B" w14:textId="1398E690" w:rsidR="000326AC" w:rsidRPr="002404A3" w:rsidRDefault="000326AC"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is showing signs of being drawn into anti-social or criminal behaviour, including gang involvement and association with organised crime groups</w:t>
      </w:r>
      <w:r w:rsidR="006527E8" w:rsidRPr="002404A3">
        <w:rPr>
          <w:rFonts w:ascii="Arial" w:hAnsi="Arial" w:cs="Arial"/>
          <w:color w:val="000000" w:themeColor="text1"/>
          <w:sz w:val="24"/>
          <w:lang w:val="en"/>
        </w:rPr>
        <w:t xml:space="preserve"> and county lines</w:t>
      </w:r>
    </w:p>
    <w:p w14:paraId="116DDD88" w14:textId="2A65BEDB" w:rsidR="000326AC" w:rsidRPr="00193BFA"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2404A3">
        <w:rPr>
          <w:rFonts w:ascii="Arial" w:hAnsi="Arial" w:cs="Arial"/>
          <w:color w:val="000000" w:themeColor="text1"/>
          <w:sz w:val="24"/>
          <w:lang w:val="en"/>
        </w:rPr>
        <w:t xml:space="preserve">is </w:t>
      </w:r>
      <w:r w:rsidRPr="00193BFA">
        <w:rPr>
          <w:rFonts w:ascii="Arial" w:hAnsi="Arial" w:cs="Arial"/>
          <w:color w:val="000000" w:themeColor="text1"/>
          <w:sz w:val="24"/>
          <w:lang w:val="en"/>
        </w:rPr>
        <w:t>frequently missing/goes missing from</w:t>
      </w:r>
      <w:r w:rsidR="00456988" w:rsidRPr="00193BFA">
        <w:rPr>
          <w:rFonts w:ascii="Arial" w:hAnsi="Arial" w:cs="Arial"/>
          <w:color w:val="000000" w:themeColor="text1"/>
          <w:sz w:val="24"/>
          <w:lang w:val="en"/>
        </w:rPr>
        <w:t xml:space="preserve"> educat</w:t>
      </w:r>
      <w:r w:rsidR="004E28B9" w:rsidRPr="00193BFA">
        <w:rPr>
          <w:rFonts w:ascii="Arial" w:hAnsi="Arial" w:cs="Arial"/>
          <w:color w:val="000000" w:themeColor="text1"/>
          <w:sz w:val="24"/>
          <w:lang w:val="en"/>
        </w:rPr>
        <w:t>i</w:t>
      </w:r>
      <w:r w:rsidR="00456988" w:rsidRPr="00193BFA">
        <w:rPr>
          <w:rFonts w:ascii="Arial" w:hAnsi="Arial" w:cs="Arial"/>
          <w:color w:val="000000" w:themeColor="text1"/>
          <w:sz w:val="24"/>
          <w:lang w:val="en"/>
        </w:rPr>
        <w:t>on,</w:t>
      </w:r>
      <w:r w:rsidRPr="00193BFA">
        <w:rPr>
          <w:rFonts w:ascii="Arial" w:hAnsi="Arial" w:cs="Arial"/>
          <w:color w:val="000000" w:themeColor="text1"/>
          <w:sz w:val="24"/>
          <w:lang w:val="en"/>
        </w:rPr>
        <w:t xml:space="preserve"> </w:t>
      </w:r>
      <w:r w:rsidR="009F5877" w:rsidRPr="00193BFA">
        <w:rPr>
          <w:rFonts w:ascii="Arial" w:hAnsi="Arial" w:cs="Arial"/>
          <w:color w:val="000000" w:themeColor="text1"/>
          <w:sz w:val="24"/>
          <w:lang w:val="en"/>
        </w:rPr>
        <w:t xml:space="preserve">home or care </w:t>
      </w:r>
    </w:p>
    <w:p w14:paraId="04EFB1D8" w14:textId="7280257D" w:rsidR="004E28B9" w:rsidRPr="00193BFA" w:rsidRDefault="004E28B9"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193BFA">
        <w:rPr>
          <w:rFonts w:ascii="Arial" w:hAnsi="Arial" w:cs="Arial"/>
          <w:color w:val="000000" w:themeColor="text1"/>
          <w:sz w:val="24"/>
          <w:lang w:val="en"/>
        </w:rPr>
        <w:t xml:space="preserve">has </w:t>
      </w:r>
      <w:r w:rsidR="008C4B36" w:rsidRPr="00193BFA">
        <w:rPr>
          <w:rFonts w:ascii="Arial" w:hAnsi="Arial" w:cs="Arial"/>
          <w:color w:val="000000" w:themeColor="text1"/>
          <w:sz w:val="24"/>
          <w:lang w:val="en"/>
        </w:rPr>
        <w:t xml:space="preserve">been repeatedly removed from the classroom, </w:t>
      </w:r>
      <w:r w:rsidRPr="00193BFA">
        <w:rPr>
          <w:rFonts w:ascii="Arial" w:hAnsi="Arial" w:cs="Arial"/>
          <w:color w:val="000000" w:themeColor="text1"/>
          <w:sz w:val="24"/>
          <w:lang w:val="en"/>
        </w:rPr>
        <w:t>experienced multiple suspensions,</w:t>
      </w:r>
      <w:r w:rsidR="008C4B36" w:rsidRPr="00193BFA">
        <w:rPr>
          <w:rFonts w:ascii="Arial" w:hAnsi="Arial" w:cs="Arial"/>
          <w:color w:val="000000" w:themeColor="text1"/>
          <w:sz w:val="24"/>
          <w:lang w:val="en"/>
        </w:rPr>
        <w:t xml:space="preserve"> is on a part time timetable,</w:t>
      </w:r>
      <w:r w:rsidRPr="00193BFA">
        <w:rPr>
          <w:rFonts w:ascii="Arial" w:hAnsi="Arial" w:cs="Arial"/>
          <w:color w:val="000000" w:themeColor="text1"/>
          <w:sz w:val="24"/>
          <w:lang w:val="en"/>
        </w:rPr>
        <w:t xml:space="preserve"> is at risk of being permanently excluded from schools, colleges and in </w:t>
      </w:r>
      <w:r w:rsidR="008C4B36" w:rsidRPr="00193BFA">
        <w:rPr>
          <w:rFonts w:ascii="Arial" w:hAnsi="Arial" w:cs="Arial"/>
          <w:color w:val="000000" w:themeColor="text1"/>
          <w:sz w:val="24"/>
          <w:lang w:val="en"/>
        </w:rPr>
        <w:t>A</w:t>
      </w:r>
      <w:r w:rsidRPr="00193BFA">
        <w:rPr>
          <w:rFonts w:ascii="Arial" w:hAnsi="Arial" w:cs="Arial"/>
          <w:color w:val="000000" w:themeColor="text1"/>
          <w:sz w:val="24"/>
          <w:lang w:val="en"/>
        </w:rPr>
        <w:t xml:space="preserve">lternative </w:t>
      </w:r>
      <w:r w:rsidR="008C4B36" w:rsidRPr="00193BFA">
        <w:rPr>
          <w:rFonts w:ascii="Arial" w:hAnsi="Arial" w:cs="Arial"/>
          <w:color w:val="000000" w:themeColor="text1"/>
          <w:sz w:val="24"/>
          <w:lang w:val="en"/>
        </w:rPr>
        <w:t>P</w:t>
      </w:r>
      <w:r w:rsidRPr="00193BFA">
        <w:rPr>
          <w:rFonts w:ascii="Arial" w:hAnsi="Arial" w:cs="Arial"/>
          <w:color w:val="000000" w:themeColor="text1"/>
          <w:sz w:val="24"/>
          <w:lang w:val="en"/>
        </w:rPr>
        <w:t xml:space="preserve">rovision or a </w:t>
      </w:r>
      <w:r w:rsidR="008C4B36" w:rsidRPr="00193BFA">
        <w:rPr>
          <w:rFonts w:ascii="Arial" w:hAnsi="Arial" w:cs="Arial"/>
          <w:color w:val="000000" w:themeColor="text1"/>
          <w:sz w:val="24"/>
          <w:lang w:val="en"/>
        </w:rPr>
        <w:t>P</w:t>
      </w:r>
      <w:r w:rsidRPr="00193BFA">
        <w:rPr>
          <w:rFonts w:ascii="Arial" w:hAnsi="Arial" w:cs="Arial"/>
          <w:color w:val="000000" w:themeColor="text1"/>
          <w:sz w:val="24"/>
          <w:lang w:val="en"/>
        </w:rPr>
        <w:t xml:space="preserve">upil </w:t>
      </w:r>
      <w:r w:rsidR="008C4B36" w:rsidRPr="00193BFA">
        <w:rPr>
          <w:rFonts w:ascii="Arial" w:hAnsi="Arial" w:cs="Arial"/>
          <w:color w:val="000000" w:themeColor="text1"/>
          <w:sz w:val="24"/>
          <w:lang w:val="en"/>
        </w:rPr>
        <w:t>R</w:t>
      </w:r>
      <w:r w:rsidRPr="00193BFA">
        <w:rPr>
          <w:rFonts w:ascii="Arial" w:hAnsi="Arial" w:cs="Arial"/>
          <w:color w:val="000000" w:themeColor="text1"/>
          <w:sz w:val="24"/>
          <w:lang w:val="en"/>
        </w:rPr>
        <w:t xml:space="preserve">eferral </w:t>
      </w:r>
      <w:r w:rsidR="008C4B36" w:rsidRPr="00193BFA">
        <w:rPr>
          <w:rFonts w:ascii="Arial" w:hAnsi="Arial" w:cs="Arial"/>
          <w:color w:val="000000" w:themeColor="text1"/>
          <w:sz w:val="24"/>
          <w:lang w:val="en"/>
        </w:rPr>
        <w:t>U</w:t>
      </w:r>
      <w:r w:rsidRPr="00193BFA">
        <w:rPr>
          <w:rFonts w:ascii="Arial" w:hAnsi="Arial" w:cs="Arial"/>
          <w:color w:val="000000" w:themeColor="text1"/>
          <w:sz w:val="24"/>
          <w:lang w:val="en"/>
        </w:rPr>
        <w:t>nit</w:t>
      </w:r>
    </w:p>
    <w:p w14:paraId="65823902" w14:textId="77777777" w:rsidR="008268E2" w:rsidRPr="00193BFA" w:rsidRDefault="000326AC"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193BFA">
        <w:rPr>
          <w:rFonts w:ascii="Arial" w:hAnsi="Arial" w:cs="Arial"/>
          <w:color w:val="000000" w:themeColor="text1"/>
          <w:sz w:val="24"/>
          <w:lang w:val="en"/>
        </w:rPr>
        <w:t xml:space="preserve">is at risk </w:t>
      </w:r>
      <w:r w:rsidR="008268E2" w:rsidRPr="00193BFA">
        <w:rPr>
          <w:rFonts w:ascii="Arial" w:hAnsi="Arial" w:cs="Arial"/>
          <w:color w:val="000000" w:themeColor="text1"/>
          <w:sz w:val="24"/>
          <w:lang w:val="en"/>
        </w:rPr>
        <w:t xml:space="preserve">of exploitation, </w:t>
      </w:r>
      <w:r w:rsidRPr="00193BFA">
        <w:rPr>
          <w:rFonts w:ascii="Arial" w:hAnsi="Arial" w:cs="Arial"/>
          <w:color w:val="000000" w:themeColor="text1"/>
          <w:sz w:val="24"/>
          <w:lang w:val="en"/>
        </w:rPr>
        <w:t>modern slavery, trafficking</w:t>
      </w:r>
      <w:r w:rsidR="00D133F7" w:rsidRPr="00193BFA">
        <w:rPr>
          <w:rFonts w:ascii="Arial" w:hAnsi="Arial" w:cs="Arial"/>
          <w:color w:val="000000" w:themeColor="text1"/>
          <w:sz w:val="24"/>
          <w:lang w:val="en"/>
        </w:rPr>
        <w:t>,</w:t>
      </w:r>
      <w:r w:rsidR="008268E2" w:rsidRPr="00193BFA">
        <w:rPr>
          <w:rFonts w:ascii="Arial" w:hAnsi="Arial" w:cs="Arial"/>
          <w:color w:val="000000" w:themeColor="text1"/>
          <w:sz w:val="24"/>
          <w:lang w:val="en"/>
        </w:rPr>
        <w:t xml:space="preserve"> including criminal or </w:t>
      </w:r>
      <w:r w:rsidR="00D133F7" w:rsidRPr="00193BFA">
        <w:rPr>
          <w:rFonts w:ascii="Arial" w:hAnsi="Arial" w:cs="Arial"/>
          <w:color w:val="000000" w:themeColor="text1"/>
          <w:sz w:val="24"/>
          <w:lang w:val="en"/>
        </w:rPr>
        <w:t xml:space="preserve">sexual </w:t>
      </w:r>
      <w:r w:rsidR="008268E2" w:rsidRPr="00193BFA">
        <w:rPr>
          <w:rFonts w:ascii="Arial" w:hAnsi="Arial" w:cs="Arial"/>
          <w:color w:val="000000" w:themeColor="text1"/>
          <w:sz w:val="24"/>
          <w:lang w:val="en"/>
        </w:rPr>
        <w:t>exploitation</w:t>
      </w:r>
    </w:p>
    <w:p w14:paraId="104859BD" w14:textId="0367890C" w:rsidR="000326AC" w:rsidRPr="00193BFA"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193BFA">
        <w:rPr>
          <w:rFonts w:ascii="Arial" w:hAnsi="Arial" w:cs="Arial"/>
          <w:color w:val="000000" w:themeColor="text1"/>
          <w:sz w:val="24"/>
          <w:lang w:val="en"/>
        </w:rPr>
        <w:t>is at risk of being radicalised</w:t>
      </w:r>
      <w:r w:rsidR="008268E2" w:rsidRPr="00193BFA">
        <w:rPr>
          <w:rFonts w:ascii="Arial" w:hAnsi="Arial" w:cs="Arial"/>
          <w:color w:val="000000" w:themeColor="text1"/>
          <w:sz w:val="24"/>
          <w:lang w:val="en"/>
        </w:rPr>
        <w:t xml:space="preserve"> into terrorism</w:t>
      </w:r>
      <w:r w:rsidRPr="00193BFA">
        <w:rPr>
          <w:rFonts w:ascii="Arial" w:hAnsi="Arial" w:cs="Arial"/>
          <w:color w:val="000000" w:themeColor="text1"/>
          <w:sz w:val="24"/>
          <w:lang w:val="en"/>
        </w:rPr>
        <w:t xml:space="preserve"> </w:t>
      </w:r>
    </w:p>
    <w:p w14:paraId="2CBA70F8" w14:textId="0E1CC3A3" w:rsidR="00D86D52" w:rsidRPr="002404A3" w:rsidRDefault="00D86D52"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2404A3">
        <w:rPr>
          <w:rFonts w:ascii="Arial" w:hAnsi="Arial" w:cs="Arial"/>
          <w:color w:val="000000" w:themeColor="text1"/>
          <w:sz w:val="24"/>
          <w:lang w:val="en"/>
        </w:rPr>
        <w:t xml:space="preserve">has a </w:t>
      </w:r>
      <w:r w:rsidR="004E28B9" w:rsidRPr="002404A3">
        <w:rPr>
          <w:rFonts w:ascii="Arial" w:hAnsi="Arial" w:cs="Arial"/>
          <w:color w:val="000000" w:themeColor="text1"/>
          <w:sz w:val="24"/>
          <w:lang w:val="en"/>
        </w:rPr>
        <w:t>parent or carer in custody</w:t>
      </w:r>
      <w:r w:rsidRPr="002404A3">
        <w:rPr>
          <w:rFonts w:ascii="Arial" w:hAnsi="Arial" w:cs="Arial"/>
          <w:color w:val="000000" w:themeColor="text1"/>
          <w:sz w:val="24"/>
          <w:lang w:val="en"/>
        </w:rPr>
        <w:t xml:space="preserve">, </w:t>
      </w:r>
      <w:r w:rsidR="00FE7C61" w:rsidRPr="002404A3">
        <w:rPr>
          <w:rFonts w:ascii="Arial" w:hAnsi="Arial" w:cs="Arial"/>
          <w:color w:val="000000" w:themeColor="text1"/>
          <w:sz w:val="24"/>
          <w:lang w:val="en"/>
        </w:rPr>
        <w:t xml:space="preserve">or is affected by </w:t>
      </w:r>
      <w:r w:rsidR="009113E9" w:rsidRPr="002404A3">
        <w:rPr>
          <w:rFonts w:ascii="Arial" w:hAnsi="Arial" w:cs="Arial"/>
          <w:color w:val="000000" w:themeColor="text1"/>
          <w:sz w:val="24"/>
          <w:lang w:val="en"/>
        </w:rPr>
        <w:t>parental offending</w:t>
      </w:r>
    </w:p>
    <w:p w14:paraId="42A76314" w14:textId="77777777" w:rsidR="000326AC" w:rsidRPr="002404A3" w:rsidRDefault="000326AC"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is in a family circumstance presenting challenges for the child, such as drug and alcohol misuse, adult mental health issues and domestic abuse</w:t>
      </w:r>
    </w:p>
    <w:p w14:paraId="2A90D1AE" w14:textId="40BF05D1" w:rsidR="000326AC" w:rsidRPr="00E63A71"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proofErr w:type="gramStart"/>
      <w:r w:rsidRPr="00E63A71">
        <w:rPr>
          <w:rFonts w:ascii="Arial" w:hAnsi="Arial" w:cs="Arial"/>
          <w:color w:val="000000" w:themeColor="text1"/>
          <w:sz w:val="24"/>
          <w:lang w:val="en"/>
        </w:rPr>
        <w:t>is</w:t>
      </w:r>
      <w:proofErr w:type="gramEnd"/>
      <w:r w:rsidRPr="00E63A71">
        <w:rPr>
          <w:rFonts w:ascii="Arial" w:hAnsi="Arial" w:cs="Arial"/>
          <w:color w:val="000000" w:themeColor="text1"/>
          <w:sz w:val="24"/>
          <w:lang w:val="en"/>
        </w:rPr>
        <w:t xml:space="preserve"> misusing </w:t>
      </w:r>
      <w:r w:rsidR="001712CE" w:rsidRPr="00E63A71">
        <w:rPr>
          <w:rFonts w:ascii="Arial" w:hAnsi="Arial" w:cs="Arial"/>
          <w:color w:val="000000" w:themeColor="text1"/>
          <w:sz w:val="24"/>
          <w:lang w:val="en"/>
        </w:rPr>
        <w:t xml:space="preserve">alcohol and other </w:t>
      </w:r>
      <w:r w:rsidRPr="00E63A71">
        <w:rPr>
          <w:rFonts w:ascii="Arial" w:hAnsi="Arial" w:cs="Arial"/>
          <w:color w:val="000000" w:themeColor="text1"/>
          <w:sz w:val="24"/>
          <w:lang w:val="en"/>
        </w:rPr>
        <w:t>drugs</w:t>
      </w:r>
      <w:r w:rsidR="001712CE" w:rsidRPr="00E63A71">
        <w:rPr>
          <w:rFonts w:ascii="Arial" w:hAnsi="Arial" w:cs="Arial"/>
          <w:color w:val="000000" w:themeColor="text1"/>
          <w:sz w:val="24"/>
          <w:lang w:val="en"/>
        </w:rPr>
        <w:t xml:space="preserve"> </w:t>
      </w:r>
      <w:r w:rsidRPr="00E63A71">
        <w:rPr>
          <w:rFonts w:ascii="Arial" w:hAnsi="Arial" w:cs="Arial"/>
          <w:color w:val="000000" w:themeColor="text1"/>
          <w:sz w:val="24"/>
          <w:lang w:val="en"/>
        </w:rPr>
        <w:t>themselves</w:t>
      </w:r>
    </w:p>
    <w:p w14:paraId="10C8CAC5" w14:textId="7389B403" w:rsidR="000326AC" w:rsidRPr="00E63A71"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63A71">
        <w:rPr>
          <w:rFonts w:ascii="Arial" w:hAnsi="Arial" w:cs="Arial"/>
          <w:color w:val="000000" w:themeColor="text1"/>
          <w:sz w:val="24"/>
          <w:lang w:val="en"/>
        </w:rPr>
        <w:t>has returned home to their family from care</w:t>
      </w:r>
      <w:r w:rsidR="009F5877" w:rsidRPr="00E63A71">
        <w:rPr>
          <w:rFonts w:ascii="Arial" w:hAnsi="Arial" w:cs="Arial"/>
          <w:color w:val="000000" w:themeColor="text1"/>
          <w:sz w:val="24"/>
          <w:lang w:val="en"/>
        </w:rPr>
        <w:t xml:space="preserve"> </w:t>
      </w:r>
    </w:p>
    <w:p w14:paraId="566F3F5E" w14:textId="6EE42D26" w:rsidR="00945210" w:rsidRPr="00193BFA" w:rsidRDefault="00945210" w:rsidP="007936C6">
      <w:pPr>
        <w:numPr>
          <w:ilvl w:val="0"/>
          <w:numId w:val="24"/>
        </w:numPr>
        <w:tabs>
          <w:tab w:val="clear" w:pos="720"/>
          <w:tab w:val="num" w:pos="284"/>
        </w:tabs>
        <w:spacing w:before="100" w:beforeAutospacing="1" w:after="0"/>
        <w:ind w:left="284" w:hanging="284"/>
        <w:jc w:val="both"/>
        <w:rPr>
          <w:rFonts w:ascii="Arial" w:hAnsi="Arial" w:cs="Arial"/>
          <w:color w:val="000000" w:themeColor="text1"/>
          <w:sz w:val="24"/>
          <w:lang w:val="en"/>
        </w:rPr>
      </w:pPr>
      <w:r w:rsidRPr="00193BFA">
        <w:rPr>
          <w:rFonts w:ascii="Arial" w:hAnsi="Arial" w:cs="Arial"/>
          <w:color w:val="000000" w:themeColor="text1"/>
          <w:sz w:val="24"/>
          <w:lang w:val="en"/>
        </w:rPr>
        <w:lastRenderedPageBreak/>
        <w:t xml:space="preserve">is at risk </w:t>
      </w:r>
      <w:r w:rsidR="00AE61E5" w:rsidRPr="00193BFA">
        <w:rPr>
          <w:rFonts w:ascii="Arial" w:hAnsi="Arial" w:cs="Arial"/>
          <w:color w:val="000000" w:themeColor="text1"/>
          <w:sz w:val="24"/>
          <w:lang w:val="en"/>
        </w:rPr>
        <w:t xml:space="preserve">of </w:t>
      </w:r>
      <w:r w:rsidR="008268E2" w:rsidRPr="00193BFA">
        <w:rPr>
          <w:rFonts w:ascii="Arial" w:hAnsi="Arial" w:cs="Arial"/>
          <w:color w:val="000000" w:themeColor="text1"/>
          <w:sz w:val="24"/>
          <w:lang w:val="en"/>
        </w:rPr>
        <w:t xml:space="preserve">honour or </w:t>
      </w:r>
      <w:r w:rsidR="004C56C6" w:rsidRPr="00193BFA">
        <w:rPr>
          <w:rFonts w:ascii="Arial" w:hAnsi="Arial" w:cs="Arial"/>
          <w:color w:val="000000" w:themeColor="text1"/>
          <w:sz w:val="24"/>
          <w:lang w:val="en"/>
        </w:rPr>
        <w:t>faith-based</w:t>
      </w:r>
      <w:r w:rsidR="00E3016C" w:rsidRPr="00193BFA">
        <w:rPr>
          <w:rFonts w:ascii="Arial" w:hAnsi="Arial" w:cs="Arial"/>
          <w:color w:val="000000" w:themeColor="text1"/>
          <w:sz w:val="24"/>
          <w:lang w:val="en"/>
        </w:rPr>
        <w:t xml:space="preserve"> abuse such as Female </w:t>
      </w:r>
      <w:r w:rsidR="00E34858" w:rsidRPr="00193BFA">
        <w:rPr>
          <w:rFonts w:ascii="Arial" w:hAnsi="Arial" w:cs="Arial"/>
          <w:color w:val="000000" w:themeColor="text1"/>
          <w:sz w:val="24"/>
          <w:lang w:val="en"/>
        </w:rPr>
        <w:t>G</w:t>
      </w:r>
      <w:r w:rsidR="00E3016C" w:rsidRPr="00193BFA">
        <w:rPr>
          <w:rFonts w:ascii="Arial" w:hAnsi="Arial" w:cs="Arial"/>
          <w:color w:val="000000" w:themeColor="text1"/>
          <w:sz w:val="24"/>
          <w:lang w:val="en"/>
        </w:rPr>
        <w:t>enital Mutilation</w:t>
      </w:r>
      <w:r w:rsidR="0064148C" w:rsidRPr="00193BFA">
        <w:rPr>
          <w:rFonts w:ascii="Arial" w:hAnsi="Arial" w:cs="Arial"/>
          <w:color w:val="000000" w:themeColor="text1"/>
          <w:sz w:val="24"/>
          <w:lang w:val="en"/>
        </w:rPr>
        <w:t xml:space="preserve"> or Forced Marriage</w:t>
      </w:r>
    </w:p>
    <w:p w14:paraId="021790C8" w14:textId="7C7AAA0F" w:rsidR="00B11572" w:rsidRPr="00E63A71" w:rsidRDefault="000326AC"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E63A71">
        <w:rPr>
          <w:rFonts w:ascii="Arial" w:hAnsi="Arial" w:cs="Arial"/>
          <w:color w:val="000000" w:themeColor="text1"/>
          <w:sz w:val="24"/>
          <w:lang w:val="en"/>
        </w:rPr>
        <w:t xml:space="preserve">is a </w:t>
      </w:r>
      <w:r w:rsidR="00E36EEC" w:rsidRPr="00E63A71">
        <w:rPr>
          <w:rFonts w:ascii="Arial" w:hAnsi="Arial" w:cs="Arial"/>
          <w:color w:val="000000" w:themeColor="text1"/>
          <w:sz w:val="24"/>
          <w:lang w:val="en"/>
        </w:rPr>
        <w:t>‘</w:t>
      </w:r>
      <w:r w:rsidRPr="00E63A71">
        <w:rPr>
          <w:rFonts w:ascii="Arial" w:hAnsi="Arial" w:cs="Arial"/>
          <w:color w:val="000000" w:themeColor="text1"/>
          <w:sz w:val="24"/>
          <w:lang w:val="en"/>
        </w:rPr>
        <w:t>privately fostered chi</w:t>
      </w:r>
      <w:r w:rsidR="00E36EEC" w:rsidRPr="00E63A71">
        <w:rPr>
          <w:rFonts w:ascii="Arial" w:hAnsi="Arial" w:cs="Arial"/>
          <w:color w:val="000000" w:themeColor="text1"/>
          <w:sz w:val="24"/>
          <w:lang w:val="en"/>
        </w:rPr>
        <w:t>ld’</w:t>
      </w:r>
    </w:p>
    <w:p w14:paraId="7008818F" w14:textId="1E3C887A" w:rsidR="00F830F1" w:rsidRPr="00E63A71" w:rsidRDefault="001C317B"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E63A71">
        <w:rPr>
          <w:rFonts w:ascii="Arial" w:hAnsi="Arial" w:cs="Arial"/>
          <w:sz w:val="24"/>
          <w:lang w:val="en"/>
        </w:rPr>
        <w:t xml:space="preserve">is </w:t>
      </w:r>
      <w:r w:rsidR="000B32EC" w:rsidRPr="00E63A71">
        <w:rPr>
          <w:rFonts w:ascii="Arial" w:hAnsi="Arial" w:cs="Arial"/>
          <w:sz w:val="24"/>
          <w:lang w:val="en"/>
        </w:rPr>
        <w:t>persistently</w:t>
      </w:r>
      <w:r w:rsidRPr="00E63A71">
        <w:rPr>
          <w:rFonts w:ascii="Arial" w:hAnsi="Arial" w:cs="Arial"/>
          <w:sz w:val="24"/>
          <w:lang w:val="en"/>
        </w:rPr>
        <w:t xml:space="preserve"> absent from education</w:t>
      </w:r>
      <w:r w:rsidR="000B32EC" w:rsidRPr="00E63A71">
        <w:rPr>
          <w:rFonts w:ascii="Arial" w:hAnsi="Arial" w:cs="Arial"/>
          <w:sz w:val="24"/>
          <w:lang w:val="en"/>
        </w:rPr>
        <w:t>, including persistent absences for part of the school day</w:t>
      </w:r>
      <w:r w:rsidR="009F5877" w:rsidRPr="00E63A71">
        <w:rPr>
          <w:rFonts w:ascii="Arial" w:hAnsi="Arial" w:cs="Arial"/>
          <w:sz w:val="24"/>
          <w:lang w:val="en"/>
        </w:rPr>
        <w:t xml:space="preserve"> </w:t>
      </w:r>
    </w:p>
    <w:p w14:paraId="6B2283EE" w14:textId="1DB814CE" w:rsidR="008D4A71" w:rsidRPr="009451C1" w:rsidRDefault="00E8100F"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If there are concerns about a child’s welfare that do not meet the thresholds of child abuse the school will consider whether the Early Help approach should be considered. Staff are aware that early identification of concerns and the use of Early Help to develop a multi-agency plan for the child can reduce the risk of subsequent abuse.</w:t>
      </w:r>
    </w:p>
    <w:p w14:paraId="7B4DEDBB" w14:textId="270A616F" w:rsidR="00B140ED" w:rsidRPr="00100167" w:rsidRDefault="00B140ED" w:rsidP="008D4A71">
      <w:pPr>
        <w:autoSpaceDE w:val="0"/>
        <w:autoSpaceDN w:val="0"/>
        <w:adjustRightInd w:val="0"/>
        <w:spacing w:before="240" w:after="0"/>
        <w:jc w:val="both"/>
        <w:rPr>
          <w:rFonts w:ascii="Arial" w:eastAsiaTheme="minorHAnsi" w:hAnsi="Arial" w:cs="Arial"/>
          <w:color w:val="000000" w:themeColor="text1"/>
          <w:sz w:val="24"/>
          <w:szCs w:val="24"/>
          <w:lang w:eastAsia="en-US"/>
        </w:rPr>
      </w:pPr>
      <w:r w:rsidRPr="00100167">
        <w:rPr>
          <w:rFonts w:ascii="Arial" w:eastAsiaTheme="minorHAnsi" w:hAnsi="Arial" w:cs="Arial"/>
          <w:color w:val="000000" w:themeColor="text1"/>
          <w:sz w:val="24"/>
          <w:szCs w:val="24"/>
          <w:lang w:eastAsia="en-US"/>
        </w:rPr>
        <w:t>The multi-</w:t>
      </w:r>
      <w:r w:rsidRPr="00193BFA">
        <w:rPr>
          <w:rFonts w:ascii="Arial" w:eastAsiaTheme="minorHAnsi" w:hAnsi="Arial" w:cs="Arial"/>
          <w:color w:val="000000" w:themeColor="text1"/>
          <w:sz w:val="24"/>
          <w:szCs w:val="24"/>
          <w:lang w:eastAsia="en-US"/>
        </w:rPr>
        <w:t xml:space="preserve">agency </w:t>
      </w:r>
      <w:r w:rsidR="003A3474" w:rsidRPr="00193BFA">
        <w:rPr>
          <w:rFonts w:ascii="Arial" w:eastAsiaTheme="minorHAnsi" w:hAnsi="Arial" w:cs="Arial"/>
          <w:color w:val="000000" w:themeColor="text1"/>
          <w:sz w:val="24"/>
          <w:szCs w:val="24"/>
          <w:lang w:eastAsia="en-US"/>
        </w:rPr>
        <w:t>continuum of need</w:t>
      </w:r>
      <w:r w:rsidRPr="00193BFA">
        <w:rPr>
          <w:rFonts w:ascii="Arial" w:eastAsiaTheme="minorHAnsi" w:hAnsi="Arial" w:cs="Arial"/>
          <w:color w:val="000000" w:themeColor="text1"/>
          <w:sz w:val="24"/>
          <w:szCs w:val="24"/>
          <w:lang w:eastAsia="en-US"/>
        </w:rPr>
        <w:t xml:space="preserve"> is a guidance tool that all agencies, professionals and volunteers can use to consider how best to meet the needs of individual children and young people.  This support can be provided on a single agency basis or a multi-agency basis.  </w:t>
      </w:r>
      <w:r w:rsidR="00FD101C" w:rsidRPr="00193BFA">
        <w:rPr>
          <w:rFonts w:ascii="Arial" w:eastAsiaTheme="minorHAnsi" w:hAnsi="Arial" w:cs="Arial"/>
          <w:color w:val="000000" w:themeColor="text1"/>
          <w:sz w:val="24"/>
          <w:szCs w:val="24"/>
          <w:lang w:eastAsia="en-US"/>
        </w:rPr>
        <w:t xml:space="preserve">This </w:t>
      </w:r>
      <w:r w:rsidRPr="00193BFA">
        <w:rPr>
          <w:rFonts w:ascii="Arial" w:eastAsiaTheme="minorHAnsi" w:hAnsi="Arial" w:cs="Arial"/>
          <w:color w:val="000000" w:themeColor="text1"/>
          <w:sz w:val="24"/>
          <w:szCs w:val="24"/>
          <w:lang w:eastAsia="en-US"/>
        </w:rPr>
        <w:t xml:space="preserve">approach </w:t>
      </w:r>
      <w:r w:rsidRPr="00100167">
        <w:rPr>
          <w:rFonts w:ascii="Arial" w:eastAsiaTheme="minorHAnsi" w:hAnsi="Arial" w:cs="Arial"/>
          <w:color w:val="000000" w:themeColor="text1"/>
          <w:sz w:val="24"/>
          <w:szCs w:val="24"/>
          <w:lang w:eastAsia="en-US"/>
        </w:rPr>
        <w:t xml:space="preserve">aims to reduce risk and vulnerability and meet needs at the appropriate level of support and/or intervention.  Access to effective early intervention and prevention services is essential to achieving this.  </w:t>
      </w:r>
    </w:p>
    <w:p w14:paraId="413EBCF1" w14:textId="77777777" w:rsidR="00B140ED" w:rsidRPr="009451C1" w:rsidRDefault="00B140ED" w:rsidP="00B140ED">
      <w:pPr>
        <w:autoSpaceDE w:val="0"/>
        <w:autoSpaceDN w:val="0"/>
        <w:adjustRightInd w:val="0"/>
        <w:spacing w:after="0" w:line="240" w:lineRule="auto"/>
        <w:jc w:val="both"/>
        <w:rPr>
          <w:rFonts w:ascii="Arial" w:eastAsia="Arial" w:hAnsi="Arial" w:cs="Arial"/>
          <w:sz w:val="24"/>
          <w:szCs w:val="24"/>
        </w:rPr>
      </w:pPr>
    </w:p>
    <w:p w14:paraId="3B3A866C" w14:textId="6751019D" w:rsidR="00332FAB" w:rsidRDefault="00332FAB" w:rsidP="008D4A71">
      <w:pPr>
        <w:autoSpaceDE w:val="0"/>
        <w:autoSpaceDN w:val="0"/>
        <w:adjustRightInd w:val="0"/>
        <w:spacing w:after="0"/>
        <w:jc w:val="both"/>
        <w:rPr>
          <w:rFonts w:ascii="Arial" w:eastAsia="Arial" w:hAnsi="Arial" w:cs="Arial"/>
          <w:i/>
          <w:color w:val="FF0000"/>
          <w:sz w:val="24"/>
          <w:szCs w:val="24"/>
        </w:rPr>
      </w:pPr>
      <w:r w:rsidRPr="009451C1">
        <w:rPr>
          <w:rFonts w:ascii="Arial" w:eastAsia="Arial" w:hAnsi="Arial" w:cs="Arial"/>
          <w:sz w:val="24"/>
          <w:szCs w:val="24"/>
        </w:rPr>
        <w:t xml:space="preserve">Our school is an Operation Encompass school which means that we </w:t>
      </w:r>
      <w:proofErr w:type="gramStart"/>
      <w:r w:rsidRPr="009451C1">
        <w:rPr>
          <w:rFonts w:ascii="Arial" w:eastAsia="Arial" w:hAnsi="Arial" w:cs="Arial"/>
          <w:sz w:val="24"/>
          <w:szCs w:val="24"/>
        </w:rPr>
        <w:t>are able to</w:t>
      </w:r>
      <w:proofErr w:type="gramEnd"/>
      <w:r w:rsidRPr="009451C1">
        <w:rPr>
          <w:rFonts w:ascii="Arial" w:eastAsia="Arial" w:hAnsi="Arial" w:cs="Arial"/>
          <w:sz w:val="24"/>
          <w:szCs w:val="24"/>
        </w:rPr>
        <w:t xml:space="preserve"> give proactive support to those chi</w:t>
      </w:r>
      <w:r w:rsidR="00C056A3" w:rsidRPr="009451C1">
        <w:rPr>
          <w:rFonts w:ascii="Arial" w:eastAsia="Arial" w:hAnsi="Arial" w:cs="Arial"/>
          <w:sz w:val="24"/>
          <w:szCs w:val="24"/>
        </w:rPr>
        <w:t>ldren and their families where d</w:t>
      </w:r>
      <w:r w:rsidRPr="009451C1">
        <w:rPr>
          <w:rFonts w:ascii="Arial" w:eastAsia="Arial" w:hAnsi="Arial" w:cs="Arial"/>
          <w:sz w:val="24"/>
          <w:szCs w:val="24"/>
        </w:rPr>
        <w:t>omestic abuse is identified.</w:t>
      </w:r>
      <w:r w:rsidR="00C14C85" w:rsidRPr="009451C1">
        <w:rPr>
          <w:rFonts w:ascii="Arial" w:eastAsia="Arial" w:hAnsi="Arial" w:cs="Arial"/>
          <w:i/>
          <w:sz w:val="24"/>
          <w:szCs w:val="24"/>
        </w:rPr>
        <w:t xml:space="preserve"> </w:t>
      </w:r>
    </w:p>
    <w:p w14:paraId="1B1E1EE8" w14:textId="77777777" w:rsidR="008D4A71" w:rsidRPr="00BF79F9" w:rsidRDefault="008D4A71" w:rsidP="008D4A71">
      <w:pPr>
        <w:autoSpaceDE w:val="0"/>
        <w:autoSpaceDN w:val="0"/>
        <w:adjustRightInd w:val="0"/>
        <w:spacing w:after="0"/>
        <w:jc w:val="both"/>
        <w:rPr>
          <w:rFonts w:ascii="Arial" w:eastAsia="Arial" w:hAnsi="Arial" w:cs="Arial"/>
          <w:color w:val="FF0000"/>
          <w:sz w:val="24"/>
          <w:szCs w:val="24"/>
        </w:rPr>
      </w:pPr>
    </w:p>
    <w:p w14:paraId="5E8A79D6" w14:textId="398B2152" w:rsidR="007F5779" w:rsidRPr="00994A42" w:rsidRDefault="00B11572" w:rsidP="00EB36B0">
      <w:pPr>
        <w:autoSpaceDE w:val="0"/>
        <w:autoSpaceDN w:val="0"/>
        <w:adjustRightInd w:val="0"/>
        <w:jc w:val="both"/>
        <w:rPr>
          <w:rFonts w:ascii="Arial" w:eastAsia="Arial" w:hAnsi="Arial" w:cs="Arial"/>
          <w:color w:val="000000" w:themeColor="text1"/>
          <w:sz w:val="24"/>
          <w:szCs w:val="24"/>
        </w:rPr>
      </w:pPr>
      <w:r w:rsidRPr="00994A42">
        <w:rPr>
          <w:rFonts w:ascii="Arial" w:eastAsia="Arial" w:hAnsi="Arial" w:cs="Arial"/>
          <w:color w:val="000000" w:themeColor="text1"/>
          <w:sz w:val="24"/>
          <w:szCs w:val="24"/>
        </w:rPr>
        <w:t xml:space="preserve">If a member of staff has concerns about a </w:t>
      </w:r>
      <w:r w:rsidR="0045608F" w:rsidRPr="00994A42">
        <w:rPr>
          <w:rFonts w:ascii="Arial" w:eastAsia="Arial" w:hAnsi="Arial" w:cs="Arial"/>
          <w:color w:val="000000" w:themeColor="text1"/>
          <w:sz w:val="24"/>
          <w:szCs w:val="24"/>
        </w:rPr>
        <w:t>child,</w:t>
      </w:r>
      <w:r w:rsidRPr="00994A42">
        <w:rPr>
          <w:rFonts w:ascii="Arial" w:eastAsia="Arial" w:hAnsi="Arial" w:cs="Arial"/>
          <w:color w:val="000000" w:themeColor="text1"/>
          <w:sz w:val="24"/>
          <w:szCs w:val="24"/>
        </w:rPr>
        <w:t xml:space="preserve"> they will need to decide what action to take. Where possible, there should be a c</w:t>
      </w:r>
      <w:r w:rsidR="00DB3F26" w:rsidRPr="00994A42">
        <w:rPr>
          <w:rFonts w:ascii="Arial" w:eastAsia="Arial" w:hAnsi="Arial" w:cs="Arial"/>
          <w:color w:val="000000" w:themeColor="text1"/>
          <w:sz w:val="24"/>
          <w:szCs w:val="24"/>
        </w:rPr>
        <w:t>onversation with the Designated Safeguarding L</w:t>
      </w:r>
      <w:r w:rsidRPr="00994A42">
        <w:rPr>
          <w:rFonts w:ascii="Arial" w:eastAsia="Arial" w:hAnsi="Arial" w:cs="Arial"/>
          <w:color w:val="000000" w:themeColor="text1"/>
          <w:sz w:val="24"/>
          <w:szCs w:val="24"/>
        </w:rPr>
        <w:t xml:space="preserve">ead </w:t>
      </w:r>
      <w:r w:rsidR="003A3474" w:rsidRPr="00994A42">
        <w:rPr>
          <w:rFonts w:ascii="Arial" w:eastAsia="Arial" w:hAnsi="Arial" w:cs="Arial"/>
          <w:color w:val="000000" w:themeColor="text1"/>
          <w:sz w:val="24"/>
          <w:szCs w:val="24"/>
        </w:rPr>
        <w:t xml:space="preserve">or deputy </w:t>
      </w:r>
      <w:r w:rsidRPr="00994A42">
        <w:rPr>
          <w:rFonts w:ascii="Arial" w:eastAsia="Arial" w:hAnsi="Arial" w:cs="Arial"/>
          <w:color w:val="000000" w:themeColor="text1"/>
          <w:sz w:val="24"/>
          <w:szCs w:val="24"/>
        </w:rPr>
        <w:t>to agree a course of action, although any staff member can</w:t>
      </w:r>
      <w:r w:rsidR="003A3474" w:rsidRPr="00994A42">
        <w:rPr>
          <w:rFonts w:ascii="Arial" w:eastAsia="Arial" w:hAnsi="Arial" w:cs="Arial"/>
          <w:color w:val="000000" w:themeColor="text1"/>
          <w:sz w:val="24"/>
          <w:szCs w:val="24"/>
        </w:rPr>
        <w:t xml:space="preserve"> </w:t>
      </w:r>
      <w:r w:rsidR="00DB3F26" w:rsidRPr="00994A42">
        <w:rPr>
          <w:rFonts w:ascii="Arial" w:eastAsia="Arial" w:hAnsi="Arial" w:cs="Arial"/>
          <w:color w:val="000000" w:themeColor="text1"/>
          <w:sz w:val="24"/>
          <w:szCs w:val="24"/>
        </w:rPr>
        <w:t xml:space="preserve">consult with </w:t>
      </w:r>
      <w:r w:rsidR="003A3474" w:rsidRPr="00994A42">
        <w:rPr>
          <w:rFonts w:ascii="Arial" w:eastAsia="Arial" w:hAnsi="Arial" w:cs="Arial"/>
          <w:color w:val="000000" w:themeColor="text1"/>
          <w:sz w:val="24"/>
          <w:szCs w:val="24"/>
        </w:rPr>
        <w:t>The Integrated Front Door</w:t>
      </w:r>
      <w:r w:rsidR="00DB3F26" w:rsidRPr="00994A42">
        <w:rPr>
          <w:rFonts w:ascii="Arial" w:eastAsia="Arial" w:hAnsi="Arial" w:cs="Arial"/>
          <w:color w:val="000000" w:themeColor="text1"/>
          <w:sz w:val="24"/>
          <w:szCs w:val="24"/>
        </w:rPr>
        <w:t>/contact the police</w:t>
      </w:r>
      <w:r w:rsidRPr="00994A42">
        <w:rPr>
          <w:rFonts w:ascii="Arial" w:eastAsia="Arial" w:hAnsi="Arial" w:cs="Arial"/>
          <w:color w:val="000000" w:themeColor="text1"/>
          <w:sz w:val="24"/>
          <w:szCs w:val="24"/>
        </w:rPr>
        <w:t>. Other options could include referral to specialist services or early help services and should be made in accordance with the referral threshold set by</w:t>
      </w:r>
      <w:r w:rsidR="0045608F" w:rsidRPr="00994A42">
        <w:rPr>
          <w:rFonts w:ascii="Arial" w:eastAsia="Arial" w:hAnsi="Arial" w:cs="Arial"/>
          <w:color w:val="000000" w:themeColor="text1"/>
          <w:sz w:val="24"/>
          <w:szCs w:val="24"/>
        </w:rPr>
        <w:t xml:space="preserve"> Cheshire East’s Safeguarding </w:t>
      </w:r>
      <w:r w:rsidRPr="00994A42">
        <w:rPr>
          <w:rFonts w:ascii="Arial" w:eastAsia="Arial" w:hAnsi="Arial" w:cs="Arial"/>
          <w:color w:val="000000" w:themeColor="text1"/>
          <w:sz w:val="24"/>
          <w:szCs w:val="24"/>
        </w:rPr>
        <w:t xml:space="preserve">Children </w:t>
      </w:r>
      <w:r w:rsidR="0045608F" w:rsidRPr="00994A42">
        <w:rPr>
          <w:rFonts w:ascii="Arial" w:eastAsia="Arial" w:hAnsi="Arial" w:cs="Arial"/>
          <w:color w:val="000000" w:themeColor="text1"/>
          <w:sz w:val="24"/>
          <w:szCs w:val="24"/>
        </w:rPr>
        <w:t>Partnership</w:t>
      </w:r>
      <w:r w:rsidRPr="00994A42">
        <w:rPr>
          <w:rFonts w:ascii="Arial" w:eastAsia="Arial" w:hAnsi="Arial" w:cs="Arial"/>
          <w:color w:val="000000" w:themeColor="text1"/>
          <w:sz w:val="24"/>
          <w:szCs w:val="24"/>
        </w:rPr>
        <w:t xml:space="preserve">. </w:t>
      </w:r>
    </w:p>
    <w:p w14:paraId="4B20F1A5" w14:textId="68BE38CF" w:rsidR="006612C0" w:rsidRPr="00994A42" w:rsidRDefault="006612C0" w:rsidP="004C56C6">
      <w:pPr>
        <w:autoSpaceDE w:val="0"/>
        <w:autoSpaceDN w:val="0"/>
        <w:adjustRightInd w:val="0"/>
        <w:spacing w:after="0"/>
        <w:jc w:val="both"/>
        <w:rPr>
          <w:rFonts w:ascii="Arial" w:eastAsiaTheme="minorHAnsi" w:hAnsi="Arial" w:cs="Arial"/>
          <w:color w:val="000000" w:themeColor="text1"/>
          <w:sz w:val="24"/>
          <w:szCs w:val="24"/>
          <w:lang w:eastAsia="en-US"/>
        </w:rPr>
      </w:pPr>
      <w:r w:rsidRPr="00994A42">
        <w:rPr>
          <w:rFonts w:ascii="Arial" w:eastAsiaTheme="minorHAnsi" w:hAnsi="Arial" w:cs="Arial"/>
          <w:color w:val="000000" w:themeColor="text1"/>
          <w:sz w:val="24"/>
          <w:szCs w:val="24"/>
          <w:lang w:eastAsia="en-US"/>
        </w:rPr>
        <w:t>The Family Hub model</w:t>
      </w:r>
      <w:r w:rsidR="00453A7D" w:rsidRPr="00994A42">
        <w:rPr>
          <w:rFonts w:ascii="Arial" w:eastAsiaTheme="minorHAnsi" w:hAnsi="Arial" w:cs="Arial"/>
          <w:color w:val="000000" w:themeColor="text1"/>
          <w:sz w:val="24"/>
          <w:szCs w:val="24"/>
          <w:lang w:eastAsia="en-US"/>
        </w:rPr>
        <w:t>,</w:t>
      </w:r>
      <w:r w:rsidR="00E74051" w:rsidRPr="00994A42">
        <w:rPr>
          <w:rFonts w:ascii="Arial" w:eastAsiaTheme="minorHAnsi" w:hAnsi="Arial" w:cs="Arial"/>
          <w:color w:val="000000" w:themeColor="text1"/>
          <w:sz w:val="24"/>
          <w:szCs w:val="24"/>
          <w:lang w:eastAsia="en-US"/>
        </w:rPr>
        <w:t xml:space="preserve"> now </w:t>
      </w:r>
      <w:r w:rsidRPr="00994A42">
        <w:rPr>
          <w:rFonts w:ascii="Arial" w:eastAsiaTheme="minorHAnsi" w:hAnsi="Arial" w:cs="Arial"/>
          <w:color w:val="000000" w:themeColor="text1"/>
          <w:sz w:val="24"/>
          <w:szCs w:val="24"/>
          <w:lang w:eastAsia="en-US"/>
        </w:rPr>
        <w:t>implemented across Cheshire East</w:t>
      </w:r>
      <w:r w:rsidR="00453A7D" w:rsidRPr="00994A42">
        <w:rPr>
          <w:rFonts w:ascii="Arial" w:eastAsiaTheme="minorHAnsi" w:hAnsi="Arial" w:cs="Arial"/>
          <w:color w:val="000000" w:themeColor="text1"/>
          <w:sz w:val="24"/>
          <w:szCs w:val="24"/>
          <w:lang w:eastAsia="en-US"/>
        </w:rPr>
        <w:t>,</w:t>
      </w:r>
      <w:r w:rsidRPr="00994A42">
        <w:rPr>
          <w:rFonts w:ascii="Arial" w:eastAsiaTheme="minorHAnsi" w:hAnsi="Arial" w:cs="Arial"/>
          <w:color w:val="000000" w:themeColor="text1"/>
          <w:sz w:val="24"/>
          <w:szCs w:val="24"/>
          <w:lang w:eastAsia="en-US"/>
        </w:rPr>
        <w:t xml:space="preserve"> strengthen</w:t>
      </w:r>
      <w:r w:rsidR="00CA0786" w:rsidRPr="00994A42">
        <w:rPr>
          <w:rFonts w:ascii="Arial" w:eastAsiaTheme="minorHAnsi" w:hAnsi="Arial" w:cs="Arial"/>
          <w:color w:val="000000" w:themeColor="text1"/>
          <w:sz w:val="24"/>
          <w:szCs w:val="24"/>
          <w:lang w:eastAsia="en-US"/>
        </w:rPr>
        <w:t>s</w:t>
      </w:r>
      <w:r w:rsidRPr="00994A42">
        <w:rPr>
          <w:rFonts w:ascii="Arial" w:eastAsiaTheme="minorHAnsi" w:hAnsi="Arial" w:cs="Arial"/>
          <w:color w:val="000000" w:themeColor="text1"/>
          <w:sz w:val="24"/>
          <w:szCs w:val="24"/>
          <w:lang w:eastAsia="en-US"/>
        </w:rPr>
        <w:t xml:space="preserve"> existing partnerships in each locality making it easier for practitioners to get support for families.</w:t>
      </w:r>
      <w:r w:rsidR="00E74051" w:rsidRPr="00994A42">
        <w:rPr>
          <w:rFonts w:ascii="Arial" w:eastAsiaTheme="minorHAnsi" w:hAnsi="Arial" w:cs="Arial"/>
          <w:color w:val="000000" w:themeColor="text1"/>
          <w:sz w:val="24"/>
          <w:szCs w:val="24"/>
          <w:lang w:eastAsia="en-US"/>
        </w:rPr>
        <w:t xml:space="preserve">  Family </w:t>
      </w:r>
      <w:r w:rsidR="00744D53" w:rsidRPr="00994A42">
        <w:rPr>
          <w:rFonts w:ascii="Arial" w:eastAsiaTheme="minorHAnsi" w:hAnsi="Arial" w:cs="Arial"/>
          <w:color w:val="000000" w:themeColor="text1"/>
          <w:sz w:val="24"/>
          <w:szCs w:val="24"/>
          <w:lang w:eastAsia="en-US"/>
        </w:rPr>
        <w:t>H</w:t>
      </w:r>
      <w:r w:rsidR="00E74051" w:rsidRPr="00994A42">
        <w:rPr>
          <w:rFonts w:ascii="Arial" w:eastAsiaTheme="minorHAnsi" w:hAnsi="Arial" w:cs="Arial"/>
          <w:color w:val="000000" w:themeColor="text1"/>
          <w:sz w:val="24"/>
          <w:szCs w:val="24"/>
          <w:lang w:eastAsia="en-US"/>
        </w:rPr>
        <w:t>ubs support children and young people from 0-19 (or up to 25 for young people with special educational needs and disabilities)</w:t>
      </w:r>
      <w:r w:rsidR="008D4A71" w:rsidRPr="00994A42">
        <w:rPr>
          <w:rFonts w:ascii="Arial" w:eastAsiaTheme="minorHAnsi" w:hAnsi="Arial" w:cs="Arial"/>
          <w:color w:val="000000" w:themeColor="text1"/>
          <w:sz w:val="24"/>
          <w:szCs w:val="24"/>
          <w:lang w:eastAsia="en-US"/>
        </w:rPr>
        <w:t>.</w:t>
      </w:r>
    </w:p>
    <w:p w14:paraId="1769F788" w14:textId="77777777" w:rsidR="006612C0" w:rsidRPr="009451C1" w:rsidRDefault="006612C0" w:rsidP="006612C0">
      <w:pPr>
        <w:autoSpaceDE w:val="0"/>
        <w:autoSpaceDN w:val="0"/>
        <w:adjustRightInd w:val="0"/>
        <w:spacing w:after="0" w:line="240" w:lineRule="auto"/>
        <w:rPr>
          <w:rFonts w:ascii="Arial" w:eastAsia="Arial" w:hAnsi="Arial" w:cs="Arial"/>
          <w:sz w:val="24"/>
          <w:szCs w:val="24"/>
        </w:rPr>
      </w:pPr>
    </w:p>
    <w:p w14:paraId="753A7568" w14:textId="2D459EA1" w:rsidR="00711244" w:rsidRPr="009451C1" w:rsidRDefault="00711244"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In the first</w:t>
      </w:r>
      <w:r w:rsidR="00DB3F26" w:rsidRPr="009451C1">
        <w:rPr>
          <w:rFonts w:ascii="Arial" w:eastAsia="Arial" w:hAnsi="Arial" w:cs="Arial"/>
          <w:sz w:val="24"/>
          <w:szCs w:val="24"/>
        </w:rPr>
        <w:t xml:space="preserve"> instance </w:t>
      </w:r>
      <w:r w:rsidR="00DB3F26" w:rsidRPr="00994A42">
        <w:rPr>
          <w:rFonts w:ascii="Arial" w:eastAsia="Arial" w:hAnsi="Arial" w:cs="Arial"/>
          <w:color w:val="000000" w:themeColor="text1"/>
          <w:sz w:val="24"/>
          <w:szCs w:val="24"/>
        </w:rPr>
        <w:t xml:space="preserve">staff should discuss </w:t>
      </w:r>
      <w:r w:rsidR="00976321" w:rsidRPr="00994A42">
        <w:rPr>
          <w:rFonts w:ascii="Arial" w:eastAsia="Arial" w:hAnsi="Arial" w:cs="Arial"/>
          <w:color w:val="000000" w:themeColor="text1"/>
          <w:sz w:val="24"/>
          <w:szCs w:val="24"/>
        </w:rPr>
        <w:t>‘E</w:t>
      </w:r>
      <w:r w:rsidR="00DB3F26" w:rsidRPr="00994A42">
        <w:rPr>
          <w:rFonts w:ascii="Arial" w:eastAsia="Arial" w:hAnsi="Arial" w:cs="Arial"/>
          <w:color w:val="000000" w:themeColor="text1"/>
          <w:sz w:val="24"/>
          <w:szCs w:val="24"/>
        </w:rPr>
        <w:t xml:space="preserve">arly </w:t>
      </w:r>
      <w:r w:rsidR="00976321" w:rsidRPr="00994A42">
        <w:rPr>
          <w:rFonts w:ascii="Arial" w:eastAsia="Arial" w:hAnsi="Arial" w:cs="Arial"/>
          <w:color w:val="000000" w:themeColor="text1"/>
          <w:sz w:val="24"/>
          <w:szCs w:val="24"/>
        </w:rPr>
        <w:t>H</w:t>
      </w:r>
      <w:r w:rsidR="00DB3F26" w:rsidRPr="00994A42">
        <w:rPr>
          <w:rFonts w:ascii="Arial" w:eastAsia="Arial" w:hAnsi="Arial" w:cs="Arial"/>
          <w:color w:val="000000" w:themeColor="text1"/>
          <w:sz w:val="24"/>
          <w:szCs w:val="24"/>
        </w:rPr>
        <w:t>elp</w:t>
      </w:r>
      <w:r w:rsidR="00976321" w:rsidRPr="00994A42">
        <w:rPr>
          <w:rFonts w:ascii="Arial" w:eastAsia="Arial" w:hAnsi="Arial" w:cs="Arial"/>
          <w:color w:val="000000" w:themeColor="text1"/>
          <w:sz w:val="24"/>
          <w:szCs w:val="24"/>
        </w:rPr>
        <w:t>’</w:t>
      </w:r>
      <w:r w:rsidR="00DB3F26" w:rsidRPr="00994A42">
        <w:rPr>
          <w:rFonts w:ascii="Arial" w:eastAsia="Arial" w:hAnsi="Arial" w:cs="Arial"/>
          <w:color w:val="000000" w:themeColor="text1"/>
          <w:sz w:val="24"/>
          <w:szCs w:val="24"/>
        </w:rPr>
        <w:t xml:space="preserve"> requirements with the Designated Safeguarding L</w:t>
      </w:r>
      <w:r w:rsidRPr="00994A42">
        <w:rPr>
          <w:rFonts w:ascii="Arial" w:eastAsia="Arial" w:hAnsi="Arial" w:cs="Arial"/>
          <w:color w:val="000000" w:themeColor="text1"/>
          <w:sz w:val="24"/>
          <w:szCs w:val="24"/>
        </w:rPr>
        <w:t>ead</w:t>
      </w:r>
      <w:r w:rsidR="00CA0786" w:rsidRPr="00994A42">
        <w:rPr>
          <w:rFonts w:ascii="Arial" w:eastAsia="Arial" w:hAnsi="Arial" w:cs="Arial"/>
          <w:color w:val="000000" w:themeColor="text1"/>
          <w:sz w:val="24"/>
          <w:szCs w:val="24"/>
        </w:rPr>
        <w:t xml:space="preserve"> or deputy</w:t>
      </w:r>
      <w:r w:rsidRPr="00994A42">
        <w:rPr>
          <w:rFonts w:ascii="Arial" w:eastAsia="Arial" w:hAnsi="Arial" w:cs="Arial"/>
          <w:color w:val="000000" w:themeColor="text1"/>
          <w:sz w:val="24"/>
          <w:szCs w:val="24"/>
        </w:rPr>
        <w:t>.</w:t>
      </w:r>
      <w:r w:rsidR="00D02071" w:rsidRPr="00994A42">
        <w:rPr>
          <w:rFonts w:ascii="Arial" w:eastAsiaTheme="minorHAnsi" w:hAnsi="Arial" w:cs="Arial"/>
          <w:color w:val="000000" w:themeColor="text1"/>
          <w:sz w:val="24"/>
          <w:szCs w:val="24"/>
          <w:lang w:eastAsia="en-US"/>
        </w:rPr>
        <w:t xml:space="preserve"> </w:t>
      </w:r>
      <w:r w:rsidR="00D02071" w:rsidRPr="00994A42">
        <w:rPr>
          <w:rFonts w:ascii="Arial" w:eastAsia="Arial" w:hAnsi="Arial" w:cs="Arial"/>
          <w:color w:val="000000" w:themeColor="text1"/>
          <w:sz w:val="24"/>
          <w:szCs w:val="24"/>
        </w:rPr>
        <w:t>If</w:t>
      </w:r>
      <w:r w:rsidR="005873F4" w:rsidRPr="00994A42">
        <w:rPr>
          <w:rFonts w:ascii="Arial" w:eastAsia="Arial" w:hAnsi="Arial" w:cs="Arial"/>
          <w:color w:val="000000" w:themeColor="text1"/>
          <w:sz w:val="24"/>
          <w:szCs w:val="24"/>
        </w:rPr>
        <w:t xml:space="preserve"> early help is appropriate the D</w:t>
      </w:r>
      <w:r w:rsidR="00D02071" w:rsidRPr="00994A42">
        <w:rPr>
          <w:rFonts w:ascii="Arial" w:eastAsia="Arial" w:hAnsi="Arial" w:cs="Arial"/>
          <w:color w:val="000000" w:themeColor="text1"/>
          <w:sz w:val="24"/>
          <w:szCs w:val="24"/>
        </w:rPr>
        <w:t>es</w:t>
      </w:r>
      <w:r w:rsidR="005873F4" w:rsidRPr="00994A42">
        <w:rPr>
          <w:rFonts w:ascii="Arial" w:eastAsia="Arial" w:hAnsi="Arial" w:cs="Arial"/>
          <w:color w:val="000000" w:themeColor="text1"/>
          <w:sz w:val="24"/>
          <w:szCs w:val="24"/>
        </w:rPr>
        <w:t>ignated Safeguarding L</w:t>
      </w:r>
      <w:r w:rsidR="00D02071" w:rsidRPr="00994A42">
        <w:rPr>
          <w:rFonts w:ascii="Arial" w:eastAsia="Arial" w:hAnsi="Arial" w:cs="Arial"/>
          <w:color w:val="000000" w:themeColor="text1"/>
          <w:sz w:val="24"/>
          <w:szCs w:val="24"/>
        </w:rPr>
        <w:t>ead</w:t>
      </w:r>
      <w:r w:rsidR="00CA0786" w:rsidRPr="00994A42">
        <w:rPr>
          <w:rFonts w:ascii="Arial" w:eastAsia="Arial" w:hAnsi="Arial" w:cs="Arial"/>
          <w:color w:val="000000" w:themeColor="text1"/>
          <w:sz w:val="24"/>
          <w:szCs w:val="24"/>
        </w:rPr>
        <w:t xml:space="preserve"> or deputy</w:t>
      </w:r>
      <w:r w:rsidR="00D02071" w:rsidRPr="00994A42">
        <w:rPr>
          <w:rFonts w:ascii="Arial" w:eastAsia="Arial" w:hAnsi="Arial" w:cs="Arial"/>
          <w:color w:val="000000" w:themeColor="text1"/>
          <w:sz w:val="24"/>
          <w:szCs w:val="24"/>
        </w:rPr>
        <w:t xml:space="preserve"> will </w:t>
      </w:r>
      <w:r w:rsidR="00D02071" w:rsidRPr="009451C1">
        <w:rPr>
          <w:rFonts w:ascii="Arial" w:eastAsia="Arial" w:hAnsi="Arial" w:cs="Arial"/>
          <w:sz w:val="24"/>
          <w:szCs w:val="24"/>
        </w:rPr>
        <w:t>support the staff member in liaising with other agencies and setting up an inter-</w:t>
      </w:r>
      <w:r w:rsidR="00D02071" w:rsidRPr="00994A42">
        <w:rPr>
          <w:rFonts w:ascii="Arial" w:eastAsia="Arial" w:hAnsi="Arial" w:cs="Arial"/>
          <w:color w:val="000000" w:themeColor="text1"/>
          <w:sz w:val="24"/>
          <w:szCs w:val="24"/>
        </w:rPr>
        <w:t>agency</w:t>
      </w:r>
      <w:r w:rsidR="00174BC0" w:rsidRPr="00994A42">
        <w:rPr>
          <w:rFonts w:ascii="Arial" w:eastAsia="Arial" w:hAnsi="Arial" w:cs="Arial"/>
          <w:color w:val="000000" w:themeColor="text1"/>
          <w:sz w:val="24"/>
          <w:szCs w:val="24"/>
        </w:rPr>
        <w:t xml:space="preserve"> or community-based</w:t>
      </w:r>
      <w:r w:rsidR="00D02071" w:rsidRPr="00994A42">
        <w:rPr>
          <w:rFonts w:ascii="Arial" w:eastAsia="Arial" w:hAnsi="Arial" w:cs="Arial"/>
          <w:color w:val="000000" w:themeColor="text1"/>
          <w:sz w:val="24"/>
          <w:szCs w:val="24"/>
        </w:rPr>
        <w:t xml:space="preserve"> assessment </w:t>
      </w:r>
      <w:r w:rsidR="00D02071" w:rsidRPr="009451C1">
        <w:rPr>
          <w:rFonts w:ascii="Arial" w:eastAsia="Arial" w:hAnsi="Arial" w:cs="Arial"/>
          <w:sz w:val="24"/>
          <w:szCs w:val="24"/>
        </w:rPr>
        <w:t>as appropriate</w:t>
      </w:r>
      <w:r w:rsidR="00B11572" w:rsidRPr="009451C1">
        <w:rPr>
          <w:rFonts w:ascii="Arial" w:eastAsia="Arial" w:hAnsi="Arial" w:cs="Arial"/>
          <w:sz w:val="24"/>
          <w:szCs w:val="24"/>
        </w:rPr>
        <w:t xml:space="preserve">. </w:t>
      </w:r>
    </w:p>
    <w:p w14:paraId="569DFBB5" w14:textId="4E26AB48" w:rsidR="00CA0786" w:rsidRPr="00CA0786" w:rsidRDefault="00B140ED" w:rsidP="008D4A71">
      <w:pPr>
        <w:pStyle w:val="Default"/>
        <w:spacing w:line="276" w:lineRule="auto"/>
        <w:jc w:val="both"/>
        <w:rPr>
          <w:rFonts w:ascii="Arial" w:hAnsi="Arial" w:cs="Arial"/>
          <w:b/>
          <w:bCs/>
          <w:color w:val="00B050"/>
        </w:rPr>
      </w:pPr>
      <w:r w:rsidRPr="009451C1">
        <w:rPr>
          <w:rFonts w:ascii="Arial" w:hAnsi="Arial" w:cs="Arial"/>
        </w:rPr>
        <w:t>A</w:t>
      </w:r>
      <w:r w:rsidR="00D02071" w:rsidRPr="009451C1">
        <w:rPr>
          <w:rFonts w:ascii="Arial" w:eastAsia="Arial" w:hAnsi="Arial" w:cs="Arial"/>
        </w:rPr>
        <w:t>s s</w:t>
      </w:r>
      <w:r w:rsidR="00711244" w:rsidRPr="009451C1">
        <w:rPr>
          <w:rFonts w:ascii="Arial" w:eastAsia="Arial" w:hAnsi="Arial" w:cs="Arial"/>
        </w:rPr>
        <w:t xml:space="preserve">taff </w:t>
      </w:r>
      <w:r w:rsidR="00B403FC" w:rsidRPr="009451C1">
        <w:rPr>
          <w:rFonts w:ascii="Arial" w:eastAsia="Arial" w:hAnsi="Arial" w:cs="Arial"/>
        </w:rPr>
        <w:t>m</w:t>
      </w:r>
      <w:r w:rsidR="00711244" w:rsidRPr="009451C1">
        <w:rPr>
          <w:rFonts w:ascii="Arial" w:eastAsia="Arial" w:hAnsi="Arial" w:cs="Arial"/>
        </w:rPr>
        <w:t xml:space="preserve">ay be required to support other agencies and </w:t>
      </w:r>
      <w:r w:rsidR="004A3832" w:rsidRPr="009451C1">
        <w:rPr>
          <w:rFonts w:ascii="Arial" w:eastAsia="Arial" w:hAnsi="Arial" w:cs="Arial"/>
        </w:rPr>
        <w:t>practitioner</w:t>
      </w:r>
      <w:r w:rsidR="00711244" w:rsidRPr="009451C1">
        <w:rPr>
          <w:rFonts w:ascii="Arial" w:eastAsia="Arial" w:hAnsi="Arial" w:cs="Arial"/>
        </w:rPr>
        <w:t>s</w:t>
      </w:r>
      <w:r w:rsidR="00976321" w:rsidRPr="009451C1">
        <w:rPr>
          <w:rFonts w:ascii="Arial" w:eastAsia="Arial" w:hAnsi="Arial" w:cs="Arial"/>
        </w:rPr>
        <w:t xml:space="preserve"> and </w:t>
      </w:r>
      <w:r w:rsidR="007E38B3" w:rsidRPr="009451C1">
        <w:rPr>
          <w:rFonts w:ascii="Arial" w:eastAsia="Arial" w:hAnsi="Arial" w:cs="Arial"/>
        </w:rPr>
        <w:t>p</w:t>
      </w:r>
      <w:r w:rsidR="00976321" w:rsidRPr="009451C1">
        <w:rPr>
          <w:rFonts w:ascii="Arial" w:eastAsia="Arial" w:hAnsi="Arial" w:cs="Arial"/>
        </w:rPr>
        <w:t>arents</w:t>
      </w:r>
      <w:r w:rsidR="007E38B3" w:rsidRPr="009451C1">
        <w:rPr>
          <w:rFonts w:ascii="Arial" w:eastAsia="Arial" w:hAnsi="Arial" w:cs="Arial"/>
        </w:rPr>
        <w:t xml:space="preserve"> </w:t>
      </w:r>
      <w:r w:rsidR="00976321" w:rsidRPr="009451C1">
        <w:rPr>
          <w:rFonts w:ascii="Arial" w:eastAsia="Arial" w:hAnsi="Arial" w:cs="Arial"/>
        </w:rPr>
        <w:t xml:space="preserve">/carers and children </w:t>
      </w:r>
      <w:r w:rsidR="00711244" w:rsidRPr="009451C1">
        <w:rPr>
          <w:rFonts w:ascii="Arial" w:eastAsia="Arial" w:hAnsi="Arial" w:cs="Arial"/>
        </w:rPr>
        <w:t xml:space="preserve">in </w:t>
      </w:r>
      <w:r w:rsidR="00711244" w:rsidRPr="00BF79F9">
        <w:rPr>
          <w:rFonts w:ascii="Arial" w:eastAsia="Arial" w:hAnsi="Arial" w:cs="Arial"/>
        </w:rPr>
        <w:t xml:space="preserve">an </w:t>
      </w:r>
      <w:r w:rsidRPr="00964116">
        <w:rPr>
          <w:rFonts w:ascii="Arial" w:eastAsia="Arial" w:hAnsi="Arial" w:cs="Arial"/>
          <w:color w:val="000000" w:themeColor="text1"/>
        </w:rPr>
        <w:t xml:space="preserve">extra help plan or targeted </w:t>
      </w:r>
      <w:r w:rsidR="00711244" w:rsidRPr="00964116">
        <w:rPr>
          <w:rFonts w:ascii="Arial" w:eastAsia="Arial" w:hAnsi="Arial" w:cs="Arial"/>
          <w:color w:val="000000" w:themeColor="text1"/>
        </w:rPr>
        <w:t>help</w:t>
      </w:r>
      <w:r w:rsidRPr="00964116">
        <w:rPr>
          <w:rFonts w:ascii="Arial" w:eastAsia="Arial" w:hAnsi="Arial" w:cs="Arial"/>
          <w:color w:val="000000" w:themeColor="text1"/>
        </w:rPr>
        <w:t xml:space="preserve"> pla</w:t>
      </w:r>
      <w:r w:rsidR="00697484" w:rsidRPr="00964116">
        <w:rPr>
          <w:rFonts w:ascii="Arial" w:eastAsia="Arial" w:hAnsi="Arial" w:cs="Arial"/>
          <w:color w:val="000000" w:themeColor="text1"/>
        </w:rPr>
        <w:t>n,</w:t>
      </w:r>
      <w:r w:rsidR="00B403FC" w:rsidRPr="00964116">
        <w:rPr>
          <w:rFonts w:ascii="Arial" w:eastAsia="Arial" w:hAnsi="Arial" w:cs="Arial"/>
          <w:color w:val="000000" w:themeColor="text1"/>
        </w:rPr>
        <w:t xml:space="preserve"> all staff are aware of the relevant assessments </w:t>
      </w:r>
      <w:r w:rsidR="00D02071" w:rsidRPr="00964116">
        <w:rPr>
          <w:rFonts w:ascii="Arial" w:eastAsia="Arial" w:hAnsi="Arial" w:cs="Arial"/>
          <w:color w:val="000000" w:themeColor="text1"/>
        </w:rPr>
        <w:t xml:space="preserve">and appropriate support is given to them when they undertake an early help assessment. </w:t>
      </w:r>
      <w:r w:rsidR="006612C0" w:rsidRPr="00964116">
        <w:rPr>
          <w:rFonts w:ascii="Arial" w:eastAsia="Arial" w:hAnsi="Arial" w:cs="Arial"/>
          <w:color w:val="000000" w:themeColor="text1"/>
        </w:rPr>
        <w:t xml:space="preserve">   </w:t>
      </w:r>
      <w:r w:rsidR="006612C0" w:rsidRPr="00964116">
        <w:rPr>
          <w:rFonts w:ascii="Arial" w:hAnsi="Arial" w:cs="Arial"/>
          <w:color w:val="000000" w:themeColor="text1"/>
        </w:rPr>
        <w:t xml:space="preserve">We have a suite of screening tools which may also help to identify the level of need, the best pathway of support, and the </w:t>
      </w:r>
      <w:r w:rsidR="006612C0" w:rsidRPr="00964116">
        <w:rPr>
          <w:rFonts w:ascii="Arial" w:hAnsi="Arial" w:cs="Arial"/>
          <w:color w:val="000000" w:themeColor="text1"/>
        </w:rPr>
        <w:lastRenderedPageBreak/>
        <w:t xml:space="preserve">interventions you </w:t>
      </w:r>
      <w:r w:rsidR="007E38B3" w:rsidRPr="00964116">
        <w:rPr>
          <w:rFonts w:ascii="Arial" w:hAnsi="Arial" w:cs="Arial"/>
          <w:color w:val="000000" w:themeColor="text1"/>
        </w:rPr>
        <w:t>c</w:t>
      </w:r>
      <w:r w:rsidR="006612C0" w:rsidRPr="00964116">
        <w:rPr>
          <w:rFonts w:ascii="Arial" w:hAnsi="Arial" w:cs="Arial"/>
          <w:color w:val="000000" w:themeColor="text1"/>
        </w:rPr>
        <w:t xml:space="preserve">an </w:t>
      </w:r>
      <w:r w:rsidR="007E38B3" w:rsidRPr="00964116">
        <w:rPr>
          <w:rFonts w:ascii="Arial" w:hAnsi="Arial" w:cs="Arial"/>
          <w:color w:val="000000" w:themeColor="text1"/>
        </w:rPr>
        <w:t xml:space="preserve">be </w:t>
      </w:r>
      <w:r w:rsidR="006612C0" w:rsidRPr="00964116">
        <w:rPr>
          <w:rFonts w:ascii="Arial" w:hAnsi="Arial" w:cs="Arial"/>
          <w:color w:val="000000" w:themeColor="text1"/>
        </w:rPr>
        <w:t>provide</w:t>
      </w:r>
      <w:r w:rsidR="007E38B3" w:rsidRPr="00964116">
        <w:rPr>
          <w:rFonts w:ascii="Arial" w:hAnsi="Arial" w:cs="Arial"/>
          <w:color w:val="000000" w:themeColor="text1"/>
        </w:rPr>
        <w:t>d</w:t>
      </w:r>
      <w:r w:rsidR="006612C0" w:rsidRPr="00964116">
        <w:rPr>
          <w:rFonts w:ascii="Arial" w:hAnsi="Arial" w:cs="Arial"/>
          <w:color w:val="000000" w:themeColor="text1"/>
        </w:rPr>
        <w:t xml:space="preserve"> for children, </w:t>
      </w:r>
      <w:r w:rsidR="006612C0" w:rsidRPr="00994A42">
        <w:rPr>
          <w:rFonts w:ascii="Arial" w:hAnsi="Arial" w:cs="Arial"/>
          <w:color w:val="000000" w:themeColor="text1"/>
        </w:rPr>
        <w:t xml:space="preserve">young people and families. </w:t>
      </w:r>
      <w:r w:rsidR="00F830F1" w:rsidRPr="00994A42">
        <w:rPr>
          <w:rFonts w:ascii="Arial" w:hAnsi="Arial" w:cs="Arial"/>
          <w:color w:val="000000" w:themeColor="text1"/>
        </w:rPr>
        <w:t xml:space="preserve">These can be found </w:t>
      </w:r>
      <w:r w:rsidR="00CA0786" w:rsidRPr="00994A42">
        <w:rPr>
          <w:rFonts w:ascii="Arial" w:hAnsi="Arial" w:cs="Arial"/>
          <w:color w:val="000000" w:themeColor="text1"/>
        </w:rPr>
        <w:t xml:space="preserve">on the CESCP website: </w:t>
      </w:r>
      <w:hyperlink r:id="rId34" w:history="1">
        <w:r w:rsidR="00CA0786" w:rsidRPr="00994A42">
          <w:rPr>
            <w:rStyle w:val="Hyperlink"/>
            <w:rFonts w:ascii="Arial" w:hAnsi="Arial" w:cs="Arial"/>
            <w:color w:val="000000" w:themeColor="text1"/>
          </w:rPr>
          <w:t>www.cescp.co.uk</w:t>
        </w:r>
      </w:hyperlink>
    </w:p>
    <w:p w14:paraId="71E3E4AE" w14:textId="14268456" w:rsidR="00DF09AD" w:rsidRPr="009451C1" w:rsidRDefault="00F845F8" w:rsidP="008D4A71">
      <w:pPr>
        <w:autoSpaceDE w:val="0"/>
        <w:autoSpaceDN w:val="0"/>
        <w:adjustRightInd w:val="0"/>
        <w:spacing w:before="240" w:after="0"/>
        <w:jc w:val="both"/>
        <w:rPr>
          <w:rFonts w:ascii="Arial" w:eastAsia="Arial" w:hAnsi="Arial" w:cs="Arial"/>
          <w:color w:val="000000"/>
          <w:sz w:val="24"/>
          <w:szCs w:val="24"/>
        </w:rPr>
      </w:pPr>
      <w:r w:rsidRPr="009451C1">
        <w:rPr>
          <w:rFonts w:ascii="Arial" w:eastAsia="Arial" w:hAnsi="Arial" w:cs="Arial"/>
          <w:color w:val="000000"/>
          <w:sz w:val="24"/>
          <w:szCs w:val="24"/>
        </w:rPr>
        <w:t>W</w:t>
      </w:r>
      <w:r w:rsidR="00F02AFF" w:rsidRPr="009451C1">
        <w:rPr>
          <w:rFonts w:ascii="Arial" w:eastAsia="Arial" w:hAnsi="Arial" w:cs="Arial"/>
          <w:color w:val="000000"/>
          <w:sz w:val="24"/>
          <w:szCs w:val="24"/>
        </w:rPr>
        <w:t xml:space="preserve">here </w:t>
      </w:r>
      <w:r w:rsidR="00D02071" w:rsidRPr="009451C1">
        <w:rPr>
          <w:rFonts w:ascii="Arial" w:eastAsia="Arial" w:hAnsi="Arial" w:cs="Arial"/>
          <w:color w:val="000000"/>
          <w:sz w:val="24"/>
          <w:szCs w:val="24"/>
        </w:rPr>
        <w:t xml:space="preserve">early help and or other support is </w:t>
      </w:r>
      <w:r w:rsidR="00813E96" w:rsidRPr="009451C1">
        <w:rPr>
          <w:rFonts w:ascii="Arial" w:eastAsia="Arial" w:hAnsi="Arial" w:cs="Arial"/>
          <w:color w:val="000000"/>
          <w:sz w:val="24"/>
          <w:szCs w:val="24"/>
        </w:rPr>
        <w:t>appropriate,</w:t>
      </w:r>
      <w:r w:rsidR="00D02071" w:rsidRPr="009451C1">
        <w:rPr>
          <w:rFonts w:ascii="Arial" w:eastAsia="Arial" w:hAnsi="Arial" w:cs="Arial"/>
          <w:color w:val="000000"/>
          <w:sz w:val="24"/>
          <w:szCs w:val="24"/>
        </w:rPr>
        <w:t xml:space="preserve"> </w:t>
      </w:r>
      <w:r w:rsidR="00F02AFF" w:rsidRPr="009451C1">
        <w:rPr>
          <w:rFonts w:ascii="Arial" w:eastAsia="Arial" w:hAnsi="Arial" w:cs="Arial"/>
          <w:color w:val="000000"/>
          <w:sz w:val="24"/>
          <w:szCs w:val="24"/>
        </w:rPr>
        <w:t xml:space="preserve">we ensure that </w:t>
      </w:r>
      <w:r w:rsidR="00D02071" w:rsidRPr="009451C1">
        <w:rPr>
          <w:rFonts w:ascii="Arial" w:eastAsia="Arial" w:hAnsi="Arial" w:cs="Arial"/>
          <w:color w:val="000000"/>
          <w:sz w:val="24"/>
          <w:szCs w:val="24"/>
        </w:rPr>
        <w:t xml:space="preserve">the </w:t>
      </w:r>
      <w:r w:rsidR="007F5779" w:rsidRPr="009451C1">
        <w:rPr>
          <w:rFonts w:ascii="Arial" w:eastAsia="Arial" w:hAnsi="Arial" w:cs="Arial"/>
          <w:color w:val="000000"/>
          <w:sz w:val="24"/>
          <w:szCs w:val="24"/>
        </w:rPr>
        <w:t>situation for the child</w:t>
      </w:r>
      <w:r w:rsidR="00D02071" w:rsidRPr="009451C1">
        <w:rPr>
          <w:rFonts w:ascii="Arial" w:eastAsia="Arial" w:hAnsi="Arial" w:cs="Arial"/>
          <w:color w:val="000000"/>
          <w:sz w:val="24"/>
          <w:szCs w:val="24"/>
        </w:rPr>
        <w:t xml:space="preserve"> </w:t>
      </w:r>
      <w:r w:rsidR="00F02AFF" w:rsidRPr="009451C1">
        <w:rPr>
          <w:rFonts w:ascii="Arial" w:eastAsia="Arial" w:hAnsi="Arial" w:cs="Arial"/>
          <w:color w:val="000000"/>
          <w:sz w:val="24"/>
          <w:szCs w:val="24"/>
        </w:rPr>
        <w:t>is</w:t>
      </w:r>
      <w:r w:rsidR="00D02071" w:rsidRPr="009451C1">
        <w:rPr>
          <w:rFonts w:ascii="Arial" w:eastAsia="Arial" w:hAnsi="Arial" w:cs="Arial"/>
          <w:color w:val="000000"/>
          <w:sz w:val="24"/>
          <w:szCs w:val="24"/>
        </w:rPr>
        <w:t xml:space="preserve"> kept under constant review</w:t>
      </w:r>
      <w:r w:rsidR="00F02AFF" w:rsidRPr="009451C1">
        <w:rPr>
          <w:rFonts w:ascii="Arial" w:eastAsia="Arial" w:hAnsi="Arial" w:cs="Arial"/>
          <w:color w:val="000000"/>
          <w:sz w:val="24"/>
          <w:szCs w:val="24"/>
        </w:rPr>
        <w:t xml:space="preserve">. If the child’s situation doesn’t appear to be </w:t>
      </w:r>
      <w:r w:rsidR="00813E96" w:rsidRPr="009451C1">
        <w:rPr>
          <w:rFonts w:ascii="Arial" w:eastAsia="Arial" w:hAnsi="Arial" w:cs="Arial"/>
          <w:color w:val="000000"/>
          <w:sz w:val="24"/>
          <w:szCs w:val="24"/>
        </w:rPr>
        <w:t>improving,</w:t>
      </w:r>
      <w:r w:rsidR="006F1633" w:rsidRPr="009451C1">
        <w:rPr>
          <w:rFonts w:ascii="Arial" w:eastAsia="Arial" w:hAnsi="Arial" w:cs="Arial"/>
          <w:color w:val="000000"/>
          <w:sz w:val="24"/>
          <w:szCs w:val="24"/>
        </w:rPr>
        <w:t xml:space="preserve"> </w:t>
      </w:r>
      <w:r w:rsidR="00DB3F26" w:rsidRPr="009451C1">
        <w:rPr>
          <w:rFonts w:ascii="Arial" w:eastAsia="Arial" w:hAnsi="Arial" w:cs="Arial"/>
          <w:color w:val="000000"/>
          <w:sz w:val="24"/>
          <w:szCs w:val="24"/>
        </w:rPr>
        <w:t>we take</w:t>
      </w:r>
      <w:r w:rsidR="00E053DE" w:rsidRPr="009451C1">
        <w:rPr>
          <w:rFonts w:ascii="Arial" w:eastAsia="Arial" w:hAnsi="Arial" w:cs="Arial"/>
          <w:color w:val="000000"/>
          <w:sz w:val="24"/>
          <w:szCs w:val="24"/>
        </w:rPr>
        <w:t xml:space="preserve"> </w:t>
      </w:r>
      <w:r w:rsidR="00DB3F26" w:rsidRPr="009451C1">
        <w:rPr>
          <w:rFonts w:ascii="Arial" w:eastAsia="Arial" w:hAnsi="Arial" w:cs="Arial"/>
          <w:color w:val="000000"/>
          <w:sz w:val="24"/>
          <w:szCs w:val="24"/>
        </w:rPr>
        <w:t>appropriate action</w:t>
      </w:r>
      <w:r w:rsidR="006F1633" w:rsidRPr="009451C1">
        <w:rPr>
          <w:rFonts w:ascii="Arial" w:eastAsia="Arial" w:hAnsi="Arial" w:cs="Arial"/>
          <w:color w:val="000000"/>
          <w:sz w:val="24"/>
          <w:szCs w:val="24"/>
        </w:rPr>
        <w:t>.</w:t>
      </w:r>
    </w:p>
    <w:p w14:paraId="4EC8CCD0" w14:textId="0D83FEE1" w:rsidR="00DF09AD" w:rsidRPr="009451C1" w:rsidRDefault="00DF09AD" w:rsidP="00EB36B0">
      <w:pPr>
        <w:pStyle w:val="ListParagraph1"/>
        <w:autoSpaceDE w:val="0"/>
        <w:autoSpaceDN w:val="0"/>
        <w:adjustRightInd w:val="0"/>
        <w:ind w:left="0"/>
        <w:jc w:val="both"/>
        <w:rPr>
          <w:rFonts w:ascii="Arial" w:eastAsia="Arial" w:hAnsi="Arial" w:cs="Arial"/>
          <w:color w:val="000000"/>
          <w:sz w:val="24"/>
          <w:szCs w:val="24"/>
        </w:rPr>
      </w:pPr>
      <w:r w:rsidRPr="009451C1">
        <w:rPr>
          <w:rFonts w:ascii="Arial" w:eastAsia="Arial" w:hAnsi="Arial" w:cs="Arial"/>
          <w:color w:val="000000"/>
          <w:sz w:val="24"/>
          <w:szCs w:val="24"/>
        </w:rPr>
        <w:t>The children in our school are made aware that there are adults whom they can approach if worried or in difficulty.</w:t>
      </w:r>
    </w:p>
    <w:p w14:paraId="08662D18" w14:textId="77777777" w:rsidR="00DF09AD" w:rsidRPr="009451C1" w:rsidRDefault="00DF09AD" w:rsidP="00EB36B0">
      <w:pPr>
        <w:pStyle w:val="ListParagraph1"/>
        <w:autoSpaceDE w:val="0"/>
        <w:autoSpaceDN w:val="0"/>
        <w:adjustRightInd w:val="0"/>
        <w:jc w:val="both"/>
        <w:rPr>
          <w:rFonts w:ascii="Arial" w:eastAsia="Arial" w:hAnsi="Arial" w:cs="Arial"/>
          <w:color w:val="000000"/>
          <w:sz w:val="16"/>
          <w:szCs w:val="16"/>
        </w:rPr>
      </w:pPr>
    </w:p>
    <w:p w14:paraId="3EF186E4" w14:textId="51F6D444" w:rsidR="00077894" w:rsidRDefault="00DF09AD" w:rsidP="00077894">
      <w:pPr>
        <w:pStyle w:val="ListParagraph1"/>
        <w:autoSpaceDE w:val="0"/>
        <w:autoSpaceDN w:val="0"/>
        <w:adjustRightInd w:val="0"/>
        <w:ind w:left="0"/>
        <w:jc w:val="both"/>
        <w:rPr>
          <w:rFonts w:ascii="Arial" w:eastAsia="Arial" w:hAnsi="Arial" w:cs="Arial"/>
          <w:i/>
          <w:color w:val="FF0000"/>
          <w:sz w:val="24"/>
          <w:szCs w:val="24"/>
        </w:rPr>
      </w:pPr>
      <w:r w:rsidRPr="009451C1">
        <w:rPr>
          <w:rFonts w:ascii="Arial" w:eastAsia="Arial" w:hAnsi="Arial" w:cs="Arial"/>
          <w:color w:val="000000"/>
          <w:sz w:val="24"/>
          <w:szCs w:val="24"/>
        </w:rPr>
        <w:t>There is adequate signposting to external sources of support and advice for staff, parents and pupils</w:t>
      </w:r>
      <w:r w:rsidR="00E67078">
        <w:rPr>
          <w:rFonts w:ascii="Arial" w:eastAsia="Arial" w:hAnsi="Arial" w:cs="Arial"/>
          <w:color w:val="000000"/>
          <w:sz w:val="24"/>
          <w:szCs w:val="24"/>
        </w:rPr>
        <w:t>.</w:t>
      </w:r>
    </w:p>
    <w:p w14:paraId="20455737" w14:textId="77777777" w:rsidR="0099243C" w:rsidRDefault="0099243C" w:rsidP="00880C46">
      <w:pPr>
        <w:autoSpaceDE w:val="0"/>
        <w:autoSpaceDN w:val="0"/>
        <w:adjustRightInd w:val="0"/>
        <w:spacing w:after="0"/>
        <w:jc w:val="both"/>
        <w:rPr>
          <w:rFonts w:ascii="Arial" w:eastAsiaTheme="minorHAnsi" w:hAnsi="Arial" w:cs="Arial"/>
          <w:b/>
          <w:bCs/>
          <w:sz w:val="24"/>
          <w:szCs w:val="24"/>
          <w:lang w:eastAsia="en-US"/>
        </w:rPr>
      </w:pPr>
    </w:p>
    <w:p w14:paraId="3715ECD3" w14:textId="6496419A" w:rsidR="00880C46" w:rsidRPr="00E67078" w:rsidRDefault="007B39B8" w:rsidP="00880C46">
      <w:pPr>
        <w:autoSpaceDE w:val="0"/>
        <w:autoSpaceDN w:val="0"/>
        <w:adjustRightInd w:val="0"/>
        <w:spacing w:after="0"/>
        <w:jc w:val="both"/>
        <w:rPr>
          <w:rFonts w:ascii="Arial" w:eastAsia="Arial" w:hAnsi="Arial" w:cs="Arial"/>
          <w:color w:val="000000" w:themeColor="text1"/>
          <w:sz w:val="24"/>
          <w:szCs w:val="24"/>
        </w:rPr>
      </w:pPr>
      <w:r w:rsidRPr="00E67078">
        <w:rPr>
          <w:rFonts w:ascii="Arial" w:eastAsiaTheme="minorHAnsi" w:hAnsi="Arial" w:cs="Arial"/>
          <w:color w:val="000000" w:themeColor="text1"/>
          <w:sz w:val="24"/>
          <w:szCs w:val="24"/>
          <w:lang w:eastAsia="en-US"/>
        </w:rPr>
        <w:t>7</w:t>
      </w:r>
      <w:r w:rsidR="006B052B" w:rsidRPr="00E67078">
        <w:rPr>
          <w:rFonts w:ascii="Arial" w:eastAsiaTheme="minorHAnsi" w:hAnsi="Arial" w:cs="Arial"/>
          <w:color w:val="000000" w:themeColor="text1"/>
          <w:sz w:val="24"/>
          <w:szCs w:val="24"/>
          <w:lang w:eastAsia="en-US"/>
        </w:rPr>
        <w:t>.0 E</w:t>
      </w:r>
      <w:r w:rsidR="00C62207" w:rsidRPr="00E67078">
        <w:rPr>
          <w:rFonts w:ascii="Arial" w:eastAsiaTheme="minorHAnsi" w:hAnsi="Arial" w:cs="Arial"/>
          <w:color w:val="000000" w:themeColor="text1"/>
          <w:sz w:val="24"/>
          <w:szCs w:val="24"/>
          <w:lang w:eastAsia="en-US"/>
        </w:rPr>
        <w:t xml:space="preserve">arly </w:t>
      </w:r>
      <w:r w:rsidR="006B052B" w:rsidRPr="00E67078">
        <w:rPr>
          <w:rFonts w:ascii="Arial" w:eastAsiaTheme="minorHAnsi" w:hAnsi="Arial" w:cs="Arial"/>
          <w:color w:val="000000" w:themeColor="text1"/>
          <w:sz w:val="24"/>
          <w:szCs w:val="24"/>
          <w:lang w:eastAsia="en-US"/>
        </w:rPr>
        <w:t>H</w:t>
      </w:r>
      <w:r w:rsidR="00C62207" w:rsidRPr="00E67078">
        <w:rPr>
          <w:rFonts w:ascii="Arial" w:eastAsiaTheme="minorHAnsi" w:hAnsi="Arial" w:cs="Arial"/>
          <w:color w:val="000000" w:themeColor="text1"/>
          <w:sz w:val="24"/>
          <w:szCs w:val="24"/>
          <w:lang w:eastAsia="en-US"/>
        </w:rPr>
        <w:t>elp</w:t>
      </w:r>
      <w:r w:rsidR="006B052B" w:rsidRPr="00E67078">
        <w:rPr>
          <w:rFonts w:ascii="Arial" w:eastAsiaTheme="minorHAnsi" w:hAnsi="Arial" w:cs="Arial"/>
          <w:color w:val="000000" w:themeColor="text1"/>
          <w:sz w:val="24"/>
          <w:szCs w:val="24"/>
          <w:lang w:eastAsia="en-US"/>
        </w:rPr>
        <w:t>, Child in Need and Child Protection</w:t>
      </w:r>
      <w:r w:rsidR="00744D53" w:rsidRPr="00E67078">
        <w:rPr>
          <w:rFonts w:ascii="Arial" w:eastAsiaTheme="minorHAnsi" w:hAnsi="Arial" w:cs="Arial"/>
          <w:color w:val="000000" w:themeColor="text1"/>
          <w:sz w:val="24"/>
          <w:szCs w:val="24"/>
          <w:lang w:eastAsia="en-US"/>
        </w:rPr>
        <w:t>:</w:t>
      </w:r>
      <w:r w:rsidR="00740C1C" w:rsidRPr="00E67078">
        <w:rPr>
          <w:rFonts w:ascii="Arial" w:eastAsiaTheme="minorHAnsi" w:hAnsi="Arial" w:cs="Arial"/>
          <w:color w:val="000000" w:themeColor="text1"/>
          <w:sz w:val="24"/>
          <w:szCs w:val="24"/>
          <w:lang w:eastAsia="en-US"/>
        </w:rPr>
        <w:t xml:space="preserve"> (Family Help)</w:t>
      </w:r>
    </w:p>
    <w:p w14:paraId="39CE43EA" w14:textId="71A08B89" w:rsidR="00984482" w:rsidRPr="00E67078" w:rsidRDefault="006B052B" w:rsidP="00880C46">
      <w:pPr>
        <w:autoSpaceDE w:val="0"/>
        <w:autoSpaceDN w:val="0"/>
        <w:adjustRightInd w:val="0"/>
        <w:jc w:val="both"/>
        <w:rPr>
          <w:rFonts w:ascii="Arial" w:eastAsia="Arial" w:hAnsi="Arial" w:cs="Arial"/>
          <w:color w:val="000000" w:themeColor="text1"/>
          <w:sz w:val="24"/>
          <w:szCs w:val="24"/>
        </w:rPr>
      </w:pPr>
      <w:r w:rsidRPr="00E67078">
        <w:rPr>
          <w:rFonts w:ascii="Arial" w:eastAsia="Arial" w:hAnsi="Arial" w:cs="Arial"/>
          <w:color w:val="000000" w:themeColor="text1"/>
          <w:sz w:val="24"/>
          <w:szCs w:val="24"/>
        </w:rPr>
        <w:t xml:space="preserve">In our school we ensure that we follow </w:t>
      </w:r>
      <w:hyperlink r:id="rId35" w:history="1">
        <w:r w:rsidRPr="00E67078">
          <w:rPr>
            <w:rStyle w:val="Hyperlink"/>
            <w:rFonts w:ascii="Arial" w:eastAsia="Arial" w:hAnsi="Arial" w:cs="Arial"/>
            <w:color w:val="000000" w:themeColor="text1"/>
            <w:sz w:val="24"/>
            <w:szCs w:val="24"/>
            <w:u w:val="none"/>
          </w:rPr>
          <w:t>Cheshire East’s Multi-</w:t>
        </w:r>
        <w:r w:rsidR="00DC3B2D" w:rsidRPr="00E67078">
          <w:rPr>
            <w:rStyle w:val="Hyperlink"/>
            <w:rFonts w:ascii="Arial" w:eastAsia="Arial" w:hAnsi="Arial" w:cs="Arial"/>
            <w:color w:val="000000" w:themeColor="text1"/>
            <w:sz w:val="24"/>
            <w:szCs w:val="24"/>
            <w:u w:val="none"/>
          </w:rPr>
          <w:t>A</w:t>
        </w:r>
        <w:r w:rsidRPr="00E67078">
          <w:rPr>
            <w:rStyle w:val="Hyperlink"/>
            <w:rFonts w:ascii="Arial" w:eastAsia="Arial" w:hAnsi="Arial" w:cs="Arial"/>
            <w:color w:val="000000" w:themeColor="text1"/>
            <w:sz w:val="24"/>
            <w:szCs w:val="24"/>
            <w:u w:val="none"/>
          </w:rPr>
          <w:t xml:space="preserve">gency </w:t>
        </w:r>
        <w:r w:rsidR="008177CE" w:rsidRPr="00E67078">
          <w:rPr>
            <w:rStyle w:val="Hyperlink"/>
            <w:rFonts w:ascii="Arial" w:eastAsia="Arial" w:hAnsi="Arial" w:cs="Arial"/>
            <w:color w:val="000000" w:themeColor="text1"/>
            <w:sz w:val="24"/>
            <w:szCs w:val="24"/>
            <w:u w:val="none"/>
          </w:rPr>
          <w:t xml:space="preserve">Safeguarding Arrangements </w:t>
        </w:r>
        <w:hyperlink r:id="rId36" w:history="1">
          <w:r w:rsidR="00984482" w:rsidRPr="00E67078">
            <w:rPr>
              <w:rStyle w:val="Hyperlink"/>
              <w:rFonts w:asciiTheme="minorHAnsi" w:hAnsiTheme="minorHAnsi" w:cstheme="minorHAnsi"/>
              <w:color w:val="000000" w:themeColor="text1"/>
              <w:sz w:val="24"/>
              <w:szCs w:val="24"/>
            </w:rPr>
            <w:t>Agency Roles and Responsibilities</w:t>
          </w:r>
        </w:hyperlink>
      </w:hyperlink>
      <w:r w:rsidR="00984482" w:rsidRPr="00E67078">
        <w:rPr>
          <w:color w:val="000000" w:themeColor="text1"/>
        </w:rPr>
        <w:t xml:space="preserve"> </w:t>
      </w:r>
      <w:r w:rsidRPr="00E67078">
        <w:rPr>
          <w:rFonts w:ascii="Arial" w:eastAsiaTheme="minorHAnsi" w:hAnsi="Arial" w:cs="Arial"/>
          <w:color w:val="000000" w:themeColor="text1"/>
          <w:sz w:val="24"/>
          <w:szCs w:val="24"/>
          <w:lang w:eastAsia="en-US"/>
        </w:rPr>
        <w:t>to ensure that our work, on behalf of our children, is of a consistently good standard. We use these standards to challenge other workers on behalf of children where the standards are not being met.</w:t>
      </w:r>
      <w:r w:rsidR="007B2A88" w:rsidRPr="00E67078">
        <w:rPr>
          <w:rFonts w:ascii="Arial" w:eastAsiaTheme="minorHAnsi" w:hAnsi="Arial" w:cs="Arial"/>
          <w:color w:val="000000" w:themeColor="text1"/>
          <w:sz w:val="24"/>
          <w:szCs w:val="24"/>
          <w:lang w:eastAsia="en-US"/>
        </w:rPr>
        <w:t xml:space="preserve"> The Headteacher and the DSL are aware of the Cheshire East Escalation Procedure</w:t>
      </w:r>
      <w:r w:rsidR="008D4A71" w:rsidRPr="00E67078">
        <w:rPr>
          <w:rFonts w:ascii="Arial" w:eastAsiaTheme="minorHAnsi" w:hAnsi="Arial" w:cs="Arial"/>
          <w:color w:val="000000" w:themeColor="text1"/>
          <w:sz w:val="24"/>
          <w:szCs w:val="24"/>
          <w:lang w:eastAsia="en-US"/>
        </w:rPr>
        <w:t>:</w:t>
      </w:r>
      <w:r w:rsidR="000B7331" w:rsidRPr="00E67078">
        <w:rPr>
          <w:rFonts w:ascii="Arial" w:eastAsiaTheme="minorHAnsi" w:hAnsi="Arial" w:cs="Arial"/>
          <w:color w:val="000000" w:themeColor="text1"/>
          <w:sz w:val="24"/>
          <w:szCs w:val="24"/>
          <w:lang w:eastAsia="en-US"/>
        </w:rPr>
        <w:t xml:space="preserve"> </w:t>
      </w:r>
      <w:hyperlink r:id="rId37" w:history="1">
        <w:r w:rsidR="00984482" w:rsidRPr="00E67078">
          <w:rPr>
            <w:rStyle w:val="Hyperlink"/>
            <w:rFonts w:asciiTheme="minorHAnsi" w:hAnsiTheme="minorHAnsi" w:cstheme="minorHAnsi"/>
            <w:color w:val="000000" w:themeColor="text1"/>
            <w:sz w:val="24"/>
            <w:szCs w:val="24"/>
          </w:rPr>
          <w:t>Procedure for Multi-Agency Professional Challenge</w:t>
        </w:r>
      </w:hyperlink>
    </w:p>
    <w:p w14:paraId="45018DF3" w14:textId="39103F13" w:rsidR="000B7331" w:rsidRPr="00E67078" w:rsidRDefault="000B7331" w:rsidP="008D4A71">
      <w:pPr>
        <w:spacing w:after="0"/>
        <w:jc w:val="both"/>
        <w:rPr>
          <w:rFonts w:asciiTheme="minorHAnsi" w:eastAsia="Arial" w:hAnsiTheme="minorHAnsi" w:cstheme="minorHAnsi"/>
          <w:color w:val="000000" w:themeColor="text1"/>
          <w:sz w:val="24"/>
          <w:szCs w:val="24"/>
        </w:rPr>
      </w:pPr>
    </w:p>
    <w:p w14:paraId="68181366" w14:textId="5F55EE9F" w:rsidR="004A1202" w:rsidRPr="00E67078" w:rsidRDefault="007B39B8" w:rsidP="00880C46">
      <w:pPr>
        <w:autoSpaceDE w:val="0"/>
        <w:autoSpaceDN w:val="0"/>
        <w:adjustRightInd w:val="0"/>
        <w:spacing w:after="0"/>
        <w:jc w:val="both"/>
        <w:rPr>
          <w:rFonts w:ascii="Arial" w:eastAsia="Arial" w:hAnsi="Arial" w:cs="Arial"/>
          <w:color w:val="000000" w:themeColor="text1"/>
          <w:sz w:val="24"/>
          <w:szCs w:val="24"/>
        </w:rPr>
      </w:pPr>
      <w:r w:rsidRPr="00E67078">
        <w:rPr>
          <w:rFonts w:ascii="Arial" w:eastAsia="Arial" w:hAnsi="Arial" w:cs="Arial"/>
          <w:color w:val="000000" w:themeColor="text1"/>
          <w:sz w:val="24"/>
          <w:szCs w:val="24"/>
        </w:rPr>
        <w:t>8</w:t>
      </w:r>
      <w:r w:rsidR="00B11572" w:rsidRPr="00E67078">
        <w:rPr>
          <w:rFonts w:ascii="Arial" w:eastAsia="Arial" w:hAnsi="Arial" w:cs="Arial"/>
          <w:color w:val="000000" w:themeColor="text1"/>
          <w:sz w:val="24"/>
          <w:szCs w:val="24"/>
        </w:rPr>
        <w:t xml:space="preserve">.0 </w:t>
      </w:r>
      <w:r w:rsidR="004A1202" w:rsidRPr="00E67078">
        <w:rPr>
          <w:rFonts w:ascii="Arial" w:eastAsia="Arial" w:hAnsi="Arial" w:cs="Arial"/>
          <w:color w:val="000000" w:themeColor="text1"/>
          <w:sz w:val="24"/>
          <w:szCs w:val="24"/>
        </w:rPr>
        <w:t>Concerns about a child</w:t>
      </w:r>
      <w:r w:rsidR="00434B7A" w:rsidRPr="00E67078">
        <w:rPr>
          <w:rFonts w:ascii="Arial" w:eastAsia="Arial" w:hAnsi="Arial" w:cs="Arial"/>
          <w:color w:val="000000" w:themeColor="text1"/>
          <w:sz w:val="24"/>
          <w:szCs w:val="24"/>
        </w:rPr>
        <w:t xml:space="preserve"> </w:t>
      </w:r>
      <w:r w:rsidR="00DB3F26" w:rsidRPr="00E67078">
        <w:rPr>
          <w:rFonts w:ascii="Arial" w:eastAsia="Arial" w:hAnsi="Arial" w:cs="Arial"/>
          <w:color w:val="000000" w:themeColor="text1"/>
          <w:sz w:val="24"/>
          <w:szCs w:val="24"/>
        </w:rPr>
        <w:t>- r</w:t>
      </w:r>
      <w:r w:rsidR="00B11572" w:rsidRPr="00E67078">
        <w:rPr>
          <w:rFonts w:ascii="Arial" w:eastAsia="Arial" w:hAnsi="Arial" w:cs="Arial"/>
          <w:color w:val="000000" w:themeColor="text1"/>
          <w:sz w:val="24"/>
          <w:szCs w:val="24"/>
        </w:rPr>
        <w:t>ecording and reporting</w:t>
      </w:r>
      <w:r w:rsidR="004A1202" w:rsidRPr="00E67078">
        <w:rPr>
          <w:rFonts w:ascii="Arial" w:eastAsia="Arial" w:hAnsi="Arial" w:cs="Arial"/>
          <w:color w:val="000000" w:themeColor="text1"/>
          <w:sz w:val="24"/>
          <w:szCs w:val="24"/>
        </w:rPr>
        <w:t>:</w:t>
      </w:r>
    </w:p>
    <w:p w14:paraId="4D305EF5" w14:textId="106F0726" w:rsidR="00953040" w:rsidRPr="00E67078" w:rsidRDefault="006F1DCB" w:rsidP="00EB36B0">
      <w:pPr>
        <w:autoSpaceDE w:val="0"/>
        <w:autoSpaceDN w:val="0"/>
        <w:adjustRightInd w:val="0"/>
        <w:jc w:val="both"/>
        <w:rPr>
          <w:rFonts w:ascii="Arial" w:eastAsia="Arial" w:hAnsi="Arial" w:cs="Arial"/>
          <w:color w:val="000000" w:themeColor="text1"/>
          <w:sz w:val="24"/>
          <w:szCs w:val="24"/>
        </w:rPr>
      </w:pPr>
      <w:r w:rsidRPr="00E67078">
        <w:rPr>
          <w:rFonts w:ascii="Arial" w:eastAsia="Arial" w:hAnsi="Arial" w:cs="Arial"/>
          <w:color w:val="000000" w:themeColor="text1"/>
          <w:sz w:val="24"/>
          <w:szCs w:val="24"/>
        </w:rPr>
        <w:t>Our recording procedures are in line with those outlined in</w:t>
      </w:r>
      <w:r w:rsidR="002C5BF7" w:rsidRPr="00E67078">
        <w:rPr>
          <w:rFonts w:ascii="Arial" w:eastAsia="Arial" w:hAnsi="Arial" w:cs="Arial"/>
          <w:color w:val="000000" w:themeColor="text1"/>
          <w:sz w:val="24"/>
          <w:szCs w:val="24"/>
        </w:rPr>
        <w:t xml:space="preserve"> </w:t>
      </w:r>
      <w:r w:rsidRPr="00E67078">
        <w:rPr>
          <w:rFonts w:ascii="Arial" w:eastAsia="Arial" w:hAnsi="Arial" w:cs="Arial"/>
          <w:color w:val="000000" w:themeColor="text1"/>
          <w:sz w:val="24"/>
          <w:szCs w:val="24"/>
        </w:rPr>
        <w:t>Cheshire East’s “Recording and Rep</w:t>
      </w:r>
      <w:r w:rsidR="006A2FD9" w:rsidRPr="00E67078">
        <w:rPr>
          <w:rFonts w:ascii="Arial" w:eastAsia="Arial" w:hAnsi="Arial" w:cs="Arial"/>
          <w:color w:val="000000" w:themeColor="text1"/>
          <w:sz w:val="24"/>
          <w:szCs w:val="24"/>
        </w:rPr>
        <w:t xml:space="preserve">orting Guidance” </w:t>
      </w:r>
      <w:r w:rsidR="00223077" w:rsidRPr="00E67078">
        <w:rPr>
          <w:rFonts w:ascii="Arial" w:eastAsia="Arial" w:hAnsi="Arial" w:cs="Arial"/>
          <w:color w:val="000000" w:themeColor="text1"/>
          <w:sz w:val="24"/>
          <w:szCs w:val="24"/>
        </w:rPr>
        <w:t>202</w:t>
      </w:r>
      <w:r w:rsidR="001D7CE0" w:rsidRPr="00E67078">
        <w:rPr>
          <w:rFonts w:ascii="Arial" w:eastAsia="Arial" w:hAnsi="Arial" w:cs="Arial"/>
          <w:color w:val="000000" w:themeColor="text1"/>
          <w:sz w:val="24"/>
          <w:szCs w:val="24"/>
        </w:rPr>
        <w:t>6</w:t>
      </w:r>
      <w:r w:rsidRPr="00E67078">
        <w:rPr>
          <w:rFonts w:ascii="Arial" w:eastAsia="Arial" w:hAnsi="Arial" w:cs="Arial"/>
          <w:color w:val="000000" w:themeColor="text1"/>
          <w:sz w:val="24"/>
          <w:szCs w:val="24"/>
        </w:rPr>
        <w:t xml:space="preserve">; the Designated Safeguarding Lead </w:t>
      </w:r>
      <w:r w:rsidR="00DB3F26" w:rsidRPr="00E67078">
        <w:rPr>
          <w:rFonts w:ascii="Arial" w:eastAsia="Arial" w:hAnsi="Arial" w:cs="Arial"/>
          <w:color w:val="000000" w:themeColor="text1"/>
          <w:sz w:val="24"/>
          <w:szCs w:val="24"/>
        </w:rPr>
        <w:t>and the Deputy L</w:t>
      </w:r>
      <w:r w:rsidRPr="00E67078">
        <w:rPr>
          <w:rFonts w:ascii="Arial" w:eastAsia="Arial" w:hAnsi="Arial" w:cs="Arial"/>
          <w:color w:val="000000" w:themeColor="text1"/>
          <w:sz w:val="24"/>
          <w:szCs w:val="24"/>
        </w:rPr>
        <w:t>ead are aware of this document.</w:t>
      </w:r>
    </w:p>
    <w:p w14:paraId="4E92A2DA" w14:textId="0E71E724" w:rsidR="001D7CE0" w:rsidRPr="00E67078" w:rsidRDefault="00953040" w:rsidP="00077894">
      <w:pPr>
        <w:autoSpaceDE w:val="0"/>
        <w:autoSpaceDN w:val="0"/>
        <w:adjustRightInd w:val="0"/>
        <w:jc w:val="both"/>
        <w:rPr>
          <w:rFonts w:asciiTheme="minorHAnsi" w:hAnsiTheme="minorHAnsi" w:cstheme="minorHAnsi"/>
          <w:color w:val="000000" w:themeColor="text1"/>
          <w:sz w:val="24"/>
          <w:szCs w:val="24"/>
        </w:rPr>
      </w:pPr>
      <w:r w:rsidRPr="00E67078">
        <w:rPr>
          <w:rFonts w:ascii="Arial" w:eastAsia="Arial" w:hAnsi="Arial" w:cs="Arial"/>
          <w:color w:val="000000" w:themeColor="text1"/>
          <w:sz w:val="24"/>
          <w:szCs w:val="24"/>
        </w:rPr>
        <w:t xml:space="preserve">We follow the non-statutory Information Sharing Guidance when making decisions about whether to share </w:t>
      </w:r>
      <w:r w:rsidRPr="00E67078">
        <w:rPr>
          <w:rFonts w:asciiTheme="minorHAnsi" w:eastAsia="Arial" w:hAnsiTheme="minorHAnsi" w:cstheme="minorHAnsi"/>
          <w:color w:val="000000" w:themeColor="text1"/>
          <w:sz w:val="24"/>
          <w:szCs w:val="24"/>
        </w:rPr>
        <w:t>information</w:t>
      </w:r>
      <w:r w:rsidR="001D7CE0" w:rsidRPr="00E67078">
        <w:rPr>
          <w:rFonts w:asciiTheme="minorHAnsi" w:eastAsia="Arial" w:hAnsiTheme="minorHAnsi" w:cstheme="minorHAnsi"/>
          <w:color w:val="000000" w:themeColor="text1"/>
          <w:sz w:val="24"/>
          <w:szCs w:val="24"/>
        </w:rPr>
        <w:t>:</w:t>
      </w:r>
      <w:r w:rsidRPr="00E67078">
        <w:rPr>
          <w:rFonts w:asciiTheme="minorHAnsi" w:eastAsia="Arial" w:hAnsiTheme="minorHAnsi" w:cstheme="minorHAnsi"/>
          <w:color w:val="000000" w:themeColor="text1"/>
          <w:sz w:val="24"/>
          <w:szCs w:val="24"/>
        </w:rPr>
        <w:t xml:space="preserve"> </w:t>
      </w:r>
      <w:hyperlink r:id="rId38" w:history="1">
        <w:r w:rsidR="00984482" w:rsidRPr="00E67078">
          <w:rPr>
            <w:rStyle w:val="Hyperlink"/>
            <w:rFonts w:asciiTheme="minorHAnsi" w:hAnsiTheme="minorHAnsi" w:cstheme="minorHAnsi"/>
            <w:color w:val="000000" w:themeColor="text1"/>
            <w:sz w:val="24"/>
            <w:szCs w:val="24"/>
          </w:rPr>
          <w:t>Information sharing duty statutory guidance - GOV.UK</w:t>
        </w:r>
      </w:hyperlink>
    </w:p>
    <w:p w14:paraId="19B0DFEA" w14:textId="7D0BF3BD" w:rsidR="00236D77" w:rsidRPr="009451C1" w:rsidRDefault="00B11572" w:rsidP="00744D53">
      <w:pPr>
        <w:autoSpaceDE w:val="0"/>
        <w:autoSpaceDN w:val="0"/>
        <w:adjustRightInd w:val="0"/>
        <w:jc w:val="both"/>
        <w:rPr>
          <w:rFonts w:ascii="Arial" w:eastAsia="Arial" w:hAnsi="Arial" w:cs="Arial"/>
          <w:color w:val="000000"/>
          <w:sz w:val="24"/>
          <w:szCs w:val="24"/>
        </w:rPr>
      </w:pPr>
      <w:r w:rsidRPr="009451C1">
        <w:rPr>
          <w:rFonts w:ascii="Arial" w:eastAsia="Arial" w:hAnsi="Arial" w:cs="Arial"/>
          <w:sz w:val="24"/>
          <w:szCs w:val="24"/>
        </w:rPr>
        <w:t xml:space="preserve">Where a member of staff is concerned that a child is in immediate danger or is at risk of </w:t>
      </w:r>
      <w:r w:rsidR="00CC7CFE" w:rsidRPr="009451C1">
        <w:rPr>
          <w:rFonts w:ascii="Arial" w:eastAsia="Arial" w:hAnsi="Arial" w:cs="Arial"/>
          <w:sz w:val="24"/>
          <w:szCs w:val="24"/>
        </w:rPr>
        <w:t>harm,</w:t>
      </w:r>
      <w:r w:rsidRPr="009451C1">
        <w:rPr>
          <w:rFonts w:ascii="Arial" w:eastAsia="Arial" w:hAnsi="Arial" w:cs="Arial"/>
          <w:sz w:val="24"/>
          <w:szCs w:val="24"/>
        </w:rPr>
        <w:t xml:space="preserve"> </w:t>
      </w:r>
      <w:r w:rsidR="00450837" w:rsidRPr="009451C1">
        <w:rPr>
          <w:rFonts w:ascii="Arial" w:eastAsia="Arial" w:hAnsi="Arial" w:cs="Arial"/>
          <w:sz w:val="24"/>
          <w:szCs w:val="24"/>
        </w:rPr>
        <w:t>they should report this to the Designated Safeguarding Lead, or their Deputy, without delay.</w:t>
      </w:r>
      <w:r w:rsidR="00EB5D1E" w:rsidRPr="009451C1">
        <w:rPr>
          <w:rFonts w:ascii="Arial" w:eastAsia="Arial" w:hAnsi="Arial" w:cs="Arial"/>
          <w:sz w:val="24"/>
          <w:szCs w:val="24"/>
        </w:rPr>
        <w:t xml:space="preserve"> </w:t>
      </w:r>
      <w:r w:rsidR="00EB5D1E" w:rsidRPr="009451C1">
        <w:rPr>
          <w:rFonts w:ascii="Arial" w:eastAsia="Arial" w:hAnsi="Arial" w:cs="Arial"/>
          <w:color w:val="000000"/>
          <w:sz w:val="24"/>
          <w:szCs w:val="24"/>
        </w:rPr>
        <w:t>A written record should be made of these concerns as soon as possible following the disclosure/concern being raised; this must be on the same working day.</w:t>
      </w:r>
    </w:p>
    <w:p w14:paraId="318AD3A0" w14:textId="14BB230A" w:rsidR="00EB5D1E" w:rsidRPr="009451C1" w:rsidRDefault="00EB5D1E"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Where staff have conversations with a child who discloses </w:t>
      </w:r>
      <w:r w:rsidR="00CC7CFE" w:rsidRPr="009451C1">
        <w:rPr>
          <w:rFonts w:ascii="Arial" w:eastAsia="Arial" w:hAnsi="Arial" w:cs="Arial"/>
          <w:color w:val="000000"/>
          <w:sz w:val="24"/>
          <w:szCs w:val="24"/>
        </w:rPr>
        <w:t>abuse,</w:t>
      </w:r>
      <w:r w:rsidRPr="009451C1">
        <w:rPr>
          <w:rFonts w:ascii="Arial" w:eastAsia="Arial" w:hAnsi="Arial" w:cs="Arial"/>
          <w:color w:val="000000"/>
          <w:sz w:val="24"/>
          <w:szCs w:val="24"/>
        </w:rPr>
        <w:t xml:space="preserve"> they follow the basic principles:</w:t>
      </w:r>
    </w:p>
    <w:p w14:paraId="35E55CC5" w14:textId="77777777" w:rsidR="00EB5D1E" w:rsidRPr="009451C1" w:rsidRDefault="00EB5D1E" w:rsidP="007936C6">
      <w:pPr>
        <w:numPr>
          <w:ilvl w:val="2"/>
          <w:numId w:val="23"/>
        </w:numPr>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listen rather than directly question, remain calm</w:t>
      </w:r>
    </w:p>
    <w:p w14:paraId="3B24BB85"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stop a child who is recalling significant events</w:t>
      </w:r>
    </w:p>
    <w:p w14:paraId="0B3AC1E0" w14:textId="77777777" w:rsidR="008F28E0" w:rsidRPr="009451C1" w:rsidRDefault="008F28E0"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ask a child if they are being abused</w:t>
      </w:r>
    </w:p>
    <w:p w14:paraId="682C58B5" w14:textId="75799DEC"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make a record of </w:t>
      </w:r>
      <w:r w:rsidR="00CC7CFE" w:rsidRPr="009451C1">
        <w:rPr>
          <w:rFonts w:ascii="Arial" w:eastAsia="Arial" w:hAnsi="Arial" w:cs="Arial"/>
          <w:color w:val="000000"/>
          <w:sz w:val="24"/>
          <w:szCs w:val="24"/>
        </w:rPr>
        <w:t xml:space="preserve">the </w:t>
      </w:r>
      <w:r w:rsidRPr="009451C1">
        <w:rPr>
          <w:rFonts w:ascii="Arial" w:eastAsia="Arial" w:hAnsi="Arial" w:cs="Arial"/>
          <w:color w:val="000000"/>
          <w:sz w:val="24"/>
          <w:szCs w:val="24"/>
        </w:rPr>
        <w:t>discussion to include time, place, persons present and what was said (child language – do not substitute words)</w:t>
      </w:r>
    </w:p>
    <w:p w14:paraId="085409A6"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advise you will have to pass the information on</w:t>
      </w:r>
    </w:p>
    <w:p w14:paraId="1B02DC61"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lastRenderedPageBreak/>
        <w:t xml:space="preserve">avoid coaching/prompting </w:t>
      </w:r>
    </w:p>
    <w:p w14:paraId="51D3587C" w14:textId="59261F1B" w:rsidR="00CC7CF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take photographs of any injury</w:t>
      </w:r>
    </w:p>
    <w:p w14:paraId="778844A7" w14:textId="77777777" w:rsidR="008F28E0" w:rsidRPr="009451C1" w:rsidRDefault="008F28E0"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undress a child to physically examine them</w:t>
      </w:r>
    </w:p>
    <w:p w14:paraId="41BEC13D" w14:textId="33F6787F"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allow time and provide </w:t>
      </w:r>
      <w:proofErr w:type="gramStart"/>
      <w:r w:rsidRPr="009451C1">
        <w:rPr>
          <w:rFonts w:ascii="Arial" w:eastAsia="Arial" w:hAnsi="Arial" w:cs="Arial"/>
          <w:color w:val="000000"/>
          <w:sz w:val="24"/>
          <w:szCs w:val="24"/>
        </w:rPr>
        <w:t>a safe haven</w:t>
      </w:r>
      <w:proofErr w:type="gramEnd"/>
      <w:r w:rsidRPr="009451C1">
        <w:rPr>
          <w:rFonts w:ascii="Arial" w:eastAsia="Arial" w:hAnsi="Arial" w:cs="Arial"/>
          <w:color w:val="000000"/>
          <w:sz w:val="24"/>
          <w:szCs w:val="24"/>
        </w:rPr>
        <w:t xml:space="preserve"> / quiet area for future support </w:t>
      </w:r>
    </w:p>
    <w:p w14:paraId="294E11AC" w14:textId="42D9FEAA" w:rsidR="00EB5D1E" w:rsidRPr="009451C1" w:rsidRDefault="002D203C"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w:t>
      </w:r>
      <w:r w:rsidR="00EB5D1E" w:rsidRPr="009451C1">
        <w:rPr>
          <w:rFonts w:ascii="Arial" w:eastAsia="Arial" w:hAnsi="Arial" w:cs="Arial"/>
          <w:color w:val="000000"/>
          <w:sz w:val="24"/>
          <w:szCs w:val="24"/>
        </w:rPr>
        <w:t xml:space="preserve">t no time promise confidentiality to a child </w:t>
      </w:r>
      <w:r w:rsidR="00E36EEC" w:rsidRPr="009451C1">
        <w:rPr>
          <w:rFonts w:ascii="Arial" w:eastAsia="Arial" w:hAnsi="Arial" w:cs="Arial"/>
          <w:color w:val="000000"/>
          <w:sz w:val="24"/>
          <w:szCs w:val="24"/>
        </w:rPr>
        <w:t>or adult</w:t>
      </w:r>
    </w:p>
    <w:p w14:paraId="13E5AAB0" w14:textId="043EA0D2" w:rsidR="00A7629D" w:rsidRPr="00A20654" w:rsidRDefault="00F31EB9"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sz w:val="28"/>
          <w:szCs w:val="28"/>
        </w:rPr>
      </w:pPr>
      <w:r w:rsidRPr="009451C1">
        <w:rPr>
          <w:rFonts w:ascii="Arial" w:hAnsi="Arial" w:cs="Arial"/>
          <w:sz w:val="24"/>
          <w:szCs w:val="24"/>
        </w:rPr>
        <w:t>all victims are reassured that they are being taken seriously, regardless of how long it has taken them to come forward and that they will be supported and kept safe</w:t>
      </w:r>
    </w:p>
    <w:p w14:paraId="7908F9B3" w14:textId="7B73A3DB" w:rsidR="00A20654" w:rsidRPr="002404A3" w:rsidRDefault="00A20654"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themeColor="text1"/>
          <w:sz w:val="28"/>
          <w:szCs w:val="28"/>
        </w:rPr>
      </w:pPr>
      <w:r w:rsidRPr="002404A3">
        <w:rPr>
          <w:rFonts w:ascii="Arial" w:hAnsi="Arial" w:cs="Arial"/>
          <w:color w:val="000000" w:themeColor="text1"/>
          <w:sz w:val="24"/>
          <w:szCs w:val="24"/>
        </w:rPr>
        <w:t xml:space="preserve">nor should a victim ever be made to feel </w:t>
      </w:r>
      <w:r w:rsidR="00FE705C" w:rsidRPr="002404A3">
        <w:rPr>
          <w:rFonts w:ascii="Arial" w:hAnsi="Arial" w:cs="Arial"/>
          <w:color w:val="000000" w:themeColor="text1"/>
          <w:sz w:val="24"/>
          <w:szCs w:val="24"/>
        </w:rPr>
        <w:t xml:space="preserve">they are a problem or </w:t>
      </w:r>
      <w:r w:rsidRPr="002404A3">
        <w:rPr>
          <w:rFonts w:ascii="Arial" w:hAnsi="Arial" w:cs="Arial"/>
          <w:color w:val="000000" w:themeColor="text1"/>
          <w:sz w:val="24"/>
          <w:szCs w:val="24"/>
        </w:rPr>
        <w:t>ashamed for making a report</w:t>
      </w:r>
    </w:p>
    <w:p w14:paraId="0C54A256" w14:textId="12EE797C" w:rsidR="0075614E" w:rsidRPr="0099243C" w:rsidRDefault="002D203C"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sz w:val="28"/>
          <w:szCs w:val="28"/>
        </w:rPr>
      </w:pPr>
      <w:r w:rsidRPr="009451C1">
        <w:rPr>
          <w:rFonts w:ascii="Arial" w:hAnsi="Arial" w:cs="Arial"/>
          <w:sz w:val="24"/>
          <w:szCs w:val="24"/>
        </w:rPr>
        <w:t>w</w:t>
      </w:r>
      <w:r w:rsidR="00A7629D" w:rsidRPr="009451C1">
        <w:rPr>
          <w:rFonts w:ascii="Arial" w:hAnsi="Arial" w:cs="Arial"/>
          <w:sz w:val="24"/>
          <w:szCs w:val="24"/>
        </w:rPr>
        <w:t>here a</w:t>
      </w:r>
      <w:r w:rsidR="00F31EB9" w:rsidRPr="009451C1">
        <w:rPr>
          <w:rFonts w:ascii="Arial" w:hAnsi="Arial" w:cs="Arial"/>
          <w:sz w:val="24"/>
          <w:szCs w:val="24"/>
        </w:rPr>
        <w:t xml:space="preserve">buse </w:t>
      </w:r>
      <w:r w:rsidR="00A7629D" w:rsidRPr="009451C1">
        <w:rPr>
          <w:rFonts w:ascii="Arial" w:hAnsi="Arial" w:cs="Arial"/>
          <w:sz w:val="24"/>
          <w:szCs w:val="24"/>
        </w:rPr>
        <w:t>has</w:t>
      </w:r>
      <w:r w:rsidR="00F31EB9" w:rsidRPr="009451C1">
        <w:rPr>
          <w:rFonts w:ascii="Arial" w:hAnsi="Arial" w:cs="Arial"/>
          <w:sz w:val="24"/>
          <w:szCs w:val="24"/>
        </w:rPr>
        <w:t xml:space="preserve"> </w:t>
      </w:r>
      <w:r w:rsidRPr="009451C1">
        <w:rPr>
          <w:rFonts w:ascii="Arial" w:hAnsi="Arial" w:cs="Arial"/>
          <w:sz w:val="24"/>
          <w:szCs w:val="24"/>
        </w:rPr>
        <w:t>occurred</w:t>
      </w:r>
      <w:r w:rsidR="00F31EB9" w:rsidRPr="009451C1">
        <w:rPr>
          <w:rFonts w:ascii="Arial" w:hAnsi="Arial" w:cs="Arial"/>
          <w:sz w:val="24"/>
          <w:szCs w:val="24"/>
        </w:rPr>
        <w:t xml:space="preserve"> online or outside of the school or college </w:t>
      </w:r>
      <w:r w:rsidR="00A7629D" w:rsidRPr="009451C1">
        <w:rPr>
          <w:rFonts w:ascii="Arial" w:hAnsi="Arial" w:cs="Arial"/>
          <w:sz w:val="24"/>
          <w:szCs w:val="24"/>
        </w:rPr>
        <w:t xml:space="preserve">it </w:t>
      </w:r>
      <w:r w:rsidRPr="009451C1">
        <w:rPr>
          <w:rFonts w:ascii="Arial" w:hAnsi="Arial" w:cs="Arial"/>
          <w:sz w:val="24"/>
          <w:szCs w:val="24"/>
        </w:rPr>
        <w:t>wil</w:t>
      </w:r>
      <w:r w:rsidR="00EC5D52" w:rsidRPr="009451C1">
        <w:rPr>
          <w:rFonts w:ascii="Arial" w:hAnsi="Arial" w:cs="Arial"/>
          <w:sz w:val="24"/>
          <w:szCs w:val="24"/>
        </w:rPr>
        <w:t>l</w:t>
      </w:r>
      <w:r w:rsidR="00F31EB9" w:rsidRPr="009451C1">
        <w:rPr>
          <w:rFonts w:ascii="Arial" w:hAnsi="Arial" w:cs="Arial"/>
          <w:sz w:val="24"/>
          <w:szCs w:val="24"/>
        </w:rPr>
        <w:t xml:space="preserve"> be treated equally seriously</w:t>
      </w:r>
    </w:p>
    <w:p w14:paraId="71021A1E" w14:textId="6E46C452" w:rsidR="00EB5D1E" w:rsidRPr="009451C1" w:rsidRDefault="00EB5D1E" w:rsidP="008D4A71">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Staff are aware that they should </w:t>
      </w:r>
      <w:r w:rsidR="001D7CE0" w:rsidRPr="00C21B09">
        <w:rPr>
          <w:rFonts w:ascii="Arial" w:eastAsia="Arial" w:hAnsi="Arial" w:cs="Arial"/>
          <w:color w:val="000000" w:themeColor="text1"/>
          <w:sz w:val="24"/>
          <w:szCs w:val="24"/>
        </w:rPr>
        <w:t>only use open questions such as</w:t>
      </w:r>
      <w:r w:rsidRPr="00C21B09">
        <w:rPr>
          <w:rFonts w:ascii="Arial" w:eastAsia="Arial" w:hAnsi="Arial" w:cs="Arial"/>
          <w:color w:val="000000" w:themeColor="text1"/>
          <w:sz w:val="24"/>
          <w:szCs w:val="24"/>
        </w:rPr>
        <w:t xml:space="preserve"> </w:t>
      </w:r>
      <w:r w:rsidRPr="00697484">
        <w:rPr>
          <w:rFonts w:ascii="Arial" w:eastAsia="Arial" w:hAnsi="Arial" w:cs="Arial"/>
          <w:b/>
          <w:bCs/>
          <w:color w:val="000000"/>
          <w:sz w:val="24"/>
          <w:szCs w:val="24"/>
        </w:rPr>
        <w:t>TED</w:t>
      </w:r>
      <w:r w:rsidR="0000636B" w:rsidRPr="00697484">
        <w:rPr>
          <w:rFonts w:ascii="Arial" w:eastAsia="Arial" w:hAnsi="Arial" w:cs="Arial"/>
          <w:color w:val="000000"/>
          <w:sz w:val="24"/>
          <w:szCs w:val="24"/>
        </w:rPr>
        <w:t>:</w:t>
      </w:r>
      <w:r w:rsidRPr="009451C1">
        <w:rPr>
          <w:rFonts w:ascii="Arial" w:eastAsia="Arial" w:hAnsi="Arial" w:cs="Arial"/>
          <w:color w:val="000000"/>
          <w:sz w:val="24"/>
          <w:szCs w:val="24"/>
        </w:rPr>
        <w:t xml:space="preserve"> </w:t>
      </w:r>
      <w:r w:rsidRPr="009451C1">
        <w:rPr>
          <w:rFonts w:ascii="Arial" w:eastAsia="Arial" w:hAnsi="Arial" w:cs="Arial"/>
          <w:b/>
          <w:color w:val="0070C0"/>
          <w:sz w:val="24"/>
          <w:szCs w:val="24"/>
        </w:rPr>
        <w:t>T</w:t>
      </w:r>
      <w:r w:rsidRPr="009451C1">
        <w:rPr>
          <w:rFonts w:ascii="Arial" w:eastAsia="Arial" w:hAnsi="Arial" w:cs="Arial"/>
          <w:color w:val="0070C0"/>
          <w:sz w:val="24"/>
          <w:szCs w:val="24"/>
        </w:rPr>
        <w:t xml:space="preserve">ell me what you mean by that, </w:t>
      </w:r>
      <w:proofErr w:type="gramStart"/>
      <w:r w:rsidRPr="009451C1">
        <w:rPr>
          <w:rFonts w:ascii="Arial" w:eastAsia="Arial" w:hAnsi="Arial" w:cs="Arial"/>
          <w:b/>
          <w:color w:val="0070C0"/>
          <w:sz w:val="24"/>
          <w:szCs w:val="24"/>
        </w:rPr>
        <w:t>E</w:t>
      </w:r>
      <w:r w:rsidRPr="009451C1">
        <w:rPr>
          <w:rFonts w:ascii="Arial" w:eastAsia="Arial" w:hAnsi="Arial" w:cs="Arial"/>
          <w:color w:val="0070C0"/>
          <w:sz w:val="24"/>
          <w:szCs w:val="24"/>
        </w:rPr>
        <w:t>xplain</w:t>
      </w:r>
      <w:proofErr w:type="gramEnd"/>
      <w:r w:rsidRPr="009451C1">
        <w:rPr>
          <w:rFonts w:ascii="Arial" w:eastAsia="Arial" w:hAnsi="Arial" w:cs="Arial"/>
          <w:color w:val="0070C0"/>
          <w:sz w:val="24"/>
          <w:szCs w:val="24"/>
        </w:rPr>
        <w:t xml:space="preserve"> what you mean by that, </w:t>
      </w:r>
      <w:r w:rsidRPr="009451C1">
        <w:rPr>
          <w:rFonts w:ascii="Arial" w:eastAsia="Arial" w:hAnsi="Arial" w:cs="Arial"/>
          <w:b/>
          <w:color w:val="0070C0"/>
          <w:sz w:val="24"/>
          <w:szCs w:val="24"/>
        </w:rPr>
        <w:t>D</w:t>
      </w:r>
      <w:r w:rsidRPr="009451C1">
        <w:rPr>
          <w:rFonts w:ascii="Arial" w:eastAsia="Arial" w:hAnsi="Arial" w:cs="Arial"/>
          <w:color w:val="0070C0"/>
          <w:sz w:val="24"/>
          <w:szCs w:val="24"/>
        </w:rPr>
        <w:t xml:space="preserve">escribe that. </w:t>
      </w:r>
    </w:p>
    <w:p w14:paraId="3707453A" w14:textId="21892B09" w:rsidR="00DA4F12" w:rsidRPr="009451C1" w:rsidRDefault="00EB5D1E"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The Designated</w:t>
      </w:r>
      <w:r w:rsidR="00C62207" w:rsidRPr="009451C1">
        <w:rPr>
          <w:rFonts w:ascii="Arial" w:eastAsia="Arial" w:hAnsi="Arial" w:cs="Arial"/>
          <w:sz w:val="24"/>
          <w:szCs w:val="24"/>
        </w:rPr>
        <w:t xml:space="preserve"> Safeguarding</w:t>
      </w:r>
      <w:r w:rsidRPr="009451C1">
        <w:rPr>
          <w:rFonts w:ascii="Arial" w:eastAsia="Arial" w:hAnsi="Arial" w:cs="Arial"/>
          <w:sz w:val="24"/>
          <w:szCs w:val="24"/>
        </w:rPr>
        <w:t xml:space="preserve"> </w:t>
      </w:r>
      <w:r w:rsidRPr="00C21B09">
        <w:rPr>
          <w:rFonts w:ascii="Arial" w:eastAsia="Arial" w:hAnsi="Arial" w:cs="Arial"/>
          <w:color w:val="000000" w:themeColor="text1"/>
          <w:sz w:val="24"/>
          <w:szCs w:val="24"/>
        </w:rPr>
        <w:t>Lead</w:t>
      </w:r>
      <w:r w:rsidR="001D7CE0" w:rsidRPr="00C21B09">
        <w:rPr>
          <w:rFonts w:ascii="Arial" w:eastAsia="Arial" w:hAnsi="Arial" w:cs="Arial"/>
          <w:color w:val="000000" w:themeColor="text1"/>
          <w:sz w:val="24"/>
          <w:szCs w:val="24"/>
        </w:rPr>
        <w:t xml:space="preserve"> or deputy</w:t>
      </w:r>
      <w:r w:rsidRPr="00C21B09">
        <w:rPr>
          <w:rFonts w:ascii="Arial" w:eastAsia="Arial" w:hAnsi="Arial" w:cs="Arial"/>
          <w:color w:val="000000" w:themeColor="text1"/>
          <w:sz w:val="24"/>
          <w:szCs w:val="24"/>
        </w:rPr>
        <w:t xml:space="preserve"> </w:t>
      </w:r>
      <w:r w:rsidRPr="009451C1">
        <w:rPr>
          <w:rFonts w:ascii="Arial" w:eastAsia="Arial" w:hAnsi="Arial" w:cs="Arial"/>
          <w:sz w:val="24"/>
          <w:szCs w:val="24"/>
        </w:rPr>
        <w:t xml:space="preserve">will obtain </w:t>
      </w:r>
      <w:r w:rsidR="00C62207" w:rsidRPr="009451C1">
        <w:rPr>
          <w:rFonts w:ascii="Arial" w:eastAsia="Arial" w:hAnsi="Arial" w:cs="Arial"/>
          <w:sz w:val="24"/>
          <w:szCs w:val="24"/>
        </w:rPr>
        <w:t xml:space="preserve">key </w:t>
      </w:r>
      <w:r w:rsidRPr="009451C1">
        <w:rPr>
          <w:rFonts w:ascii="Arial" w:eastAsia="Arial" w:hAnsi="Arial" w:cs="Arial"/>
          <w:sz w:val="24"/>
          <w:szCs w:val="24"/>
        </w:rPr>
        <w:t xml:space="preserve">information and agree relevant actions after making a timely assessment of the information. </w:t>
      </w:r>
    </w:p>
    <w:p w14:paraId="32530940" w14:textId="29F760A6" w:rsidR="00D97F08" w:rsidRPr="009451C1" w:rsidRDefault="00DA4F12"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We recognise that parents may hold key information about incidents/allegations therefore</w:t>
      </w:r>
      <w:r w:rsidRPr="00C21B09">
        <w:rPr>
          <w:rFonts w:ascii="Arial" w:eastAsia="Arial" w:hAnsi="Arial" w:cs="Arial"/>
          <w:color w:val="000000" w:themeColor="text1"/>
          <w:sz w:val="24"/>
          <w:szCs w:val="24"/>
        </w:rPr>
        <w:t xml:space="preserve">, in </w:t>
      </w:r>
      <w:proofErr w:type="gramStart"/>
      <w:r w:rsidRPr="00C21B09">
        <w:rPr>
          <w:rFonts w:ascii="Arial" w:eastAsia="Arial" w:hAnsi="Arial" w:cs="Arial"/>
          <w:color w:val="000000" w:themeColor="text1"/>
          <w:sz w:val="24"/>
          <w:szCs w:val="24"/>
        </w:rPr>
        <w:t>the majority of</w:t>
      </w:r>
      <w:proofErr w:type="gramEnd"/>
      <w:r w:rsidRPr="00C21B09">
        <w:rPr>
          <w:rFonts w:ascii="Arial" w:eastAsia="Arial" w:hAnsi="Arial" w:cs="Arial"/>
          <w:color w:val="000000" w:themeColor="text1"/>
          <w:sz w:val="24"/>
          <w:szCs w:val="24"/>
        </w:rPr>
        <w:t xml:space="preserve"> situations; the Designated Safeguarding Lead </w:t>
      </w:r>
      <w:r w:rsidR="00E373F4" w:rsidRPr="00C21B09">
        <w:rPr>
          <w:rFonts w:ascii="Arial" w:eastAsia="Arial" w:hAnsi="Arial" w:cs="Arial"/>
          <w:color w:val="000000" w:themeColor="text1"/>
          <w:sz w:val="24"/>
          <w:szCs w:val="24"/>
        </w:rPr>
        <w:t xml:space="preserve">or deputy </w:t>
      </w:r>
      <w:r w:rsidRPr="00C21B09">
        <w:rPr>
          <w:rFonts w:ascii="Arial" w:eastAsia="Arial" w:hAnsi="Arial" w:cs="Arial"/>
          <w:color w:val="000000" w:themeColor="text1"/>
          <w:sz w:val="24"/>
          <w:szCs w:val="24"/>
        </w:rPr>
        <w:t>will speak to the parents and gain their cons</w:t>
      </w:r>
      <w:r w:rsidR="00DB3F26" w:rsidRPr="00C21B09">
        <w:rPr>
          <w:rFonts w:ascii="Arial" w:eastAsia="Arial" w:hAnsi="Arial" w:cs="Arial"/>
          <w:color w:val="000000" w:themeColor="text1"/>
          <w:sz w:val="24"/>
          <w:szCs w:val="24"/>
        </w:rPr>
        <w:t xml:space="preserve">ent to </w:t>
      </w:r>
      <w:r w:rsidR="00DB3F26" w:rsidRPr="009451C1">
        <w:rPr>
          <w:rFonts w:ascii="Arial" w:eastAsia="Arial" w:hAnsi="Arial" w:cs="Arial"/>
          <w:sz w:val="24"/>
          <w:szCs w:val="24"/>
        </w:rPr>
        <w:t>discussing the situation</w:t>
      </w:r>
      <w:r w:rsidRPr="009451C1">
        <w:rPr>
          <w:rFonts w:ascii="Arial" w:eastAsia="Arial" w:hAnsi="Arial" w:cs="Arial"/>
          <w:sz w:val="24"/>
          <w:szCs w:val="24"/>
        </w:rPr>
        <w:t xml:space="preserve"> with others. </w:t>
      </w:r>
      <w:r w:rsidR="00DB3F26" w:rsidRPr="009451C1">
        <w:rPr>
          <w:rFonts w:ascii="Arial" w:eastAsia="Arial" w:hAnsi="Arial" w:cs="Arial"/>
          <w:sz w:val="24"/>
          <w:szCs w:val="24"/>
        </w:rPr>
        <w:t>Staff</w:t>
      </w:r>
      <w:r w:rsidRPr="009451C1">
        <w:rPr>
          <w:rFonts w:ascii="Arial" w:eastAsia="Arial" w:hAnsi="Arial" w:cs="Arial"/>
          <w:sz w:val="24"/>
          <w:szCs w:val="24"/>
        </w:rPr>
        <w:t xml:space="preserve"> are aware that there will be very few instances </w:t>
      </w:r>
      <w:proofErr w:type="gramStart"/>
      <w:r w:rsidRPr="009451C1">
        <w:rPr>
          <w:rFonts w:ascii="Arial" w:eastAsia="Arial" w:hAnsi="Arial" w:cs="Arial"/>
          <w:sz w:val="24"/>
          <w:szCs w:val="24"/>
        </w:rPr>
        <w:t>where</w:t>
      </w:r>
      <w:proofErr w:type="gramEnd"/>
      <w:r w:rsidRPr="009451C1">
        <w:rPr>
          <w:rFonts w:ascii="Arial" w:eastAsia="Arial" w:hAnsi="Arial" w:cs="Arial"/>
          <w:sz w:val="24"/>
          <w:szCs w:val="24"/>
        </w:rPr>
        <w:t xml:space="preserve">, to speak to the parents, </w:t>
      </w:r>
      <w:r w:rsidR="00FE705C">
        <w:rPr>
          <w:rFonts w:ascii="Arial" w:eastAsia="Arial" w:hAnsi="Arial" w:cs="Arial"/>
          <w:sz w:val="24"/>
          <w:szCs w:val="24"/>
        </w:rPr>
        <w:t xml:space="preserve">it </w:t>
      </w:r>
      <w:r w:rsidRPr="009451C1">
        <w:rPr>
          <w:rFonts w:ascii="Arial" w:eastAsia="Arial" w:hAnsi="Arial" w:cs="Arial"/>
          <w:sz w:val="24"/>
          <w:szCs w:val="24"/>
        </w:rPr>
        <w:t xml:space="preserve">could further endanger the child. In those </w:t>
      </w:r>
      <w:r w:rsidR="00CC7CFE" w:rsidRPr="009451C1">
        <w:rPr>
          <w:rFonts w:ascii="Arial" w:eastAsia="Arial" w:hAnsi="Arial" w:cs="Arial"/>
          <w:sz w:val="24"/>
          <w:szCs w:val="24"/>
        </w:rPr>
        <w:t>situations,</w:t>
      </w:r>
      <w:r w:rsidRPr="009451C1">
        <w:rPr>
          <w:rFonts w:ascii="Arial" w:eastAsia="Arial" w:hAnsi="Arial" w:cs="Arial"/>
          <w:sz w:val="24"/>
          <w:szCs w:val="24"/>
        </w:rPr>
        <w:t xml:space="preserve"> they would still consult/</w:t>
      </w:r>
      <w:r w:rsidR="00077894" w:rsidRPr="009451C1">
        <w:rPr>
          <w:rFonts w:ascii="Arial" w:eastAsia="Arial" w:hAnsi="Arial" w:cs="Arial"/>
          <w:sz w:val="24"/>
          <w:szCs w:val="24"/>
        </w:rPr>
        <w:t>refer but</w:t>
      </w:r>
      <w:r w:rsidRPr="009451C1">
        <w:rPr>
          <w:rFonts w:ascii="Arial" w:eastAsia="Arial" w:hAnsi="Arial" w:cs="Arial"/>
          <w:sz w:val="24"/>
          <w:szCs w:val="24"/>
        </w:rPr>
        <w:t xml:space="preserve"> would have clearly recorded reasons as to why they had not gained parental consent. </w:t>
      </w:r>
    </w:p>
    <w:p w14:paraId="36969A11" w14:textId="77777777" w:rsidR="00D97F08" w:rsidRPr="002404A3" w:rsidRDefault="00D97F08" w:rsidP="00EB36B0">
      <w:pPr>
        <w:autoSpaceDE w:val="0"/>
        <w:autoSpaceDN w:val="0"/>
        <w:adjustRightInd w:val="0"/>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The following situations are the instances in which parental consent would not be gained prior to a referral: </w:t>
      </w:r>
    </w:p>
    <w:p w14:paraId="4AA15265" w14:textId="77777777" w:rsidR="00D97F08"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Discussion would impede a police investigation or social work enquiry </w:t>
      </w:r>
    </w:p>
    <w:p w14:paraId="29E2CCD3" w14:textId="77777777" w:rsidR="00D97F08"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Sexual abuse is suspected </w:t>
      </w:r>
    </w:p>
    <w:p w14:paraId="7CD89636" w14:textId="77777777" w:rsidR="00D97F08"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Organised or multiple abuse is suspected </w:t>
      </w:r>
    </w:p>
    <w:p w14:paraId="1C079479" w14:textId="338E8BE4" w:rsidR="00D97F08"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Fabrication o</w:t>
      </w:r>
      <w:r w:rsidR="006C42DD" w:rsidRPr="002404A3">
        <w:rPr>
          <w:rFonts w:ascii="Arial" w:eastAsiaTheme="minorHAnsi" w:hAnsi="Arial" w:cs="Arial"/>
          <w:color w:val="000000" w:themeColor="text1"/>
          <w:sz w:val="24"/>
          <w:szCs w:val="24"/>
          <w:lang w:eastAsia="en-US"/>
        </w:rPr>
        <w:t>r induced</w:t>
      </w:r>
      <w:r w:rsidRPr="002404A3">
        <w:rPr>
          <w:rFonts w:ascii="Arial" w:eastAsiaTheme="minorHAnsi" w:hAnsi="Arial" w:cs="Arial"/>
          <w:color w:val="000000" w:themeColor="text1"/>
          <w:sz w:val="24"/>
          <w:szCs w:val="24"/>
          <w:lang w:eastAsia="en-US"/>
        </w:rPr>
        <w:t xml:space="preserve"> illness</w:t>
      </w:r>
      <w:r w:rsidR="006C42DD" w:rsidRPr="002404A3">
        <w:rPr>
          <w:rFonts w:ascii="Arial" w:eastAsiaTheme="minorHAnsi" w:hAnsi="Arial" w:cs="Arial"/>
          <w:color w:val="000000" w:themeColor="text1"/>
          <w:sz w:val="24"/>
          <w:szCs w:val="24"/>
          <w:lang w:eastAsia="en-US"/>
        </w:rPr>
        <w:t xml:space="preserve"> or perplexing presentations</w:t>
      </w:r>
      <w:r w:rsidRPr="002404A3">
        <w:rPr>
          <w:rFonts w:ascii="Arial" w:eastAsiaTheme="minorHAnsi" w:hAnsi="Arial" w:cs="Arial"/>
          <w:color w:val="000000" w:themeColor="text1"/>
          <w:sz w:val="24"/>
          <w:szCs w:val="24"/>
          <w:lang w:eastAsia="en-US"/>
        </w:rPr>
        <w:t xml:space="preserve"> is suspected </w:t>
      </w:r>
    </w:p>
    <w:p w14:paraId="565DFEF1" w14:textId="06AB200E" w:rsidR="008B35C6" w:rsidRPr="002404A3" w:rsidRDefault="008B35C6"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 xml:space="preserve">Honour </w:t>
      </w:r>
      <w:r w:rsidR="00744D53" w:rsidRPr="00EA071C">
        <w:rPr>
          <w:rFonts w:ascii="Arial" w:eastAsiaTheme="minorHAnsi" w:hAnsi="Arial" w:cs="Arial"/>
          <w:color w:val="000000" w:themeColor="text1"/>
          <w:sz w:val="24"/>
          <w:szCs w:val="24"/>
          <w:lang w:eastAsia="en-US"/>
        </w:rPr>
        <w:t xml:space="preserve">or </w:t>
      </w:r>
      <w:r w:rsidR="00F34CD8" w:rsidRPr="00EA071C">
        <w:rPr>
          <w:rFonts w:ascii="Arial" w:eastAsiaTheme="minorHAnsi" w:hAnsi="Arial" w:cs="Arial"/>
          <w:color w:val="000000" w:themeColor="text1"/>
          <w:sz w:val="24"/>
          <w:szCs w:val="24"/>
          <w:lang w:eastAsia="en-US"/>
        </w:rPr>
        <w:t>faith-</w:t>
      </w:r>
      <w:r w:rsidR="00F34CD8">
        <w:rPr>
          <w:rFonts w:ascii="Arial" w:eastAsiaTheme="minorHAnsi" w:hAnsi="Arial" w:cs="Arial"/>
          <w:color w:val="000000" w:themeColor="text1"/>
          <w:sz w:val="24"/>
          <w:szCs w:val="24"/>
          <w:lang w:eastAsia="en-US"/>
        </w:rPr>
        <w:t>based</w:t>
      </w:r>
      <w:r w:rsidRPr="002404A3">
        <w:rPr>
          <w:rFonts w:ascii="Arial" w:eastAsiaTheme="minorHAnsi" w:hAnsi="Arial" w:cs="Arial"/>
          <w:color w:val="000000" w:themeColor="text1"/>
          <w:sz w:val="24"/>
          <w:szCs w:val="24"/>
          <w:lang w:eastAsia="en-US"/>
        </w:rPr>
        <w:t xml:space="preserve"> </w:t>
      </w:r>
      <w:r w:rsidR="00744D53">
        <w:rPr>
          <w:rFonts w:ascii="Arial" w:eastAsiaTheme="minorHAnsi" w:hAnsi="Arial" w:cs="Arial"/>
          <w:color w:val="000000" w:themeColor="text1"/>
          <w:sz w:val="24"/>
          <w:szCs w:val="24"/>
          <w:lang w:eastAsia="en-US"/>
        </w:rPr>
        <w:t>a</w:t>
      </w:r>
      <w:r w:rsidRPr="002404A3">
        <w:rPr>
          <w:rFonts w:ascii="Arial" w:eastAsiaTheme="minorHAnsi" w:hAnsi="Arial" w:cs="Arial"/>
          <w:color w:val="000000" w:themeColor="text1"/>
          <w:sz w:val="24"/>
          <w:szCs w:val="24"/>
          <w:lang w:eastAsia="en-US"/>
        </w:rPr>
        <w:t>buse</w:t>
      </w:r>
      <w:r w:rsidR="006C42DD" w:rsidRPr="002404A3">
        <w:rPr>
          <w:rFonts w:ascii="Arial" w:eastAsiaTheme="minorHAnsi" w:hAnsi="Arial" w:cs="Arial"/>
          <w:color w:val="000000" w:themeColor="text1"/>
          <w:sz w:val="24"/>
          <w:szCs w:val="24"/>
          <w:lang w:eastAsia="en-US"/>
        </w:rPr>
        <w:t xml:space="preserve"> e.g. forced marriage, FGM etc.</w:t>
      </w:r>
      <w:r w:rsidR="00DC61E7" w:rsidRPr="002404A3">
        <w:rPr>
          <w:rFonts w:ascii="Arial" w:eastAsiaTheme="minorHAnsi" w:hAnsi="Arial" w:cs="Arial"/>
          <w:color w:val="000000" w:themeColor="text1"/>
          <w:sz w:val="24"/>
          <w:szCs w:val="24"/>
          <w:lang w:eastAsia="en-US"/>
        </w:rPr>
        <w:t xml:space="preserve"> is a possibility/is suspected</w:t>
      </w:r>
    </w:p>
    <w:p w14:paraId="34588769" w14:textId="390AEDF0" w:rsidR="006C42DD" w:rsidRPr="002404A3" w:rsidRDefault="006C42DD" w:rsidP="00FF3BAE">
      <w:pPr>
        <w:autoSpaceDE w:val="0"/>
        <w:autoSpaceDN w:val="0"/>
        <w:adjustRightInd w:val="0"/>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Additional consideration re parental consent would be needed in the following circumstances, particularly if there are concerns around parental involvement or influence:</w:t>
      </w:r>
    </w:p>
    <w:p w14:paraId="6F0A48B4" w14:textId="77777777" w:rsidR="005C294C"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Extremism or radicalisation is suspected</w:t>
      </w:r>
    </w:p>
    <w:p w14:paraId="27D92C35" w14:textId="3306E71D" w:rsidR="006C42DD" w:rsidRPr="002404A3" w:rsidRDefault="008B35C6"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County Lines activities are suspected</w:t>
      </w:r>
    </w:p>
    <w:p w14:paraId="76B9093A" w14:textId="77777777" w:rsidR="0099243C" w:rsidRDefault="00D97F08" w:rsidP="0099243C">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Staff </w:t>
      </w:r>
      <w:r w:rsidR="001D6C22" w:rsidRPr="009451C1">
        <w:rPr>
          <w:rFonts w:ascii="Arial" w:eastAsiaTheme="minorHAnsi" w:hAnsi="Arial" w:cs="Arial"/>
          <w:sz w:val="24"/>
          <w:szCs w:val="24"/>
          <w:lang w:eastAsia="en-US"/>
        </w:rPr>
        <w:t xml:space="preserve">are </w:t>
      </w:r>
      <w:r w:rsidRPr="009451C1">
        <w:rPr>
          <w:rFonts w:ascii="Arial" w:eastAsiaTheme="minorHAnsi" w:hAnsi="Arial" w:cs="Arial"/>
          <w:sz w:val="24"/>
          <w:szCs w:val="24"/>
          <w:lang w:eastAsia="en-US"/>
        </w:rPr>
        <w:t xml:space="preserve">also aware that, even in situations where the parent does not give consent, the best interests of the child are paramount and therefore, they would share their </w:t>
      </w:r>
      <w:r w:rsidRPr="009451C1">
        <w:rPr>
          <w:rFonts w:ascii="Arial" w:eastAsiaTheme="minorHAnsi" w:hAnsi="Arial" w:cs="Arial"/>
          <w:sz w:val="24"/>
          <w:szCs w:val="24"/>
          <w:lang w:eastAsia="en-US"/>
        </w:rPr>
        <w:lastRenderedPageBreak/>
        <w:t>concerns. In addition, the referral will not be delayed if it has not been possible to contact the parents/carers.</w:t>
      </w:r>
    </w:p>
    <w:p w14:paraId="1EDB836A" w14:textId="77777777" w:rsidR="0099243C" w:rsidRPr="00EA071C" w:rsidRDefault="00F67064" w:rsidP="0099243C">
      <w:pPr>
        <w:autoSpaceDE w:val="0"/>
        <w:autoSpaceDN w:val="0"/>
        <w:adjustRightInd w:val="0"/>
        <w:jc w:val="both"/>
        <w:rPr>
          <w:rFonts w:ascii="Arial" w:eastAsiaTheme="minorHAnsi" w:hAnsi="Arial" w:cs="Arial"/>
          <w:color w:val="000000" w:themeColor="text1"/>
          <w:sz w:val="24"/>
          <w:szCs w:val="24"/>
          <w:lang w:eastAsia="en-US"/>
        </w:rPr>
      </w:pPr>
      <w:r w:rsidRPr="00EA071C">
        <w:rPr>
          <w:rFonts w:ascii="Arial" w:eastAsiaTheme="minorHAnsi" w:hAnsi="Arial" w:cs="Arial"/>
          <w:color w:val="000000" w:themeColor="text1"/>
          <w:sz w:val="24"/>
          <w:szCs w:val="24"/>
          <w:lang w:eastAsia="en-US"/>
        </w:rPr>
        <w:t>Safeguarding concerns</w:t>
      </w:r>
      <w:r w:rsidR="002815B9" w:rsidRPr="00EA071C">
        <w:rPr>
          <w:rFonts w:ascii="Arial" w:eastAsiaTheme="minorHAnsi" w:hAnsi="Arial" w:cs="Arial"/>
          <w:color w:val="000000" w:themeColor="text1"/>
          <w:sz w:val="24"/>
          <w:szCs w:val="24"/>
          <w:lang w:eastAsia="en-US"/>
        </w:rPr>
        <w:t xml:space="preserve"> at all levels</w:t>
      </w:r>
      <w:r w:rsidRPr="00EA071C">
        <w:rPr>
          <w:rFonts w:ascii="Arial" w:eastAsiaTheme="minorHAnsi" w:hAnsi="Arial" w:cs="Arial"/>
          <w:color w:val="000000" w:themeColor="text1"/>
          <w:sz w:val="24"/>
          <w:szCs w:val="24"/>
          <w:lang w:eastAsia="en-US"/>
        </w:rPr>
        <w:t xml:space="preserve">: </w:t>
      </w:r>
    </w:p>
    <w:p w14:paraId="611E7AFF" w14:textId="664D4A0E" w:rsidR="00F1411C" w:rsidRPr="00EA071C" w:rsidRDefault="00FD3C2E" w:rsidP="0099243C">
      <w:pPr>
        <w:autoSpaceDE w:val="0"/>
        <w:autoSpaceDN w:val="0"/>
        <w:adjustRightInd w:val="0"/>
        <w:jc w:val="both"/>
        <w:rPr>
          <w:rFonts w:ascii="Arial" w:eastAsiaTheme="minorHAnsi" w:hAnsi="Arial" w:cs="Arial"/>
          <w:color w:val="000000" w:themeColor="text1"/>
          <w:sz w:val="24"/>
          <w:szCs w:val="24"/>
          <w:lang w:eastAsia="en-US"/>
        </w:rPr>
      </w:pPr>
      <w:r w:rsidRPr="00EA071C">
        <w:rPr>
          <w:rFonts w:ascii="Arial" w:eastAsiaTheme="minorHAnsi" w:hAnsi="Arial" w:cs="Arial"/>
          <w:color w:val="000000" w:themeColor="text1"/>
          <w:sz w:val="24"/>
          <w:szCs w:val="24"/>
          <w:lang w:eastAsia="en-US"/>
        </w:rPr>
        <w:t>Phone</w:t>
      </w:r>
      <w:r w:rsidR="00E42970" w:rsidRPr="00EA071C">
        <w:rPr>
          <w:rFonts w:ascii="Arial" w:eastAsiaTheme="minorHAnsi" w:hAnsi="Arial" w:cs="Arial"/>
          <w:color w:val="000000" w:themeColor="text1"/>
          <w:sz w:val="24"/>
          <w:szCs w:val="24"/>
          <w:lang w:eastAsia="en-US"/>
        </w:rPr>
        <w:t xml:space="preserve"> the </w:t>
      </w:r>
      <w:r w:rsidR="00621278" w:rsidRPr="00EA071C">
        <w:rPr>
          <w:rFonts w:ascii="Arial" w:eastAsiaTheme="minorHAnsi" w:hAnsi="Arial" w:cs="Arial"/>
          <w:color w:val="000000" w:themeColor="text1"/>
          <w:sz w:val="24"/>
          <w:szCs w:val="24"/>
          <w:lang w:eastAsia="en-US"/>
        </w:rPr>
        <w:t>I</w:t>
      </w:r>
      <w:r w:rsidR="00E42970" w:rsidRPr="00EA071C">
        <w:rPr>
          <w:rFonts w:ascii="Arial" w:eastAsiaTheme="minorHAnsi" w:hAnsi="Arial" w:cs="Arial"/>
          <w:color w:val="000000" w:themeColor="text1"/>
          <w:sz w:val="24"/>
          <w:szCs w:val="24"/>
          <w:lang w:eastAsia="en-US"/>
        </w:rPr>
        <w:t>ntegrated Front Door</w:t>
      </w:r>
      <w:r w:rsidR="00F1411C" w:rsidRPr="00EA071C">
        <w:rPr>
          <w:rFonts w:ascii="Arial" w:eastAsiaTheme="minorHAnsi" w:hAnsi="Arial" w:cs="Arial"/>
          <w:color w:val="000000" w:themeColor="text1"/>
          <w:sz w:val="24"/>
          <w:szCs w:val="24"/>
          <w:lang w:eastAsia="en-US"/>
        </w:rPr>
        <w:t xml:space="preserve">: </w:t>
      </w:r>
      <w:r w:rsidRPr="00EA071C">
        <w:rPr>
          <w:rFonts w:ascii="Arial" w:eastAsiaTheme="minorHAnsi" w:hAnsi="Arial" w:cs="Arial"/>
          <w:color w:val="000000" w:themeColor="text1"/>
          <w:sz w:val="24"/>
          <w:szCs w:val="24"/>
          <w:lang w:eastAsia="en-US"/>
        </w:rPr>
        <w:t xml:space="preserve"> </w:t>
      </w:r>
      <w:r w:rsidR="00F67064" w:rsidRPr="00EA071C">
        <w:rPr>
          <w:rFonts w:ascii="Arial" w:eastAsiaTheme="minorHAnsi" w:hAnsi="Arial" w:cs="Arial"/>
          <w:color w:val="000000" w:themeColor="text1"/>
          <w:sz w:val="24"/>
          <w:szCs w:val="24"/>
          <w:lang w:eastAsia="en-US"/>
        </w:rPr>
        <w:t>0300 123 5012</w:t>
      </w:r>
    </w:p>
    <w:p w14:paraId="78966DA9" w14:textId="15D651D9" w:rsidR="00E42970" w:rsidRPr="002815B9" w:rsidRDefault="00E42970" w:rsidP="00F67064">
      <w:pPr>
        <w:autoSpaceDE w:val="0"/>
        <w:autoSpaceDN w:val="0"/>
        <w:adjustRightInd w:val="0"/>
        <w:spacing w:after="0" w:line="240" w:lineRule="auto"/>
        <w:rPr>
          <w:rFonts w:ascii="Arial" w:eastAsiaTheme="minorHAnsi" w:hAnsi="Arial" w:cs="Arial"/>
          <w:b/>
          <w:bCs/>
          <w:color w:val="00B050"/>
          <w:sz w:val="24"/>
          <w:szCs w:val="24"/>
          <w:lang w:eastAsia="en-US"/>
        </w:rPr>
      </w:pPr>
      <w:r w:rsidRPr="00EA071C">
        <w:rPr>
          <w:rFonts w:ascii="Arial" w:eastAsiaTheme="minorHAnsi" w:hAnsi="Arial" w:cs="Arial"/>
          <w:color w:val="000000" w:themeColor="text1"/>
          <w:sz w:val="24"/>
          <w:szCs w:val="24"/>
          <w:lang w:eastAsia="en-US"/>
        </w:rPr>
        <w:t xml:space="preserve">The </w:t>
      </w:r>
      <w:r w:rsidR="00621278" w:rsidRPr="00EA071C">
        <w:rPr>
          <w:rFonts w:ascii="Arial" w:eastAsiaTheme="minorHAnsi" w:hAnsi="Arial" w:cs="Arial"/>
          <w:color w:val="000000" w:themeColor="text1"/>
          <w:sz w:val="24"/>
          <w:szCs w:val="24"/>
          <w:lang w:eastAsia="en-US"/>
        </w:rPr>
        <w:t>I</w:t>
      </w:r>
      <w:r w:rsidRPr="00EA071C">
        <w:rPr>
          <w:rFonts w:ascii="Arial" w:eastAsiaTheme="minorHAnsi" w:hAnsi="Arial" w:cs="Arial"/>
          <w:color w:val="000000" w:themeColor="text1"/>
          <w:sz w:val="24"/>
          <w:szCs w:val="24"/>
          <w:lang w:eastAsia="en-US"/>
        </w:rPr>
        <w:t xml:space="preserve">ntegrated </w:t>
      </w:r>
      <w:r w:rsidR="00621278" w:rsidRPr="00EA071C">
        <w:rPr>
          <w:rFonts w:ascii="Arial" w:eastAsiaTheme="minorHAnsi" w:hAnsi="Arial" w:cs="Arial"/>
          <w:color w:val="000000" w:themeColor="text1"/>
          <w:sz w:val="24"/>
          <w:szCs w:val="24"/>
          <w:lang w:eastAsia="en-US"/>
        </w:rPr>
        <w:t>F</w:t>
      </w:r>
      <w:r w:rsidRPr="00EA071C">
        <w:rPr>
          <w:rFonts w:ascii="Arial" w:eastAsiaTheme="minorHAnsi" w:hAnsi="Arial" w:cs="Arial"/>
          <w:color w:val="000000" w:themeColor="text1"/>
          <w:sz w:val="24"/>
          <w:szCs w:val="24"/>
          <w:lang w:eastAsia="en-US"/>
        </w:rPr>
        <w:t xml:space="preserve">ront </w:t>
      </w:r>
      <w:r w:rsidR="00621278" w:rsidRPr="00EA071C">
        <w:rPr>
          <w:rFonts w:ascii="Arial" w:eastAsiaTheme="minorHAnsi" w:hAnsi="Arial" w:cs="Arial"/>
          <w:color w:val="000000" w:themeColor="text1"/>
          <w:sz w:val="24"/>
          <w:szCs w:val="24"/>
          <w:lang w:eastAsia="en-US"/>
        </w:rPr>
        <w:t>D</w:t>
      </w:r>
      <w:r w:rsidRPr="00EA071C">
        <w:rPr>
          <w:rFonts w:ascii="Arial" w:eastAsiaTheme="minorHAnsi" w:hAnsi="Arial" w:cs="Arial"/>
          <w:color w:val="000000" w:themeColor="text1"/>
          <w:sz w:val="24"/>
          <w:szCs w:val="24"/>
          <w:lang w:eastAsia="en-US"/>
        </w:rPr>
        <w:t>oor now RAG rate all contacts referencing</w:t>
      </w:r>
      <w:r w:rsidRPr="00EA071C">
        <w:rPr>
          <w:rFonts w:ascii="Arial" w:eastAsiaTheme="minorHAnsi" w:hAnsi="Arial" w:cs="Arial"/>
          <w:b/>
          <w:bCs/>
          <w:color w:val="000000" w:themeColor="text1"/>
          <w:sz w:val="24"/>
          <w:szCs w:val="24"/>
          <w:lang w:eastAsia="en-US"/>
        </w:rPr>
        <w:t xml:space="preserve"> </w:t>
      </w:r>
      <w:r w:rsidR="00F1411C" w:rsidRPr="00F1411C">
        <w:rPr>
          <w:rFonts w:ascii="Arial" w:eastAsiaTheme="minorHAnsi" w:hAnsi="Arial" w:cs="Arial"/>
          <w:b/>
          <w:bCs/>
          <w:color w:val="FF0000"/>
          <w:sz w:val="24"/>
          <w:szCs w:val="24"/>
          <w:lang w:eastAsia="en-US"/>
        </w:rPr>
        <w:t>RED</w:t>
      </w:r>
      <w:r w:rsidR="00F1411C" w:rsidRPr="00F1411C">
        <w:rPr>
          <w:rFonts w:ascii="Arial" w:eastAsiaTheme="minorHAnsi" w:hAnsi="Arial" w:cs="Arial"/>
          <w:b/>
          <w:bCs/>
          <w:sz w:val="24"/>
          <w:szCs w:val="24"/>
          <w:lang w:eastAsia="en-US"/>
        </w:rPr>
        <w:t>/</w:t>
      </w:r>
      <w:r w:rsidR="00F1411C" w:rsidRPr="00F1411C">
        <w:rPr>
          <w:rFonts w:ascii="Arial" w:eastAsiaTheme="minorHAnsi" w:hAnsi="Arial" w:cs="Arial"/>
          <w:b/>
          <w:bCs/>
          <w:color w:val="FFC000"/>
          <w:sz w:val="24"/>
          <w:szCs w:val="24"/>
          <w:lang w:eastAsia="en-US"/>
        </w:rPr>
        <w:t>AMBER</w:t>
      </w:r>
      <w:r w:rsidR="00F1411C" w:rsidRPr="00F1411C">
        <w:rPr>
          <w:rFonts w:ascii="Arial" w:eastAsiaTheme="minorHAnsi" w:hAnsi="Arial" w:cs="Arial"/>
          <w:b/>
          <w:bCs/>
          <w:sz w:val="24"/>
          <w:szCs w:val="24"/>
          <w:lang w:eastAsia="en-US"/>
        </w:rPr>
        <w:t>/</w:t>
      </w:r>
      <w:r w:rsidR="00F1411C">
        <w:rPr>
          <w:rFonts w:ascii="Arial" w:eastAsiaTheme="minorHAnsi" w:hAnsi="Arial" w:cs="Arial"/>
          <w:b/>
          <w:bCs/>
          <w:color w:val="00B050"/>
          <w:sz w:val="24"/>
          <w:szCs w:val="24"/>
          <w:lang w:eastAsia="en-US"/>
        </w:rPr>
        <w:t>GREEN</w:t>
      </w:r>
    </w:p>
    <w:p w14:paraId="68624065" w14:textId="3B824F2B" w:rsidR="00E42970" w:rsidRDefault="00E42970" w:rsidP="00F67064">
      <w:pPr>
        <w:autoSpaceDE w:val="0"/>
        <w:autoSpaceDN w:val="0"/>
        <w:adjustRightInd w:val="0"/>
        <w:spacing w:after="0" w:line="240" w:lineRule="auto"/>
        <w:rPr>
          <w:rFonts w:ascii="Arial" w:eastAsiaTheme="minorHAnsi" w:hAnsi="Arial" w:cs="Arial"/>
          <w:b/>
          <w:bCs/>
          <w:noProof/>
          <w:color w:val="00B050"/>
          <w:sz w:val="24"/>
          <w:szCs w:val="24"/>
          <w:lang w:eastAsia="en-US"/>
        </w:rPr>
      </w:pPr>
    </w:p>
    <w:p w14:paraId="2D55E17F" w14:textId="3562D520" w:rsidR="00F1411C" w:rsidRPr="002815B9" w:rsidRDefault="00F1411C" w:rsidP="00F67064">
      <w:pPr>
        <w:autoSpaceDE w:val="0"/>
        <w:autoSpaceDN w:val="0"/>
        <w:adjustRightInd w:val="0"/>
        <w:spacing w:after="0" w:line="240" w:lineRule="auto"/>
        <w:rPr>
          <w:rFonts w:ascii="Arial" w:eastAsiaTheme="minorHAnsi" w:hAnsi="Arial" w:cs="Arial"/>
          <w:b/>
          <w:bCs/>
          <w:color w:val="00B050"/>
          <w:sz w:val="24"/>
          <w:szCs w:val="24"/>
          <w:lang w:eastAsia="en-US"/>
        </w:rPr>
      </w:pPr>
      <w:r w:rsidRPr="00F1411C">
        <w:rPr>
          <w:rFonts w:ascii="Arial" w:eastAsiaTheme="minorHAnsi" w:hAnsi="Arial" w:cs="Arial"/>
          <w:b/>
          <w:bCs/>
          <w:noProof/>
          <w:color w:val="00B050"/>
          <w:sz w:val="24"/>
          <w:szCs w:val="24"/>
          <w:lang w:eastAsia="en-US"/>
        </w:rPr>
        <w:drawing>
          <wp:inline distT="0" distB="0" distL="0" distR="0" wp14:anchorId="2B96F382" wp14:editId="32F5DA10">
            <wp:extent cx="5753100" cy="2689364"/>
            <wp:effectExtent l="0" t="0" r="0" b="0"/>
            <wp:docPr id="18681251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8125199" name=""/>
                    <pic:cNvPicPr/>
                  </pic:nvPicPr>
                  <pic:blipFill>
                    <a:blip r:embed="rId39"/>
                    <a:stretch>
                      <a:fillRect/>
                    </a:stretch>
                  </pic:blipFill>
                  <pic:spPr>
                    <a:xfrm>
                      <a:off x="0" y="0"/>
                      <a:ext cx="5778059" cy="2701032"/>
                    </a:xfrm>
                    <a:prstGeom prst="rect">
                      <a:avLst/>
                    </a:prstGeom>
                  </pic:spPr>
                </pic:pic>
              </a:graphicData>
            </a:graphic>
          </wp:inline>
        </w:drawing>
      </w:r>
    </w:p>
    <w:p w14:paraId="7F446202" w14:textId="5F56E684" w:rsidR="00312DD7" w:rsidRPr="002815B9" w:rsidRDefault="00312DD7" w:rsidP="007936C6">
      <w:pPr>
        <w:numPr>
          <w:ilvl w:val="0"/>
          <w:numId w:val="44"/>
        </w:numPr>
        <w:autoSpaceDE w:val="0"/>
        <w:autoSpaceDN w:val="0"/>
        <w:adjustRightInd w:val="0"/>
        <w:spacing w:after="0" w:line="240" w:lineRule="auto"/>
        <w:jc w:val="both"/>
        <w:rPr>
          <w:rFonts w:ascii="Arial" w:eastAsia="Arial" w:hAnsi="Arial" w:cs="Arial"/>
          <w:b/>
          <w:bCs/>
          <w:color w:val="00B050"/>
          <w:sz w:val="24"/>
          <w:szCs w:val="24"/>
        </w:rPr>
      </w:pPr>
    </w:p>
    <w:p w14:paraId="5B520460" w14:textId="415F6850" w:rsidR="00F1411C" w:rsidRPr="00EA071C" w:rsidRDefault="00EB5D1E" w:rsidP="00EB36B0">
      <w:pPr>
        <w:autoSpaceDE w:val="0"/>
        <w:autoSpaceDN w:val="0"/>
        <w:adjustRightInd w:val="0"/>
        <w:jc w:val="both"/>
        <w:rPr>
          <w:rFonts w:ascii="Arial" w:eastAsia="Arial" w:hAnsi="Arial" w:cs="Arial"/>
          <w:color w:val="000000" w:themeColor="text1"/>
          <w:sz w:val="24"/>
          <w:szCs w:val="24"/>
        </w:rPr>
      </w:pPr>
      <w:r w:rsidRPr="00EA071C">
        <w:rPr>
          <w:rFonts w:ascii="Arial" w:eastAsia="Arial" w:hAnsi="Arial" w:cs="Arial"/>
          <w:color w:val="000000" w:themeColor="text1"/>
          <w:sz w:val="24"/>
          <w:szCs w:val="24"/>
        </w:rPr>
        <w:t>A</w:t>
      </w:r>
      <w:r w:rsidR="00B11572" w:rsidRPr="00EA071C">
        <w:rPr>
          <w:rFonts w:ascii="Arial" w:eastAsia="Arial" w:hAnsi="Arial" w:cs="Arial"/>
          <w:color w:val="000000" w:themeColor="text1"/>
          <w:sz w:val="24"/>
          <w:szCs w:val="24"/>
        </w:rPr>
        <w:t xml:space="preserve"> consultation </w:t>
      </w:r>
      <w:r w:rsidRPr="00EA071C">
        <w:rPr>
          <w:rFonts w:ascii="Arial" w:eastAsia="Arial" w:hAnsi="Arial" w:cs="Arial"/>
          <w:color w:val="000000" w:themeColor="text1"/>
          <w:sz w:val="24"/>
          <w:szCs w:val="24"/>
        </w:rPr>
        <w:t>will</w:t>
      </w:r>
      <w:r w:rsidR="00B11572" w:rsidRPr="00EA071C">
        <w:rPr>
          <w:rFonts w:ascii="Arial" w:eastAsia="Arial" w:hAnsi="Arial" w:cs="Arial"/>
          <w:color w:val="000000" w:themeColor="text1"/>
          <w:sz w:val="24"/>
          <w:szCs w:val="24"/>
        </w:rPr>
        <w:t xml:space="preserve"> take place with </w:t>
      </w:r>
      <w:r w:rsidR="0099243C" w:rsidRPr="00EA071C">
        <w:rPr>
          <w:rFonts w:ascii="Arial" w:eastAsia="Arial" w:hAnsi="Arial" w:cs="Arial"/>
          <w:color w:val="000000" w:themeColor="text1"/>
          <w:sz w:val="24"/>
          <w:szCs w:val="24"/>
        </w:rPr>
        <w:t>t</w:t>
      </w:r>
      <w:r w:rsidR="002815B9" w:rsidRPr="00EA071C">
        <w:rPr>
          <w:rFonts w:ascii="Arial" w:eastAsia="Arial" w:hAnsi="Arial" w:cs="Arial"/>
          <w:color w:val="000000" w:themeColor="text1"/>
          <w:sz w:val="24"/>
          <w:szCs w:val="24"/>
        </w:rPr>
        <w:t>he Integrated Front Door (IFD)</w:t>
      </w:r>
      <w:r w:rsidR="00B11572" w:rsidRPr="00EA071C">
        <w:rPr>
          <w:rFonts w:ascii="Arial" w:eastAsia="Arial" w:hAnsi="Arial" w:cs="Arial"/>
          <w:color w:val="000000" w:themeColor="text1"/>
          <w:sz w:val="24"/>
          <w:szCs w:val="24"/>
        </w:rPr>
        <w:t xml:space="preserve"> and/or the police immediately. </w:t>
      </w:r>
    </w:p>
    <w:p w14:paraId="0DD2C5FC" w14:textId="1CBB5FAC" w:rsidR="00EB5D1E" w:rsidRPr="00EA071C" w:rsidRDefault="00EB5D1E" w:rsidP="00EB36B0">
      <w:pPr>
        <w:autoSpaceDE w:val="0"/>
        <w:autoSpaceDN w:val="0"/>
        <w:adjustRightInd w:val="0"/>
        <w:jc w:val="both"/>
        <w:rPr>
          <w:rFonts w:ascii="Arial" w:eastAsia="Arial" w:hAnsi="Arial" w:cs="Arial"/>
          <w:color w:val="000000" w:themeColor="text1"/>
          <w:sz w:val="24"/>
          <w:szCs w:val="24"/>
        </w:rPr>
      </w:pPr>
      <w:r w:rsidRPr="00EA071C">
        <w:rPr>
          <w:rFonts w:ascii="Arial" w:eastAsia="Arial" w:hAnsi="Arial" w:cs="Arial"/>
          <w:color w:val="000000" w:themeColor="text1"/>
          <w:sz w:val="24"/>
          <w:szCs w:val="24"/>
        </w:rPr>
        <w:t>Where a child lives in a different authority</w:t>
      </w:r>
      <w:r w:rsidR="00DB3F26" w:rsidRPr="00EA071C">
        <w:rPr>
          <w:rFonts w:ascii="Arial" w:eastAsia="Arial" w:hAnsi="Arial" w:cs="Arial"/>
          <w:color w:val="000000" w:themeColor="text1"/>
          <w:sz w:val="24"/>
          <w:szCs w:val="24"/>
        </w:rPr>
        <w:t xml:space="preserve"> the Designated</w:t>
      </w:r>
      <w:r w:rsidR="00C62207" w:rsidRPr="00EA071C">
        <w:rPr>
          <w:rFonts w:ascii="Arial" w:eastAsia="Arial" w:hAnsi="Arial" w:cs="Arial"/>
          <w:color w:val="000000" w:themeColor="text1"/>
          <w:sz w:val="24"/>
          <w:szCs w:val="24"/>
        </w:rPr>
        <w:t xml:space="preserve"> Safeguarding</w:t>
      </w:r>
      <w:r w:rsidR="00DB3F26" w:rsidRPr="00EA071C">
        <w:rPr>
          <w:rFonts w:ascii="Arial" w:eastAsia="Arial" w:hAnsi="Arial" w:cs="Arial"/>
          <w:color w:val="000000" w:themeColor="text1"/>
          <w:sz w:val="24"/>
          <w:szCs w:val="24"/>
        </w:rPr>
        <w:t xml:space="preserve"> Lead</w:t>
      </w:r>
      <w:r w:rsidRPr="00EA071C">
        <w:rPr>
          <w:rFonts w:ascii="Arial" w:eastAsia="Arial" w:hAnsi="Arial" w:cs="Arial"/>
          <w:color w:val="000000" w:themeColor="text1"/>
          <w:sz w:val="24"/>
          <w:szCs w:val="24"/>
        </w:rPr>
        <w:t xml:space="preserve"> follow</w:t>
      </w:r>
      <w:r w:rsidR="00DB3F26" w:rsidRPr="00EA071C">
        <w:rPr>
          <w:rFonts w:ascii="Arial" w:eastAsia="Arial" w:hAnsi="Arial" w:cs="Arial"/>
          <w:color w:val="000000" w:themeColor="text1"/>
          <w:sz w:val="24"/>
          <w:szCs w:val="24"/>
        </w:rPr>
        <w:t>s</w:t>
      </w:r>
      <w:r w:rsidRPr="00EA071C">
        <w:rPr>
          <w:rFonts w:ascii="Arial" w:eastAsia="Arial" w:hAnsi="Arial" w:cs="Arial"/>
          <w:color w:val="000000" w:themeColor="text1"/>
          <w:sz w:val="24"/>
          <w:szCs w:val="24"/>
        </w:rPr>
        <w:t xml:space="preserve"> the procedures for that authority.</w:t>
      </w:r>
    </w:p>
    <w:p w14:paraId="6B9B989B" w14:textId="1CF7BA09" w:rsidR="00B554F5" w:rsidRPr="009451C1" w:rsidRDefault="00B11572"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 xml:space="preserve">Where </w:t>
      </w:r>
      <w:r w:rsidR="00EB5D1E" w:rsidRPr="009451C1">
        <w:rPr>
          <w:rFonts w:ascii="Arial" w:eastAsia="Arial" w:hAnsi="Arial" w:cs="Arial"/>
          <w:sz w:val="24"/>
          <w:szCs w:val="24"/>
        </w:rPr>
        <w:t xml:space="preserve">possible we ensure that contacts with outside agencies are </w:t>
      </w:r>
      <w:r w:rsidRPr="009451C1">
        <w:rPr>
          <w:rFonts w:ascii="Arial" w:eastAsia="Arial" w:hAnsi="Arial" w:cs="Arial"/>
          <w:sz w:val="24"/>
          <w:szCs w:val="24"/>
        </w:rPr>
        <w:t xml:space="preserve">through the Designated Safeguarding Lead or their Deputy; </w:t>
      </w:r>
      <w:r w:rsidR="00CC7CFE" w:rsidRPr="009451C1">
        <w:rPr>
          <w:rFonts w:ascii="Arial" w:eastAsia="Arial" w:hAnsi="Arial" w:cs="Arial"/>
          <w:sz w:val="24"/>
          <w:szCs w:val="24"/>
        </w:rPr>
        <w:t>however,</w:t>
      </w:r>
      <w:r w:rsidRPr="009451C1">
        <w:rPr>
          <w:rFonts w:ascii="Arial" w:eastAsia="Arial" w:hAnsi="Arial" w:cs="Arial"/>
          <w:sz w:val="24"/>
          <w:szCs w:val="24"/>
        </w:rPr>
        <w:t xml:space="preserve"> staff are aware that anyone can m</w:t>
      </w:r>
      <w:r w:rsidR="00B554F5" w:rsidRPr="009451C1">
        <w:rPr>
          <w:rFonts w:ascii="Arial" w:eastAsia="Arial" w:hAnsi="Arial" w:cs="Arial"/>
          <w:sz w:val="24"/>
          <w:szCs w:val="24"/>
        </w:rPr>
        <w:t>a</w:t>
      </w:r>
      <w:r w:rsidRPr="009451C1">
        <w:rPr>
          <w:rFonts w:ascii="Arial" w:eastAsia="Arial" w:hAnsi="Arial" w:cs="Arial"/>
          <w:sz w:val="24"/>
          <w:szCs w:val="24"/>
        </w:rPr>
        <w:t>ke this contact.</w:t>
      </w:r>
      <w:r w:rsidR="00EB5D1E" w:rsidRPr="009451C1">
        <w:rPr>
          <w:rFonts w:ascii="Arial" w:eastAsia="Arial" w:hAnsi="Arial" w:cs="Arial"/>
          <w:sz w:val="24"/>
          <w:szCs w:val="24"/>
        </w:rPr>
        <w:t xml:space="preserve"> </w:t>
      </w:r>
      <w:r w:rsidRPr="009451C1">
        <w:rPr>
          <w:rFonts w:ascii="Arial" w:eastAsia="Arial" w:hAnsi="Arial" w:cs="Arial"/>
          <w:sz w:val="24"/>
          <w:szCs w:val="24"/>
        </w:rPr>
        <w:t xml:space="preserve">Where a member of staff makes </w:t>
      </w:r>
      <w:r w:rsidR="00CC7CFE" w:rsidRPr="009451C1">
        <w:rPr>
          <w:rFonts w:ascii="Arial" w:eastAsia="Arial" w:hAnsi="Arial" w:cs="Arial"/>
          <w:sz w:val="24"/>
          <w:szCs w:val="24"/>
        </w:rPr>
        <w:t>contact,</w:t>
      </w:r>
      <w:r w:rsidRPr="009451C1">
        <w:rPr>
          <w:rFonts w:ascii="Arial" w:eastAsia="Arial" w:hAnsi="Arial" w:cs="Arial"/>
          <w:sz w:val="24"/>
          <w:szCs w:val="24"/>
        </w:rPr>
        <w:t xml:space="preserve"> they ensure that </w:t>
      </w:r>
      <w:r w:rsidR="00B554F5" w:rsidRPr="009451C1">
        <w:rPr>
          <w:rFonts w:ascii="Arial" w:eastAsia="Arial" w:hAnsi="Arial" w:cs="Arial"/>
          <w:sz w:val="24"/>
          <w:szCs w:val="24"/>
        </w:rPr>
        <w:t>they make the Designated Safeguarding L</w:t>
      </w:r>
      <w:r w:rsidRPr="009451C1">
        <w:rPr>
          <w:rFonts w:ascii="Arial" w:eastAsia="Arial" w:hAnsi="Arial" w:cs="Arial"/>
          <w:sz w:val="24"/>
          <w:szCs w:val="24"/>
        </w:rPr>
        <w:t>ead</w:t>
      </w:r>
      <w:r w:rsidR="00B554F5" w:rsidRPr="009451C1">
        <w:rPr>
          <w:rFonts w:ascii="Arial" w:eastAsia="Arial" w:hAnsi="Arial" w:cs="Arial"/>
          <w:sz w:val="24"/>
          <w:szCs w:val="24"/>
        </w:rPr>
        <w:t xml:space="preserve"> aware</w:t>
      </w:r>
      <w:r w:rsidRPr="009451C1">
        <w:rPr>
          <w:rFonts w:ascii="Arial" w:eastAsia="Arial" w:hAnsi="Arial" w:cs="Arial"/>
          <w:sz w:val="24"/>
          <w:szCs w:val="24"/>
        </w:rPr>
        <w:t xml:space="preserve"> as soon as possible</w:t>
      </w:r>
      <w:r w:rsidR="00B554F5" w:rsidRPr="009451C1">
        <w:rPr>
          <w:rFonts w:ascii="Arial" w:eastAsia="Arial" w:hAnsi="Arial" w:cs="Arial"/>
          <w:sz w:val="24"/>
          <w:szCs w:val="24"/>
        </w:rPr>
        <w:t>.</w:t>
      </w:r>
    </w:p>
    <w:p w14:paraId="780583F4" w14:textId="4C614E0C" w:rsidR="00F65EB7" w:rsidRPr="00FD3C2E" w:rsidRDefault="00F65EB7" w:rsidP="00EB36B0">
      <w:pPr>
        <w:jc w:val="both"/>
        <w:rPr>
          <w:rFonts w:ascii="Arial" w:eastAsia="Arial" w:hAnsi="Arial" w:cs="Arial"/>
          <w:color w:val="000000" w:themeColor="text1"/>
          <w:sz w:val="24"/>
          <w:szCs w:val="24"/>
        </w:rPr>
      </w:pPr>
      <w:r w:rsidRPr="009451C1">
        <w:rPr>
          <w:rFonts w:ascii="Arial" w:eastAsia="Arial" w:hAnsi="Arial" w:cs="Arial"/>
          <w:sz w:val="24"/>
          <w:szCs w:val="24"/>
        </w:rPr>
        <w:t>Safeguarding records are held electronically</w:t>
      </w:r>
      <w:r w:rsidR="00EA071C">
        <w:rPr>
          <w:rFonts w:ascii="Arial" w:eastAsia="Arial" w:hAnsi="Arial" w:cs="Arial"/>
          <w:sz w:val="24"/>
          <w:szCs w:val="24"/>
        </w:rPr>
        <w:t xml:space="preserve">. </w:t>
      </w:r>
      <w:r w:rsidRPr="009451C1">
        <w:rPr>
          <w:rFonts w:ascii="Arial" w:eastAsia="Arial" w:hAnsi="Arial" w:cs="Arial"/>
          <w:sz w:val="24"/>
          <w:szCs w:val="24"/>
        </w:rPr>
        <w:t>Safeguarding and Child Protection records are stored securely and are separate from the main pupil file. Authorisation to access these records is controlled by the Headteacher and Designated Safeguarding Lead</w:t>
      </w:r>
      <w:r w:rsidR="00996537" w:rsidRPr="009451C1">
        <w:rPr>
          <w:rFonts w:ascii="Arial" w:eastAsia="Arial" w:hAnsi="Arial" w:cs="Arial"/>
          <w:sz w:val="24"/>
          <w:szCs w:val="24"/>
        </w:rPr>
        <w:t xml:space="preserve">, </w:t>
      </w:r>
      <w:r w:rsidR="00996537" w:rsidRPr="00FD3C2E">
        <w:rPr>
          <w:rFonts w:ascii="Arial" w:eastAsia="Arial" w:hAnsi="Arial" w:cs="Arial"/>
          <w:color w:val="000000" w:themeColor="text1"/>
          <w:sz w:val="24"/>
          <w:szCs w:val="24"/>
        </w:rPr>
        <w:t>i</w:t>
      </w:r>
      <w:r w:rsidR="00996537" w:rsidRPr="00FD3C2E">
        <w:rPr>
          <w:rFonts w:ascii="Arial" w:hAnsi="Arial" w:cs="Arial"/>
          <w:color w:val="000000" w:themeColor="text1"/>
          <w:sz w:val="24"/>
          <w:szCs w:val="24"/>
        </w:rPr>
        <w:t>nformation should be kept confidential.</w:t>
      </w:r>
    </w:p>
    <w:p w14:paraId="04294222" w14:textId="79AC607A" w:rsidR="006F1DCB" w:rsidRPr="002404A3" w:rsidRDefault="00B0235C" w:rsidP="00EB36B0">
      <w:pPr>
        <w:autoSpaceDE w:val="0"/>
        <w:autoSpaceDN w:val="0"/>
        <w:adjustRightInd w:val="0"/>
        <w:jc w:val="both"/>
        <w:rPr>
          <w:rFonts w:asciiTheme="minorHAnsi" w:eastAsia="Arial" w:hAnsiTheme="minorHAnsi" w:cstheme="minorHAnsi"/>
          <w:color w:val="000000" w:themeColor="text1"/>
          <w:sz w:val="24"/>
          <w:szCs w:val="24"/>
        </w:rPr>
      </w:pPr>
      <w:r w:rsidRPr="002404A3">
        <w:rPr>
          <w:rStyle w:val="ui-provider"/>
          <w:rFonts w:asciiTheme="minorHAnsi" w:hAnsiTheme="minorHAnsi" w:cstheme="minorHAnsi"/>
          <w:color w:val="000000" w:themeColor="text1"/>
          <w:sz w:val="24"/>
          <w:szCs w:val="24"/>
        </w:rPr>
        <w:t xml:space="preserve">All records should be dated and signed, with the name of the signatory clearly printed, and filed in chronological order. For electronic record keeping </w:t>
      </w:r>
      <w:r w:rsidR="00F1411C" w:rsidRPr="002404A3">
        <w:rPr>
          <w:rStyle w:val="ui-provider"/>
          <w:rFonts w:asciiTheme="minorHAnsi" w:hAnsiTheme="minorHAnsi" w:cstheme="minorHAnsi"/>
          <w:color w:val="000000" w:themeColor="text1"/>
          <w:sz w:val="24"/>
          <w:szCs w:val="24"/>
        </w:rPr>
        <w:t>systems,</w:t>
      </w:r>
      <w:r w:rsidRPr="002404A3">
        <w:rPr>
          <w:rStyle w:val="ui-provider"/>
          <w:rFonts w:asciiTheme="minorHAnsi" w:hAnsiTheme="minorHAnsi" w:cstheme="minorHAnsi"/>
          <w:color w:val="000000" w:themeColor="text1"/>
          <w:sz w:val="24"/>
          <w:szCs w:val="24"/>
        </w:rPr>
        <w:t xml:space="preserve"> a separate signature is not necessary if individuals have their own log in and any changes to a record are automatically logged</w:t>
      </w:r>
      <w:r w:rsidRPr="002404A3">
        <w:rPr>
          <w:rFonts w:asciiTheme="minorHAnsi" w:eastAsia="Arial" w:hAnsiTheme="minorHAnsi" w:cstheme="minorHAnsi"/>
          <w:color w:val="000000" w:themeColor="text1"/>
          <w:sz w:val="24"/>
          <w:szCs w:val="24"/>
        </w:rPr>
        <w:t>.</w:t>
      </w:r>
    </w:p>
    <w:p w14:paraId="4AF616ED" w14:textId="12438637" w:rsidR="00596CCA" w:rsidRPr="002404A3" w:rsidRDefault="00B11572" w:rsidP="00E346FC">
      <w:pPr>
        <w:pStyle w:val="Default"/>
        <w:spacing w:after="200" w:line="276" w:lineRule="auto"/>
        <w:jc w:val="both"/>
        <w:rPr>
          <w:rFonts w:ascii="Arial" w:hAnsi="Arial" w:cs="Arial"/>
          <w:color w:val="000000" w:themeColor="text1"/>
          <w:szCs w:val="23"/>
        </w:rPr>
      </w:pPr>
      <w:r w:rsidRPr="002404A3">
        <w:rPr>
          <w:rFonts w:ascii="Arial" w:eastAsia="Arial" w:hAnsi="Arial" w:cs="Arial"/>
          <w:color w:val="000000" w:themeColor="text1"/>
        </w:rPr>
        <w:lastRenderedPageBreak/>
        <w:t>The school ensures</w:t>
      </w:r>
      <w:r w:rsidR="00B554F5" w:rsidRPr="002404A3">
        <w:rPr>
          <w:rFonts w:ascii="Arial" w:eastAsia="Arial" w:hAnsi="Arial" w:cs="Arial"/>
          <w:color w:val="000000" w:themeColor="text1"/>
        </w:rPr>
        <w:t xml:space="preserve"> that s</w:t>
      </w:r>
      <w:r w:rsidRPr="002404A3">
        <w:rPr>
          <w:rFonts w:ascii="Arial" w:eastAsia="Arial" w:hAnsi="Arial" w:cs="Arial"/>
          <w:color w:val="000000" w:themeColor="text1"/>
        </w:rPr>
        <w:t>afeguarding information</w:t>
      </w:r>
      <w:r w:rsidR="00B554F5" w:rsidRPr="002404A3">
        <w:rPr>
          <w:rFonts w:ascii="Arial" w:eastAsia="Arial" w:hAnsi="Arial" w:cs="Arial"/>
          <w:color w:val="000000" w:themeColor="text1"/>
        </w:rPr>
        <w:t>,</w:t>
      </w:r>
      <w:r w:rsidRPr="002404A3">
        <w:rPr>
          <w:rFonts w:ascii="Arial" w:eastAsia="Arial" w:hAnsi="Arial" w:cs="Arial"/>
          <w:color w:val="000000" w:themeColor="text1"/>
        </w:rPr>
        <w:t xml:space="preserve"> including Child Protection information</w:t>
      </w:r>
      <w:r w:rsidR="00B554F5" w:rsidRPr="002404A3">
        <w:rPr>
          <w:rFonts w:ascii="Arial" w:eastAsia="Arial" w:hAnsi="Arial" w:cs="Arial"/>
          <w:color w:val="000000" w:themeColor="text1"/>
        </w:rPr>
        <w:t>,</w:t>
      </w:r>
      <w:r w:rsidRPr="002404A3">
        <w:rPr>
          <w:rFonts w:ascii="Arial" w:eastAsia="Arial" w:hAnsi="Arial" w:cs="Arial"/>
          <w:color w:val="000000" w:themeColor="text1"/>
        </w:rPr>
        <w:t xml:space="preserve"> is stored and handled in line with the principles of the </w:t>
      </w:r>
      <w:r w:rsidR="00596CCA" w:rsidRPr="00814468">
        <w:rPr>
          <w:rFonts w:ascii="Arial" w:eastAsia="Arial" w:hAnsi="Arial" w:cs="Arial"/>
          <w:color w:val="000000" w:themeColor="text1"/>
        </w:rPr>
        <w:t xml:space="preserve">Data Protection Act 2018, the UK GDPR and the Data (Use and Access) Act 2025 – ‘data protection </w:t>
      </w:r>
      <w:proofErr w:type="gramStart"/>
      <w:r w:rsidR="00596CCA" w:rsidRPr="00814468">
        <w:rPr>
          <w:rFonts w:ascii="Arial" w:eastAsia="Arial" w:hAnsi="Arial" w:cs="Arial"/>
          <w:color w:val="000000" w:themeColor="text1"/>
        </w:rPr>
        <w:t>laws’</w:t>
      </w:r>
      <w:proofErr w:type="gramEnd"/>
      <w:r w:rsidR="00077894" w:rsidRPr="00814468">
        <w:rPr>
          <w:rFonts w:ascii="Arial" w:eastAsia="Arial" w:hAnsi="Arial" w:cs="Arial"/>
          <w:color w:val="000000" w:themeColor="text1"/>
        </w:rPr>
        <w:t>.</w:t>
      </w:r>
      <w:r w:rsidR="00596CCA" w:rsidRPr="00814468">
        <w:rPr>
          <w:rFonts w:ascii="Arial" w:eastAsia="Arial" w:hAnsi="Arial" w:cs="Arial"/>
          <w:color w:val="000000" w:themeColor="text1"/>
        </w:rPr>
        <w:t xml:space="preserve"> </w:t>
      </w:r>
    </w:p>
    <w:p w14:paraId="69F99C1C" w14:textId="284296BD" w:rsidR="00E346FC" w:rsidRPr="002404A3" w:rsidRDefault="00E346FC" w:rsidP="00E346FC">
      <w:pPr>
        <w:pStyle w:val="Default"/>
        <w:spacing w:after="200" w:line="276" w:lineRule="auto"/>
        <w:jc w:val="both"/>
        <w:rPr>
          <w:rFonts w:asciiTheme="minorHAnsi" w:hAnsiTheme="minorHAnsi" w:cstheme="minorHAnsi"/>
          <w:color w:val="000000" w:themeColor="text1"/>
          <w:szCs w:val="23"/>
        </w:rPr>
      </w:pPr>
      <w:r w:rsidRPr="002404A3">
        <w:rPr>
          <w:rStyle w:val="ui-provider"/>
          <w:rFonts w:asciiTheme="minorHAnsi" w:hAnsiTheme="minorHAnsi" w:cstheme="minorHAnsi"/>
          <w:color w:val="000000" w:themeColor="text1"/>
        </w:rPr>
        <w:t>The Data Protection Act 2018 and UK GDPR do not prevent the sharing of information for the purposes of keeping children safe. Fears about sharing information must not be allowed to</w:t>
      </w:r>
      <w:r w:rsidRPr="00814468">
        <w:rPr>
          <w:rStyle w:val="ui-provider"/>
          <w:rFonts w:asciiTheme="minorHAnsi" w:hAnsiTheme="minorHAnsi" w:cstheme="minorHAnsi"/>
          <w:color w:val="000000" w:themeColor="text1"/>
        </w:rPr>
        <w:t xml:space="preserve"> stand in the way of the need to safeguard and promote the welfare and protect the safety of children</w:t>
      </w:r>
      <w:r w:rsidR="004B2E46" w:rsidRPr="00814468">
        <w:rPr>
          <w:rStyle w:val="ui-provider"/>
          <w:rFonts w:asciiTheme="minorHAnsi" w:hAnsiTheme="minorHAnsi" w:cstheme="minorHAnsi"/>
          <w:color w:val="000000" w:themeColor="text1"/>
        </w:rPr>
        <w:t>.</w:t>
      </w:r>
      <w:r w:rsidR="004B2E46" w:rsidRPr="00814468">
        <w:rPr>
          <w:rFonts w:ascii="Calibri" w:eastAsia="Calibri" w:hAnsi="Calibri" w:cs="Calibri"/>
          <w:color w:val="000000" w:themeColor="text1"/>
          <w:sz w:val="22"/>
          <w:szCs w:val="22"/>
          <w:lang w:eastAsia="ar-SA"/>
        </w:rPr>
        <w:t xml:space="preserve"> </w:t>
      </w:r>
      <w:hyperlink r:id="rId40" w:history="1">
        <w:r w:rsidR="004B2E46" w:rsidRPr="00814468">
          <w:rPr>
            <w:rStyle w:val="Hyperlink"/>
            <w:rFonts w:asciiTheme="minorHAnsi" w:hAnsiTheme="minorHAnsi" w:cstheme="minorHAnsi"/>
            <w:color w:val="000000" w:themeColor="text1"/>
          </w:rPr>
          <w:t>Information sharing duty statutory guidance - GOV.UK</w:t>
        </w:r>
      </w:hyperlink>
    </w:p>
    <w:p w14:paraId="6054F2DB" w14:textId="3D180980" w:rsidR="009372E3" w:rsidRPr="002404A3" w:rsidRDefault="00D10F3E" w:rsidP="00E346FC">
      <w:pPr>
        <w:pStyle w:val="Default"/>
        <w:spacing w:after="200" w:line="276" w:lineRule="auto"/>
        <w:jc w:val="both"/>
        <w:rPr>
          <w:rFonts w:ascii="Arial" w:eastAsia="Arial" w:hAnsi="Arial" w:cs="Arial"/>
          <w:color w:val="000000" w:themeColor="text1"/>
        </w:rPr>
      </w:pPr>
      <w:r w:rsidRPr="002404A3">
        <w:rPr>
          <w:rFonts w:ascii="Arial" w:hAnsi="Arial" w:cs="Arial"/>
          <w:color w:val="000000" w:themeColor="text1"/>
        </w:rPr>
        <w:t xml:space="preserve">Where children leave the school or college, the </w:t>
      </w:r>
      <w:r w:rsidR="00666A9A" w:rsidRPr="002404A3">
        <w:rPr>
          <w:rFonts w:ascii="Arial" w:hAnsi="Arial" w:cs="Arial"/>
          <w:color w:val="000000" w:themeColor="text1"/>
        </w:rPr>
        <w:t>D</w:t>
      </w:r>
      <w:r w:rsidRPr="002404A3">
        <w:rPr>
          <w:rFonts w:ascii="Arial" w:hAnsi="Arial" w:cs="Arial"/>
          <w:color w:val="000000" w:themeColor="text1"/>
        </w:rPr>
        <w:t xml:space="preserve">esignated </w:t>
      </w:r>
      <w:r w:rsidR="00666A9A" w:rsidRPr="002404A3">
        <w:rPr>
          <w:rFonts w:ascii="Arial" w:hAnsi="Arial" w:cs="Arial"/>
          <w:color w:val="000000" w:themeColor="text1"/>
        </w:rPr>
        <w:t>S</w:t>
      </w:r>
      <w:r w:rsidRPr="002404A3">
        <w:rPr>
          <w:rFonts w:ascii="Arial" w:hAnsi="Arial" w:cs="Arial"/>
          <w:color w:val="000000" w:themeColor="text1"/>
        </w:rPr>
        <w:t xml:space="preserve">afeguarding </w:t>
      </w:r>
      <w:r w:rsidR="00666A9A" w:rsidRPr="002404A3">
        <w:rPr>
          <w:rFonts w:ascii="Arial" w:hAnsi="Arial" w:cs="Arial"/>
          <w:color w:val="000000" w:themeColor="text1"/>
        </w:rPr>
        <w:t>L</w:t>
      </w:r>
      <w:r w:rsidRPr="002404A3">
        <w:rPr>
          <w:rFonts w:ascii="Arial" w:hAnsi="Arial" w:cs="Arial"/>
          <w:color w:val="000000" w:themeColor="text1"/>
        </w:rPr>
        <w:t xml:space="preserve">ead should ensure their </w:t>
      </w:r>
      <w:r w:rsidR="009E5CA7" w:rsidRPr="002404A3">
        <w:rPr>
          <w:rFonts w:ascii="Arial" w:hAnsi="Arial" w:cs="Arial"/>
          <w:color w:val="000000" w:themeColor="text1"/>
        </w:rPr>
        <w:t>safeguarding file</w:t>
      </w:r>
      <w:r w:rsidRPr="002404A3">
        <w:rPr>
          <w:rFonts w:ascii="Arial" w:hAnsi="Arial" w:cs="Arial"/>
          <w:color w:val="000000" w:themeColor="text1"/>
        </w:rPr>
        <w:t xml:space="preserve"> is transferred to the new school or college as soon as possible</w:t>
      </w:r>
      <w:r w:rsidR="007631C6" w:rsidRPr="002404A3">
        <w:rPr>
          <w:rFonts w:ascii="Arial" w:hAnsi="Arial" w:cs="Arial"/>
          <w:color w:val="000000" w:themeColor="text1"/>
        </w:rPr>
        <w:t>, and w</w:t>
      </w:r>
      <w:r w:rsidRPr="002404A3">
        <w:rPr>
          <w:rFonts w:ascii="Arial" w:hAnsi="Arial" w:cs="Arial"/>
          <w:color w:val="000000" w:themeColor="text1"/>
        </w:rPr>
        <w:t>ithin 5 days for an in-year transfer or within the first 5 days of the start of a new term</w:t>
      </w:r>
      <w:r w:rsidR="00666A9A" w:rsidRPr="002404A3">
        <w:rPr>
          <w:rFonts w:ascii="Arial" w:hAnsi="Arial" w:cs="Arial"/>
          <w:color w:val="000000" w:themeColor="text1"/>
        </w:rPr>
        <w:t>. This</w:t>
      </w:r>
      <w:r w:rsidRPr="002404A3">
        <w:rPr>
          <w:rFonts w:ascii="Arial" w:hAnsi="Arial" w:cs="Arial"/>
          <w:color w:val="000000" w:themeColor="text1"/>
        </w:rPr>
        <w:t xml:space="preserve"> </w:t>
      </w:r>
      <w:r w:rsidR="00666A9A" w:rsidRPr="002404A3">
        <w:rPr>
          <w:rFonts w:ascii="Arial" w:hAnsi="Arial" w:cs="Arial"/>
          <w:color w:val="000000" w:themeColor="text1"/>
        </w:rPr>
        <w:t>a</w:t>
      </w:r>
      <w:r w:rsidRPr="002404A3">
        <w:rPr>
          <w:rFonts w:ascii="Arial" w:hAnsi="Arial" w:cs="Arial"/>
          <w:color w:val="000000" w:themeColor="text1"/>
        </w:rPr>
        <w:t>llow</w:t>
      </w:r>
      <w:r w:rsidR="00666A9A" w:rsidRPr="002404A3">
        <w:rPr>
          <w:rFonts w:ascii="Arial" w:hAnsi="Arial" w:cs="Arial"/>
          <w:color w:val="000000" w:themeColor="text1"/>
        </w:rPr>
        <w:t xml:space="preserve">s </w:t>
      </w:r>
      <w:r w:rsidRPr="002404A3">
        <w:rPr>
          <w:rFonts w:ascii="Arial" w:hAnsi="Arial" w:cs="Arial"/>
          <w:color w:val="000000" w:themeColor="text1"/>
        </w:rPr>
        <w:t xml:space="preserve">the new school or college to have support in place for when the child arrives.   </w:t>
      </w:r>
      <w:r w:rsidRPr="002404A3">
        <w:rPr>
          <w:rFonts w:ascii="Arial" w:eastAsia="Arial" w:hAnsi="Arial" w:cs="Arial"/>
          <w:color w:val="000000" w:themeColor="text1"/>
        </w:rPr>
        <w:t>See the Cheshire East Record Keeping Guidance</w:t>
      </w:r>
      <w:r w:rsidR="008C43C2" w:rsidRPr="002404A3">
        <w:rPr>
          <w:rFonts w:ascii="Arial" w:eastAsia="Arial" w:hAnsi="Arial" w:cs="Arial"/>
          <w:color w:val="000000" w:themeColor="text1"/>
        </w:rPr>
        <w:t>.</w:t>
      </w:r>
      <w:r w:rsidRPr="002404A3">
        <w:rPr>
          <w:rFonts w:ascii="Arial" w:eastAsia="Arial" w:hAnsi="Arial" w:cs="Arial"/>
          <w:color w:val="000000" w:themeColor="text1"/>
        </w:rPr>
        <w:t xml:space="preserve"> </w:t>
      </w:r>
    </w:p>
    <w:p w14:paraId="3B26DE02" w14:textId="77777777" w:rsidR="00077894" w:rsidRDefault="00DF3563" w:rsidP="00666A9A">
      <w:pPr>
        <w:pStyle w:val="Default"/>
        <w:spacing w:line="276" w:lineRule="auto"/>
        <w:jc w:val="both"/>
        <w:rPr>
          <w:rFonts w:ascii="Arial" w:eastAsia="Arial" w:hAnsi="Arial" w:cs="Arial"/>
          <w:color w:val="000000" w:themeColor="text1"/>
        </w:rPr>
      </w:pPr>
      <w:r w:rsidRPr="002404A3">
        <w:rPr>
          <w:rFonts w:ascii="Arial" w:eastAsia="Arial" w:hAnsi="Arial" w:cs="Arial"/>
          <w:color w:val="000000" w:themeColor="text1"/>
        </w:rPr>
        <w:t>We also ensure that key workers or social workers are notified where a child leaves the school (as appropriate).</w:t>
      </w:r>
    </w:p>
    <w:p w14:paraId="1AB99518" w14:textId="2CB19203" w:rsidR="00880C46" w:rsidRDefault="007B39B8" w:rsidP="00880C46">
      <w:pPr>
        <w:tabs>
          <w:tab w:val="left" w:pos="567"/>
        </w:tabs>
        <w:autoSpaceDE w:val="0"/>
        <w:autoSpaceDN w:val="0"/>
        <w:adjustRightInd w:val="0"/>
        <w:spacing w:before="240"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9</w:t>
      </w:r>
      <w:r w:rsidR="003E2C82" w:rsidRPr="009451C1">
        <w:rPr>
          <w:rFonts w:ascii="Arial" w:eastAsiaTheme="minorHAnsi" w:hAnsi="Arial" w:cs="Arial"/>
          <w:b/>
          <w:bCs/>
          <w:sz w:val="24"/>
          <w:szCs w:val="24"/>
          <w:lang w:eastAsia="en-US"/>
        </w:rPr>
        <w:t>.0</w:t>
      </w:r>
      <w:r w:rsidR="00DE4F5B" w:rsidRPr="009451C1">
        <w:rPr>
          <w:rFonts w:ascii="Arial" w:eastAsiaTheme="minorHAnsi" w:hAnsi="Arial" w:cs="Arial"/>
          <w:b/>
          <w:bCs/>
          <w:sz w:val="24"/>
          <w:szCs w:val="24"/>
          <w:lang w:eastAsia="en-US"/>
        </w:rPr>
        <w:t xml:space="preserve"> Safe</w:t>
      </w:r>
      <w:r w:rsidR="000D3521" w:rsidRPr="009451C1">
        <w:rPr>
          <w:rFonts w:ascii="Arial" w:eastAsiaTheme="minorHAnsi" w:hAnsi="Arial" w:cs="Arial"/>
          <w:b/>
          <w:bCs/>
          <w:sz w:val="24"/>
          <w:szCs w:val="24"/>
          <w:lang w:eastAsia="en-US"/>
        </w:rPr>
        <w:t>r</w:t>
      </w:r>
      <w:r w:rsidR="00DE4F5B" w:rsidRPr="009451C1">
        <w:rPr>
          <w:rFonts w:ascii="Arial" w:eastAsiaTheme="minorHAnsi" w:hAnsi="Arial" w:cs="Arial"/>
          <w:b/>
          <w:bCs/>
          <w:sz w:val="24"/>
          <w:szCs w:val="24"/>
          <w:lang w:eastAsia="en-US"/>
        </w:rPr>
        <w:t xml:space="preserve"> Working Practices</w:t>
      </w:r>
      <w:r w:rsidR="00FF3BAE">
        <w:rPr>
          <w:rFonts w:ascii="Arial" w:eastAsiaTheme="minorHAnsi" w:hAnsi="Arial" w:cs="Arial"/>
          <w:b/>
          <w:bCs/>
          <w:sz w:val="24"/>
          <w:szCs w:val="24"/>
          <w:lang w:eastAsia="en-US"/>
        </w:rPr>
        <w:t>:</w:t>
      </w:r>
    </w:p>
    <w:p w14:paraId="4EA71556" w14:textId="675AA004" w:rsidR="00DE4F5B" w:rsidRPr="009451C1" w:rsidRDefault="00DE4F5B" w:rsidP="00880C46">
      <w:pPr>
        <w:tabs>
          <w:tab w:val="left" w:pos="567"/>
        </w:tabs>
        <w:autoSpaceDE w:val="0"/>
        <w:autoSpaceDN w:val="0"/>
        <w:adjustRightInd w:val="0"/>
        <w:spacing w:after="0"/>
        <w:jc w:val="both"/>
        <w:rPr>
          <w:rFonts w:ascii="Arial" w:hAnsi="Arial" w:cs="Arial"/>
          <w:b/>
          <w:bCs/>
          <w:sz w:val="24"/>
          <w:szCs w:val="24"/>
        </w:rPr>
      </w:pPr>
      <w:r w:rsidRPr="009451C1">
        <w:rPr>
          <w:rFonts w:ascii="Arial" w:hAnsi="Arial" w:cs="Arial"/>
          <w:b/>
          <w:bCs/>
          <w:sz w:val="24"/>
          <w:szCs w:val="24"/>
        </w:rPr>
        <w:t>Use of mobile phones, cameras and internet:</w:t>
      </w:r>
    </w:p>
    <w:p w14:paraId="5D51EDEC" w14:textId="77777777" w:rsidR="00924E7A" w:rsidRDefault="00924E7A" w:rsidP="00924E7A">
      <w:pPr>
        <w:autoSpaceDE w:val="0"/>
        <w:autoSpaceDN w:val="0"/>
        <w:adjustRightInd w:val="0"/>
        <w:jc w:val="both"/>
        <w:rPr>
          <w:rFonts w:ascii="Arial" w:eastAsiaTheme="minorHAnsi" w:hAnsi="Arial" w:cs="Arial"/>
          <w:bCs/>
          <w:iCs/>
          <w:sz w:val="24"/>
          <w:szCs w:val="24"/>
          <w:lang w:eastAsia="en-US"/>
        </w:rPr>
      </w:pPr>
      <w:r w:rsidRPr="009451C1">
        <w:rPr>
          <w:rFonts w:ascii="Arial" w:hAnsi="Arial" w:cs="Arial"/>
          <w:bCs/>
          <w:sz w:val="24"/>
          <w:szCs w:val="24"/>
        </w:rPr>
        <w:t>The school and staff take safeguarding seriously and understand this policy is over- arching.  We refer staff to the ‘</w:t>
      </w:r>
      <w:r>
        <w:rPr>
          <w:rFonts w:ascii="Arial" w:eastAsiaTheme="minorHAnsi" w:hAnsi="Arial" w:cs="Arial"/>
          <w:iCs/>
          <w:sz w:val="24"/>
          <w:szCs w:val="24"/>
          <w:lang w:eastAsia="en-US"/>
        </w:rPr>
        <w:t>Acceptable Use Policy’</w:t>
      </w:r>
      <w:r w:rsidRPr="009451C1">
        <w:rPr>
          <w:rFonts w:ascii="Arial" w:hAnsi="Arial" w:cs="Arial"/>
          <w:iCs/>
          <w:sz w:val="24"/>
          <w:szCs w:val="24"/>
        </w:rPr>
        <w:t xml:space="preserve"> and ‘</w:t>
      </w:r>
      <w:r w:rsidRPr="009451C1">
        <w:rPr>
          <w:rFonts w:ascii="Arial" w:eastAsiaTheme="minorHAnsi" w:hAnsi="Arial" w:cs="Arial"/>
          <w:bCs/>
          <w:iCs/>
          <w:sz w:val="24"/>
          <w:szCs w:val="24"/>
          <w:lang w:eastAsia="en-US"/>
        </w:rPr>
        <w:t xml:space="preserve">Guidance for Safer Working Practice for those working with </w:t>
      </w:r>
      <w:r>
        <w:rPr>
          <w:rFonts w:ascii="Arial" w:eastAsiaTheme="minorHAnsi" w:hAnsi="Arial" w:cs="Arial"/>
          <w:bCs/>
          <w:iCs/>
          <w:sz w:val="24"/>
          <w:szCs w:val="24"/>
          <w:lang w:eastAsia="en-US"/>
        </w:rPr>
        <w:t>C</w:t>
      </w:r>
      <w:r w:rsidRPr="009451C1">
        <w:rPr>
          <w:rFonts w:ascii="Arial" w:eastAsiaTheme="minorHAnsi" w:hAnsi="Arial" w:cs="Arial"/>
          <w:bCs/>
          <w:iCs/>
          <w:sz w:val="24"/>
          <w:szCs w:val="24"/>
          <w:lang w:eastAsia="en-US"/>
        </w:rPr>
        <w:t xml:space="preserve">hildren and </w:t>
      </w:r>
      <w:r>
        <w:rPr>
          <w:rFonts w:ascii="Arial" w:eastAsiaTheme="minorHAnsi" w:hAnsi="Arial" w:cs="Arial"/>
          <w:bCs/>
          <w:iCs/>
          <w:sz w:val="24"/>
          <w:szCs w:val="24"/>
          <w:lang w:eastAsia="en-US"/>
        </w:rPr>
        <w:t>Y</w:t>
      </w:r>
      <w:r w:rsidRPr="009451C1">
        <w:rPr>
          <w:rFonts w:ascii="Arial" w:eastAsiaTheme="minorHAnsi" w:hAnsi="Arial" w:cs="Arial"/>
          <w:bCs/>
          <w:iCs/>
          <w:sz w:val="24"/>
          <w:szCs w:val="24"/>
          <w:lang w:eastAsia="en-US"/>
        </w:rPr>
        <w:t xml:space="preserve">oung </w:t>
      </w:r>
      <w:r>
        <w:rPr>
          <w:rFonts w:ascii="Arial" w:eastAsiaTheme="minorHAnsi" w:hAnsi="Arial" w:cs="Arial"/>
          <w:bCs/>
          <w:iCs/>
          <w:sz w:val="24"/>
          <w:szCs w:val="24"/>
          <w:lang w:eastAsia="en-US"/>
        </w:rPr>
        <w:t>P</w:t>
      </w:r>
      <w:r w:rsidRPr="009451C1">
        <w:rPr>
          <w:rFonts w:ascii="Arial" w:eastAsiaTheme="minorHAnsi" w:hAnsi="Arial" w:cs="Arial"/>
          <w:bCs/>
          <w:iCs/>
          <w:sz w:val="24"/>
          <w:szCs w:val="24"/>
          <w:lang w:eastAsia="en-US"/>
        </w:rPr>
        <w:t>eople in Education Settings May 2022’.</w:t>
      </w:r>
    </w:p>
    <w:p w14:paraId="66587243" w14:textId="44FEACBE" w:rsidR="00DE4F5B" w:rsidRPr="009451C1" w:rsidRDefault="00DE4F5B" w:rsidP="004A2B44">
      <w:pPr>
        <w:autoSpaceDE w:val="0"/>
        <w:autoSpaceDN w:val="0"/>
        <w:adjustRightInd w:val="0"/>
        <w:spacing w:after="0"/>
        <w:jc w:val="both"/>
        <w:rPr>
          <w:rFonts w:ascii="Arial" w:hAnsi="Arial" w:cs="Arial"/>
          <w:sz w:val="16"/>
          <w:szCs w:val="16"/>
        </w:rPr>
      </w:pPr>
      <w:r w:rsidRPr="009451C1">
        <w:rPr>
          <w:rFonts w:ascii="Arial" w:hAnsi="Arial" w:cs="Arial"/>
          <w:b/>
          <w:bCs/>
          <w:sz w:val="24"/>
          <w:szCs w:val="24"/>
        </w:rPr>
        <w:t>Personal mobiles and electronic devices:</w:t>
      </w:r>
    </w:p>
    <w:p w14:paraId="20569623" w14:textId="77777777" w:rsidR="009B7B5D" w:rsidRDefault="009B7B5D" w:rsidP="009B7B5D">
      <w:pPr>
        <w:autoSpaceDE w:val="0"/>
        <w:autoSpaceDN w:val="0"/>
        <w:adjustRightInd w:val="0"/>
        <w:jc w:val="both"/>
        <w:rPr>
          <w:rFonts w:ascii="Arial" w:hAnsi="Arial" w:cs="Arial"/>
          <w:sz w:val="24"/>
          <w:szCs w:val="24"/>
        </w:rPr>
      </w:pPr>
      <w:r w:rsidRPr="001459CF">
        <w:rPr>
          <w:rFonts w:ascii="Arial" w:hAnsi="Arial" w:cs="Arial"/>
          <w:sz w:val="24"/>
          <w:szCs w:val="24"/>
        </w:rPr>
        <w:t>Personal mobile phones and recording devices (tablets, cameras, laptops etc) are never used by staff at the school/setting</w:t>
      </w:r>
      <w:r>
        <w:rPr>
          <w:rFonts w:ascii="Arial" w:hAnsi="Arial" w:cs="Arial"/>
          <w:sz w:val="24"/>
          <w:szCs w:val="24"/>
        </w:rPr>
        <w:t xml:space="preserve">. </w:t>
      </w:r>
      <w:r w:rsidRPr="009B7B5D">
        <w:rPr>
          <w:rFonts w:ascii="Arial" w:hAnsi="Arial" w:cs="Arial"/>
          <w:sz w:val="24"/>
          <w:szCs w:val="24"/>
        </w:rPr>
        <w:t>Guidance for staff is outlined in ‘The Mobile Phone Policy’.</w:t>
      </w:r>
    </w:p>
    <w:p w14:paraId="7BEE49DC" w14:textId="77777777" w:rsidR="00114D7D" w:rsidRPr="001459CF" w:rsidRDefault="00114D7D" w:rsidP="00114D7D">
      <w:pPr>
        <w:autoSpaceDE w:val="0"/>
        <w:autoSpaceDN w:val="0"/>
        <w:adjustRightInd w:val="0"/>
        <w:jc w:val="both"/>
        <w:rPr>
          <w:rFonts w:ascii="Arial" w:hAnsi="Arial" w:cs="Arial"/>
          <w:sz w:val="24"/>
          <w:szCs w:val="24"/>
        </w:rPr>
      </w:pPr>
      <w:r w:rsidRPr="001459CF">
        <w:rPr>
          <w:rFonts w:ascii="Arial" w:hAnsi="Arial" w:cs="Arial"/>
          <w:sz w:val="24"/>
          <w:szCs w:val="24"/>
        </w:rPr>
        <w:t xml:space="preserve">If staff have personal phones or </w:t>
      </w:r>
      <w:proofErr w:type="gramStart"/>
      <w:r w:rsidRPr="001459CF">
        <w:rPr>
          <w:rFonts w:ascii="Arial" w:hAnsi="Arial" w:cs="Arial"/>
          <w:sz w:val="24"/>
          <w:szCs w:val="24"/>
        </w:rPr>
        <w:t>devices</w:t>
      </w:r>
      <w:proofErr w:type="gramEnd"/>
      <w:r w:rsidRPr="001459CF">
        <w:rPr>
          <w:rFonts w:ascii="Arial" w:hAnsi="Arial" w:cs="Arial"/>
          <w:sz w:val="24"/>
          <w:szCs w:val="24"/>
        </w:rPr>
        <w:t xml:space="preserve"> these are stored securely and will be switched off or on silent whilst during the teaching day</w:t>
      </w:r>
      <w:r>
        <w:rPr>
          <w:rFonts w:ascii="Arial" w:hAnsi="Arial" w:cs="Arial"/>
          <w:sz w:val="24"/>
          <w:szCs w:val="24"/>
        </w:rPr>
        <w:t xml:space="preserve">. </w:t>
      </w:r>
    </w:p>
    <w:p w14:paraId="7F94648B" w14:textId="77777777" w:rsidR="00114D7D" w:rsidRPr="001459CF" w:rsidRDefault="00114D7D" w:rsidP="00114D7D">
      <w:pPr>
        <w:autoSpaceDE w:val="0"/>
        <w:autoSpaceDN w:val="0"/>
        <w:adjustRightInd w:val="0"/>
        <w:jc w:val="both"/>
        <w:rPr>
          <w:rFonts w:ascii="Arial" w:hAnsi="Arial" w:cs="Arial"/>
          <w:sz w:val="24"/>
          <w:szCs w:val="24"/>
        </w:rPr>
      </w:pPr>
      <w:r w:rsidRPr="001459CF">
        <w:rPr>
          <w:rFonts w:ascii="Arial" w:eastAsia="Arial" w:hAnsi="Arial" w:cs="Arial"/>
          <w:sz w:val="24"/>
          <w:szCs w:val="24"/>
        </w:rPr>
        <w:t xml:space="preserve">Electronic devices </w:t>
      </w:r>
      <w:r w:rsidRPr="001459CF">
        <w:rPr>
          <w:rFonts w:ascii="Arial" w:hAnsi="Arial" w:cs="Arial"/>
          <w:bCs/>
          <w:sz w:val="24"/>
          <w:szCs w:val="24"/>
        </w:rPr>
        <w:t>should be password protected so that content cannot be accessed by unauthorised users.</w:t>
      </w:r>
    </w:p>
    <w:p w14:paraId="7AE230CA" w14:textId="77777777" w:rsidR="00114D7D" w:rsidRDefault="00114D7D" w:rsidP="00114D7D">
      <w:pPr>
        <w:jc w:val="both"/>
        <w:rPr>
          <w:rFonts w:ascii="Arial" w:hAnsi="Arial" w:cs="Arial"/>
          <w:bCs/>
          <w:sz w:val="24"/>
          <w:szCs w:val="24"/>
        </w:rPr>
      </w:pPr>
      <w:r w:rsidRPr="001459CF">
        <w:rPr>
          <w:rFonts w:ascii="Arial" w:hAnsi="Arial" w:cs="Arial"/>
          <w:bCs/>
          <w:sz w:val="24"/>
          <w:szCs w:val="24"/>
        </w:rPr>
        <w:t>It is the responsibility of the staff member to ensure that there is no illegal or inappropriate content stored or used on their device when brought on to school grounds.</w:t>
      </w:r>
    </w:p>
    <w:p w14:paraId="52769ECE" w14:textId="77777777" w:rsidR="00114D7D" w:rsidRPr="00114D7D" w:rsidRDefault="00114D7D" w:rsidP="00114D7D">
      <w:pPr>
        <w:jc w:val="both"/>
        <w:rPr>
          <w:rFonts w:ascii="Arial" w:hAnsi="Arial" w:cs="Arial"/>
          <w:bCs/>
          <w:color w:val="000000" w:themeColor="text1"/>
          <w:sz w:val="24"/>
          <w:szCs w:val="24"/>
        </w:rPr>
      </w:pPr>
      <w:r w:rsidRPr="00114D7D">
        <w:rPr>
          <w:rFonts w:ascii="Arial" w:hAnsi="Arial" w:cs="Arial"/>
          <w:bCs/>
          <w:color w:val="000000" w:themeColor="text1"/>
          <w:sz w:val="24"/>
          <w:szCs w:val="24"/>
        </w:rPr>
        <w:t>Any pupils who bring personal mobile phones into school, must comply with the guidance outlined in ‘The Mobile Phone Policy’.</w:t>
      </w:r>
    </w:p>
    <w:p w14:paraId="27DA474E" w14:textId="77777777" w:rsidR="00114D7D" w:rsidRPr="001459CF" w:rsidRDefault="00114D7D" w:rsidP="009B7B5D">
      <w:pPr>
        <w:autoSpaceDE w:val="0"/>
        <w:autoSpaceDN w:val="0"/>
        <w:adjustRightInd w:val="0"/>
        <w:jc w:val="both"/>
        <w:rPr>
          <w:rFonts w:ascii="Arial" w:hAnsi="Arial" w:cs="Arial"/>
          <w:sz w:val="24"/>
          <w:szCs w:val="24"/>
        </w:rPr>
      </w:pPr>
    </w:p>
    <w:p w14:paraId="3C9F99C2" w14:textId="5E29D92F" w:rsidR="002F2A3E" w:rsidRDefault="002F2A3E" w:rsidP="00880C46">
      <w:pPr>
        <w:spacing w:before="240" w:after="0"/>
        <w:jc w:val="both"/>
        <w:rPr>
          <w:rFonts w:ascii="Arial" w:hAnsi="Arial" w:cs="Arial"/>
          <w:b/>
          <w:bCs/>
          <w:sz w:val="24"/>
          <w:szCs w:val="24"/>
        </w:rPr>
      </w:pPr>
      <w:r w:rsidRPr="009451C1">
        <w:rPr>
          <w:rFonts w:ascii="Arial" w:hAnsi="Arial" w:cs="Arial"/>
          <w:b/>
          <w:bCs/>
          <w:sz w:val="24"/>
          <w:szCs w:val="24"/>
        </w:rPr>
        <w:t>School devices:</w:t>
      </w:r>
    </w:p>
    <w:p w14:paraId="43B7C986" w14:textId="77777777" w:rsidR="00F54EF5" w:rsidRPr="001459CF" w:rsidRDefault="00F54EF5" w:rsidP="00F54EF5">
      <w:pPr>
        <w:jc w:val="both"/>
        <w:rPr>
          <w:rFonts w:ascii="Arial" w:eastAsia="Arial" w:hAnsi="Arial" w:cs="Arial"/>
          <w:b/>
          <w:bCs/>
          <w:sz w:val="24"/>
          <w:szCs w:val="24"/>
        </w:rPr>
      </w:pPr>
      <w:r w:rsidRPr="001459CF">
        <w:rPr>
          <w:rFonts w:ascii="Arial" w:hAnsi="Arial" w:cs="Arial"/>
          <w:bCs/>
          <w:sz w:val="24"/>
          <w:szCs w:val="24"/>
        </w:rPr>
        <w:t xml:space="preserve">School devices remain the property of </w:t>
      </w:r>
      <w:r w:rsidRPr="001459CF">
        <w:rPr>
          <w:rFonts w:ascii="Arial" w:eastAsia="Arial" w:hAnsi="Arial" w:cs="Arial"/>
          <w:i/>
          <w:sz w:val="24"/>
          <w:szCs w:val="24"/>
        </w:rPr>
        <w:t>Cranberry Academy</w:t>
      </w:r>
      <w:r w:rsidRPr="001459CF">
        <w:rPr>
          <w:rFonts w:ascii="Arial" w:eastAsia="Arial" w:hAnsi="Arial" w:cs="Arial"/>
          <w:sz w:val="24"/>
          <w:szCs w:val="24"/>
        </w:rPr>
        <w:t xml:space="preserve"> and in using them staff will follow the ‘</w:t>
      </w:r>
      <w:r w:rsidRPr="001459CF">
        <w:rPr>
          <w:rFonts w:ascii="Arial" w:eastAsia="Arial" w:hAnsi="Arial" w:cs="Arial"/>
          <w:i/>
          <w:sz w:val="24"/>
          <w:szCs w:val="24"/>
        </w:rPr>
        <w:t>Acceptable Use Policy’</w:t>
      </w:r>
      <w:r>
        <w:rPr>
          <w:rFonts w:ascii="Arial" w:eastAsia="Arial" w:hAnsi="Arial" w:cs="Arial"/>
          <w:i/>
          <w:sz w:val="24"/>
          <w:szCs w:val="24"/>
        </w:rPr>
        <w:t xml:space="preserve"> </w:t>
      </w:r>
      <w:r w:rsidRPr="00F54EF5">
        <w:rPr>
          <w:rFonts w:ascii="Arial" w:eastAsia="Arial" w:hAnsi="Arial" w:cs="Arial"/>
          <w:i/>
          <w:sz w:val="24"/>
          <w:szCs w:val="24"/>
        </w:rPr>
        <w:t>and ‘The Mobile Phone Policy’.</w:t>
      </w:r>
    </w:p>
    <w:p w14:paraId="4B975C6E" w14:textId="6BA9F108" w:rsidR="00953040" w:rsidRDefault="002F2A3E" w:rsidP="004A2B44">
      <w:pPr>
        <w:jc w:val="both"/>
        <w:rPr>
          <w:rFonts w:ascii="Arial" w:hAnsi="Arial" w:cs="Arial"/>
          <w:bCs/>
          <w:sz w:val="24"/>
          <w:szCs w:val="24"/>
        </w:rPr>
      </w:pPr>
      <w:r w:rsidRPr="009451C1">
        <w:rPr>
          <w:rFonts w:ascii="Arial" w:eastAsia="Arial" w:hAnsi="Arial" w:cs="Arial"/>
          <w:sz w:val="24"/>
          <w:szCs w:val="24"/>
        </w:rPr>
        <w:lastRenderedPageBreak/>
        <w:t xml:space="preserve">Electronic devices </w:t>
      </w:r>
      <w:r w:rsidRPr="009451C1">
        <w:rPr>
          <w:rFonts w:ascii="Arial" w:hAnsi="Arial" w:cs="Arial"/>
          <w:bCs/>
          <w:sz w:val="24"/>
          <w:szCs w:val="24"/>
        </w:rPr>
        <w:t>should be password protected so that content cannot be accessed by unauthorised users.</w:t>
      </w:r>
    </w:p>
    <w:p w14:paraId="05357856" w14:textId="0AE55020" w:rsidR="00DE4F5B" w:rsidRDefault="00DE4F5B" w:rsidP="004A2B44">
      <w:pPr>
        <w:autoSpaceDE w:val="0"/>
        <w:autoSpaceDN w:val="0"/>
        <w:adjustRightInd w:val="0"/>
        <w:spacing w:after="0"/>
        <w:jc w:val="both"/>
        <w:rPr>
          <w:rFonts w:ascii="Arial" w:hAnsi="Arial" w:cs="Arial"/>
          <w:b/>
          <w:bCs/>
          <w:sz w:val="24"/>
          <w:szCs w:val="24"/>
        </w:rPr>
      </w:pPr>
      <w:r w:rsidRPr="009451C1">
        <w:rPr>
          <w:rFonts w:ascii="Arial" w:hAnsi="Arial" w:cs="Arial"/>
          <w:b/>
          <w:bCs/>
          <w:sz w:val="24"/>
          <w:szCs w:val="24"/>
        </w:rPr>
        <w:t>Cameras</w:t>
      </w:r>
      <w:r w:rsidR="00F6302E" w:rsidRPr="009451C1">
        <w:rPr>
          <w:rFonts w:ascii="Arial" w:hAnsi="Arial" w:cs="Arial"/>
          <w:b/>
          <w:bCs/>
          <w:sz w:val="24"/>
          <w:szCs w:val="24"/>
        </w:rPr>
        <w:t>,</w:t>
      </w:r>
      <w:r w:rsidRPr="009451C1">
        <w:rPr>
          <w:rFonts w:ascii="Arial" w:hAnsi="Arial" w:cs="Arial"/>
          <w:b/>
          <w:bCs/>
          <w:sz w:val="24"/>
          <w:szCs w:val="24"/>
        </w:rPr>
        <w:t xml:space="preserve"> photography and images:</w:t>
      </w:r>
    </w:p>
    <w:p w14:paraId="3EBBA79C" w14:textId="77777777" w:rsidR="00C03E32" w:rsidRDefault="00C03E32" w:rsidP="004A2B44">
      <w:pPr>
        <w:autoSpaceDE w:val="0"/>
        <w:autoSpaceDN w:val="0"/>
        <w:adjustRightInd w:val="0"/>
        <w:spacing w:after="0"/>
        <w:jc w:val="both"/>
        <w:rPr>
          <w:rFonts w:ascii="Arial" w:hAnsi="Arial" w:cs="Arial"/>
          <w:b/>
          <w:bCs/>
          <w:sz w:val="24"/>
          <w:szCs w:val="24"/>
        </w:rPr>
      </w:pPr>
    </w:p>
    <w:p w14:paraId="5B1FB30F" w14:textId="77777777" w:rsidR="00C03E32" w:rsidRPr="001459CF" w:rsidRDefault="00C03E32" w:rsidP="00C03E32">
      <w:pPr>
        <w:autoSpaceDE w:val="0"/>
        <w:autoSpaceDN w:val="0"/>
        <w:adjustRightInd w:val="0"/>
        <w:jc w:val="both"/>
        <w:rPr>
          <w:rFonts w:ascii="Arial" w:hAnsi="Arial" w:cs="Arial"/>
          <w:sz w:val="24"/>
          <w:szCs w:val="24"/>
        </w:rPr>
      </w:pPr>
      <w:r w:rsidRPr="001459CF">
        <w:rPr>
          <w:rFonts w:ascii="Arial" w:eastAsia="Arial" w:hAnsi="Arial" w:cs="Arial"/>
          <w:i/>
          <w:sz w:val="24"/>
          <w:szCs w:val="24"/>
        </w:rPr>
        <w:t>Cranberry Academy</w:t>
      </w:r>
      <w:r w:rsidRPr="001459CF">
        <w:rPr>
          <w:rFonts w:ascii="Arial" w:eastAsia="Arial" w:hAnsi="Arial" w:cs="Arial"/>
          <w:sz w:val="24"/>
          <w:szCs w:val="24"/>
        </w:rPr>
        <w:t xml:space="preserve"> will o</w:t>
      </w:r>
      <w:r w:rsidRPr="001459CF">
        <w:rPr>
          <w:rFonts w:ascii="Arial" w:hAnsi="Arial" w:cs="Arial"/>
          <w:sz w:val="24"/>
          <w:szCs w:val="24"/>
        </w:rPr>
        <w:t xml:space="preserve">btain parents’ and carers’ </w:t>
      </w:r>
      <w:r w:rsidRPr="001459CF">
        <w:rPr>
          <w:rFonts w:ascii="Arial" w:hAnsi="Arial" w:cs="Arial"/>
          <w:i/>
          <w:iCs/>
          <w:sz w:val="24"/>
          <w:szCs w:val="24"/>
        </w:rPr>
        <w:t>written consent</w:t>
      </w:r>
      <w:r w:rsidRPr="001459CF">
        <w:rPr>
          <w:rFonts w:ascii="Arial" w:hAnsi="Arial" w:cs="Arial"/>
          <w:sz w:val="24"/>
          <w:szCs w:val="24"/>
        </w:rPr>
        <w:t xml:space="preserve"> for photographs to be taken or published (for example, on our website or in newspapers or publications). </w:t>
      </w:r>
    </w:p>
    <w:p w14:paraId="6A252B86" w14:textId="77777777" w:rsidR="00C03E32" w:rsidRDefault="00C03E32" w:rsidP="00C03E32">
      <w:pPr>
        <w:autoSpaceDE w:val="0"/>
        <w:autoSpaceDN w:val="0"/>
        <w:adjustRightInd w:val="0"/>
        <w:jc w:val="both"/>
        <w:rPr>
          <w:rFonts w:ascii="Arial" w:hAnsi="Arial" w:cs="Arial"/>
          <w:sz w:val="24"/>
          <w:szCs w:val="24"/>
        </w:rPr>
      </w:pPr>
      <w:r w:rsidRPr="001459CF">
        <w:rPr>
          <w:rFonts w:ascii="Arial" w:hAnsi="Arial" w:cs="Arial"/>
          <w:sz w:val="24"/>
          <w:szCs w:val="24"/>
        </w:rPr>
        <w:t xml:space="preserve">Staff will ensure the </w:t>
      </w:r>
      <w:r w:rsidRPr="001459CF">
        <w:rPr>
          <w:rFonts w:ascii="Arial" w:eastAsia="Arial" w:hAnsi="Arial" w:cs="Arial"/>
          <w:i/>
          <w:sz w:val="24"/>
          <w:szCs w:val="24"/>
        </w:rPr>
        <w:t>Cranberry Academy</w:t>
      </w:r>
      <w:r w:rsidRPr="001459CF">
        <w:rPr>
          <w:rFonts w:ascii="Arial" w:hAnsi="Arial" w:cs="Arial"/>
          <w:sz w:val="24"/>
          <w:szCs w:val="24"/>
        </w:rPr>
        <w:t xml:space="preserve"> designated camera or recording devices (tablets, cameras, laptops etc) are used when capturing evidence of work undertaken</w:t>
      </w:r>
      <w:r>
        <w:rPr>
          <w:rFonts w:ascii="Arial" w:hAnsi="Arial" w:cs="Arial"/>
          <w:sz w:val="24"/>
          <w:szCs w:val="24"/>
        </w:rPr>
        <w:t>, including within the EYFS</w:t>
      </w:r>
      <w:r w:rsidRPr="001459CF">
        <w:rPr>
          <w:rFonts w:ascii="Arial" w:hAnsi="Arial" w:cs="Arial"/>
          <w:sz w:val="24"/>
          <w:szCs w:val="24"/>
        </w:rPr>
        <w:t>.</w:t>
      </w:r>
    </w:p>
    <w:p w14:paraId="3D35FC60" w14:textId="77777777" w:rsidR="00C03E32" w:rsidRPr="009451C1" w:rsidRDefault="00C03E32" w:rsidP="004A2B44">
      <w:pPr>
        <w:autoSpaceDE w:val="0"/>
        <w:autoSpaceDN w:val="0"/>
        <w:adjustRightInd w:val="0"/>
        <w:spacing w:after="0"/>
        <w:jc w:val="both"/>
        <w:rPr>
          <w:rFonts w:ascii="Arial" w:hAnsi="Arial" w:cs="Arial"/>
          <w:b/>
          <w:bCs/>
          <w:sz w:val="24"/>
          <w:szCs w:val="24"/>
        </w:rPr>
      </w:pPr>
    </w:p>
    <w:p w14:paraId="41F7F99E" w14:textId="77777777" w:rsidR="00992A8B" w:rsidRPr="009451C1" w:rsidRDefault="00992A8B" w:rsidP="00992A8B">
      <w:pPr>
        <w:autoSpaceDE w:val="0"/>
        <w:autoSpaceDN w:val="0"/>
        <w:adjustRightInd w:val="0"/>
        <w:spacing w:after="0"/>
        <w:jc w:val="both"/>
        <w:rPr>
          <w:rFonts w:ascii="Arial" w:eastAsia="Arial" w:hAnsi="Arial" w:cs="Arial"/>
          <w:b/>
          <w:sz w:val="24"/>
          <w:szCs w:val="24"/>
        </w:rPr>
      </w:pPr>
      <w:r w:rsidRPr="009451C1">
        <w:rPr>
          <w:rFonts w:ascii="Arial" w:eastAsia="Arial" w:hAnsi="Arial" w:cs="Arial"/>
          <w:b/>
          <w:sz w:val="24"/>
          <w:szCs w:val="24"/>
        </w:rPr>
        <w:t>Working off school premises:</w:t>
      </w:r>
    </w:p>
    <w:p w14:paraId="61300BE5" w14:textId="77777777" w:rsidR="00992A8B" w:rsidRPr="001459CF" w:rsidRDefault="00992A8B" w:rsidP="00992A8B">
      <w:pPr>
        <w:jc w:val="both"/>
        <w:rPr>
          <w:rFonts w:ascii="Arial" w:eastAsia="Arial" w:hAnsi="Arial" w:cs="Arial"/>
          <w:sz w:val="24"/>
          <w:szCs w:val="24"/>
        </w:rPr>
      </w:pPr>
      <w:r w:rsidRPr="001459CF">
        <w:rPr>
          <w:rFonts w:ascii="Arial" w:eastAsia="Arial" w:hAnsi="Arial" w:cs="Arial"/>
          <w:sz w:val="24"/>
          <w:szCs w:val="24"/>
        </w:rPr>
        <w:t xml:space="preserve">Where staff take school computer/digital equipment / or records in paper form off the school site they do so with the view that they abide by the staff </w:t>
      </w:r>
      <w:r w:rsidRPr="001459CF">
        <w:rPr>
          <w:rFonts w:ascii="Arial" w:eastAsia="Arial" w:hAnsi="Arial" w:cs="Arial"/>
          <w:i/>
          <w:sz w:val="24"/>
          <w:szCs w:val="24"/>
        </w:rPr>
        <w:t>Acceptable Use Policy.</w:t>
      </w:r>
    </w:p>
    <w:p w14:paraId="0B4546CE" w14:textId="77777777" w:rsidR="00992A8B" w:rsidRPr="001459CF" w:rsidRDefault="00992A8B" w:rsidP="00992A8B">
      <w:pPr>
        <w:spacing w:after="0"/>
        <w:jc w:val="both"/>
        <w:rPr>
          <w:rFonts w:ascii="Arial" w:eastAsiaTheme="minorHAnsi" w:hAnsi="Arial" w:cs="Arial"/>
          <w:i/>
          <w:sz w:val="24"/>
          <w:szCs w:val="24"/>
          <w:lang w:eastAsia="en-US"/>
        </w:rPr>
      </w:pPr>
      <w:r w:rsidRPr="001459CF">
        <w:rPr>
          <w:rFonts w:ascii="Arial" w:eastAsia="Arial" w:hAnsi="Arial" w:cs="Arial"/>
          <w:sz w:val="24"/>
          <w:szCs w:val="24"/>
        </w:rPr>
        <w:t>Staff are reminded that information, both in paper or electric form, is sensitive and protected under data protection and GDPR and should be safe and securely stored off the premises and during transportation in line with the school’s GDPR Policy.</w:t>
      </w:r>
    </w:p>
    <w:p w14:paraId="7BBA14EA" w14:textId="77777777" w:rsidR="00992A8B" w:rsidRPr="009451C1" w:rsidRDefault="00992A8B" w:rsidP="00992A8B">
      <w:pPr>
        <w:autoSpaceDE w:val="0"/>
        <w:autoSpaceDN w:val="0"/>
        <w:adjustRightInd w:val="0"/>
        <w:jc w:val="both"/>
        <w:rPr>
          <w:rFonts w:ascii="Arial" w:eastAsiaTheme="minorHAnsi" w:hAnsi="Arial" w:cs="Arial"/>
          <w:b/>
          <w:bCs/>
          <w:sz w:val="24"/>
          <w:szCs w:val="24"/>
          <w:lang w:eastAsia="en-US"/>
        </w:rPr>
      </w:pPr>
    </w:p>
    <w:p w14:paraId="628CC2E3" w14:textId="77777777" w:rsidR="004A2B44" w:rsidRPr="00916D4B" w:rsidRDefault="004A2B44" w:rsidP="000D4000">
      <w:pPr>
        <w:autoSpaceDE w:val="0"/>
        <w:autoSpaceDN w:val="0"/>
        <w:adjustRightInd w:val="0"/>
        <w:spacing w:after="0"/>
        <w:jc w:val="both"/>
        <w:rPr>
          <w:rFonts w:ascii="Arial" w:hAnsi="Arial" w:cs="Arial"/>
          <w:b/>
          <w:color w:val="00B050"/>
          <w:sz w:val="16"/>
          <w:szCs w:val="16"/>
        </w:rPr>
      </w:pPr>
    </w:p>
    <w:p w14:paraId="3EEA5737" w14:textId="6F965FAF" w:rsidR="006773AF" w:rsidRPr="00992A8B" w:rsidRDefault="00D55967" w:rsidP="00C07D05">
      <w:pPr>
        <w:autoSpaceDE w:val="0"/>
        <w:autoSpaceDN w:val="0"/>
        <w:adjustRightInd w:val="0"/>
        <w:spacing w:after="0"/>
        <w:jc w:val="both"/>
        <w:rPr>
          <w:rFonts w:ascii="Arial" w:hAnsi="Arial" w:cs="Arial"/>
          <w:b/>
          <w:color w:val="000000" w:themeColor="text1"/>
          <w:sz w:val="24"/>
          <w:szCs w:val="24"/>
        </w:rPr>
      </w:pPr>
      <w:r w:rsidRPr="00992A8B">
        <w:rPr>
          <w:rFonts w:ascii="Arial" w:hAnsi="Arial" w:cs="Arial"/>
          <w:b/>
          <w:color w:val="000000" w:themeColor="text1"/>
          <w:sz w:val="24"/>
          <w:szCs w:val="24"/>
        </w:rPr>
        <w:t>Online</w:t>
      </w:r>
      <w:r w:rsidR="00017725" w:rsidRPr="00992A8B">
        <w:rPr>
          <w:rFonts w:ascii="Arial" w:hAnsi="Arial" w:cs="Arial"/>
          <w:b/>
          <w:color w:val="000000" w:themeColor="text1"/>
          <w:sz w:val="24"/>
          <w:szCs w:val="24"/>
        </w:rPr>
        <w:t xml:space="preserve"> safety</w:t>
      </w:r>
      <w:r w:rsidR="00365AFF" w:rsidRPr="00992A8B">
        <w:rPr>
          <w:rFonts w:ascii="Arial" w:hAnsi="Arial" w:cs="Arial"/>
          <w:b/>
          <w:color w:val="000000" w:themeColor="text1"/>
          <w:sz w:val="24"/>
          <w:szCs w:val="24"/>
        </w:rPr>
        <w:t xml:space="preserve"> and children’s use of devices, including mobile phones</w:t>
      </w:r>
      <w:r w:rsidR="00017725" w:rsidRPr="00992A8B">
        <w:rPr>
          <w:rFonts w:ascii="Arial" w:hAnsi="Arial" w:cs="Arial"/>
          <w:b/>
          <w:color w:val="000000" w:themeColor="text1"/>
          <w:sz w:val="24"/>
          <w:szCs w:val="24"/>
        </w:rPr>
        <w:t>:</w:t>
      </w:r>
    </w:p>
    <w:p w14:paraId="4D338EB1" w14:textId="77777777" w:rsidR="00C07D05" w:rsidRPr="00365AFF" w:rsidRDefault="00C07D05" w:rsidP="00C07D05">
      <w:pPr>
        <w:autoSpaceDE w:val="0"/>
        <w:autoSpaceDN w:val="0"/>
        <w:adjustRightInd w:val="0"/>
        <w:spacing w:after="0"/>
        <w:jc w:val="both"/>
        <w:rPr>
          <w:rFonts w:ascii="Arial" w:hAnsi="Arial" w:cs="Arial"/>
          <w:b/>
          <w:color w:val="00B050"/>
          <w:sz w:val="24"/>
          <w:szCs w:val="24"/>
        </w:rPr>
      </w:pPr>
    </w:p>
    <w:p w14:paraId="2176F65A" w14:textId="5D9611F0" w:rsidR="004A2B44" w:rsidRPr="00F74A7D" w:rsidRDefault="0089734B" w:rsidP="00C07D05">
      <w:pPr>
        <w:autoSpaceDE w:val="0"/>
        <w:autoSpaceDN w:val="0"/>
        <w:adjustRightInd w:val="0"/>
        <w:jc w:val="both"/>
        <w:rPr>
          <w:rFonts w:ascii="Arial" w:eastAsia="Arial" w:hAnsi="Arial" w:cs="Arial"/>
          <w:color w:val="000000" w:themeColor="text1"/>
          <w:sz w:val="24"/>
          <w:szCs w:val="24"/>
        </w:rPr>
      </w:pPr>
      <w:r w:rsidRPr="00F74A7D">
        <w:rPr>
          <w:rFonts w:ascii="Arial" w:eastAsia="Arial" w:hAnsi="Arial" w:cs="Arial"/>
          <w:color w:val="000000" w:themeColor="text1"/>
          <w:sz w:val="24"/>
          <w:szCs w:val="24"/>
        </w:rPr>
        <w:t>On school equipment w</w:t>
      </w:r>
      <w:r w:rsidR="00017725" w:rsidRPr="00F74A7D">
        <w:rPr>
          <w:rFonts w:ascii="Arial" w:eastAsia="Arial" w:hAnsi="Arial" w:cs="Arial"/>
          <w:color w:val="000000" w:themeColor="text1"/>
          <w:sz w:val="24"/>
          <w:szCs w:val="24"/>
        </w:rPr>
        <w:t>e ensure that appropriate filters and appropriate monitoring systems are in place.</w:t>
      </w:r>
      <w:r w:rsidR="004A2B44" w:rsidRPr="00F74A7D">
        <w:rPr>
          <w:rFonts w:ascii="Arial" w:eastAsia="Arial" w:hAnsi="Arial" w:cs="Arial"/>
          <w:color w:val="000000" w:themeColor="text1"/>
          <w:sz w:val="24"/>
          <w:szCs w:val="24"/>
        </w:rPr>
        <w:t xml:space="preserve"> </w:t>
      </w:r>
      <w:r w:rsidR="00465B08" w:rsidRPr="00F74A7D">
        <w:rPr>
          <w:rFonts w:ascii="Arial" w:eastAsia="Arial" w:hAnsi="Arial" w:cs="Arial"/>
          <w:color w:val="000000" w:themeColor="text1"/>
          <w:sz w:val="24"/>
          <w:szCs w:val="24"/>
        </w:rPr>
        <w:t>The school uses Lightspeed Filtering and Monitoring system, which is monitored daily, and includes immediate alerts to senior members of staff, should a child attempt to search something of concern.</w:t>
      </w:r>
    </w:p>
    <w:p w14:paraId="3D057F12" w14:textId="77777777" w:rsidR="008C1E00" w:rsidRPr="00F74A7D" w:rsidRDefault="00AC331D" w:rsidP="008C1E00">
      <w:pPr>
        <w:autoSpaceDE w:val="0"/>
        <w:autoSpaceDN w:val="0"/>
        <w:adjustRightInd w:val="0"/>
        <w:spacing w:after="0"/>
        <w:jc w:val="both"/>
        <w:rPr>
          <w:rFonts w:ascii="Arial" w:eastAsiaTheme="minorHAnsi" w:hAnsi="Arial" w:cs="Arial"/>
          <w:color w:val="000000" w:themeColor="text1"/>
          <w:sz w:val="24"/>
          <w:szCs w:val="24"/>
          <w:lang w:eastAsia="en-US"/>
        </w:rPr>
      </w:pPr>
      <w:r w:rsidRPr="00F74A7D">
        <w:rPr>
          <w:rFonts w:ascii="Arial" w:eastAsiaTheme="minorHAnsi" w:hAnsi="Arial" w:cs="Arial"/>
          <w:color w:val="000000" w:themeColor="text1"/>
          <w:sz w:val="24"/>
          <w:szCs w:val="24"/>
          <w:lang w:eastAsia="en-US"/>
        </w:rPr>
        <w:t xml:space="preserve">We refer you to our ‘Online Safety Policy’ which incorporates and considers the 4Cs as detailed in KCSIE </w:t>
      </w:r>
      <w:r w:rsidR="002404A3" w:rsidRPr="00F74A7D">
        <w:rPr>
          <w:rFonts w:ascii="Arial" w:eastAsiaTheme="minorHAnsi" w:hAnsi="Arial" w:cs="Arial"/>
          <w:color w:val="000000" w:themeColor="text1"/>
          <w:sz w:val="24"/>
          <w:szCs w:val="24"/>
          <w:lang w:eastAsia="en-US"/>
        </w:rPr>
        <w:t>202</w:t>
      </w:r>
      <w:r w:rsidR="00365AFF" w:rsidRPr="00F74A7D">
        <w:rPr>
          <w:rFonts w:ascii="Arial" w:eastAsiaTheme="minorHAnsi" w:hAnsi="Arial" w:cs="Arial"/>
          <w:color w:val="000000" w:themeColor="text1"/>
          <w:sz w:val="24"/>
          <w:szCs w:val="24"/>
          <w:lang w:eastAsia="en-US"/>
        </w:rPr>
        <w:t>6</w:t>
      </w:r>
      <w:r w:rsidRPr="00F74A7D">
        <w:rPr>
          <w:rFonts w:ascii="Arial" w:eastAsiaTheme="minorHAnsi" w:hAnsi="Arial" w:cs="Arial"/>
          <w:color w:val="000000" w:themeColor="text1"/>
          <w:sz w:val="24"/>
          <w:szCs w:val="24"/>
          <w:lang w:eastAsia="en-US"/>
        </w:rPr>
        <w:t xml:space="preserve"> to ensure an effective online policy</w:t>
      </w:r>
      <w:r w:rsidR="008C1E00" w:rsidRPr="00F74A7D">
        <w:rPr>
          <w:rFonts w:ascii="Arial" w:eastAsiaTheme="minorHAnsi" w:hAnsi="Arial" w:cs="Arial"/>
          <w:color w:val="000000" w:themeColor="text1"/>
          <w:sz w:val="24"/>
          <w:szCs w:val="24"/>
          <w:lang w:eastAsia="en-US"/>
        </w:rPr>
        <w:t xml:space="preserve">, alongside the DFE’s Filtering and Monitoring standards and the “plan Technology for Your School’ tool. </w:t>
      </w:r>
    </w:p>
    <w:p w14:paraId="5F61BBBB" w14:textId="7AE4DB9C" w:rsidR="00AC331D" w:rsidRPr="00F74A7D" w:rsidRDefault="00AC331D" w:rsidP="004A2B44">
      <w:pPr>
        <w:autoSpaceDE w:val="0"/>
        <w:autoSpaceDN w:val="0"/>
        <w:adjustRightInd w:val="0"/>
        <w:jc w:val="both"/>
        <w:rPr>
          <w:rFonts w:ascii="Arial" w:eastAsiaTheme="minorHAnsi" w:hAnsi="Arial" w:cs="Arial"/>
          <w:color w:val="000000" w:themeColor="text1"/>
          <w:sz w:val="24"/>
          <w:szCs w:val="24"/>
          <w:lang w:eastAsia="en-US"/>
        </w:rPr>
      </w:pPr>
    </w:p>
    <w:p w14:paraId="706556B4" w14:textId="377A664A" w:rsidR="004A2B44" w:rsidRPr="00F74A7D" w:rsidRDefault="00AC331D" w:rsidP="00916D4B">
      <w:pPr>
        <w:autoSpaceDE w:val="0"/>
        <w:autoSpaceDN w:val="0"/>
        <w:adjustRightInd w:val="0"/>
        <w:spacing w:after="0"/>
        <w:jc w:val="both"/>
        <w:rPr>
          <w:rFonts w:ascii="Arial" w:eastAsiaTheme="minorHAnsi" w:hAnsi="Arial" w:cs="Arial"/>
          <w:color w:val="000000" w:themeColor="text1"/>
          <w:sz w:val="24"/>
          <w:szCs w:val="24"/>
          <w:lang w:eastAsia="en-US"/>
        </w:rPr>
      </w:pPr>
      <w:r w:rsidRPr="00F74A7D">
        <w:rPr>
          <w:rFonts w:ascii="Arial" w:eastAsiaTheme="minorHAnsi" w:hAnsi="Arial" w:cs="Arial"/>
          <w:color w:val="000000" w:themeColor="text1"/>
          <w:sz w:val="24"/>
          <w:szCs w:val="24"/>
          <w:lang w:eastAsia="en-US"/>
        </w:rPr>
        <w:t xml:space="preserve">The school’s policy on the use of mobile and smart technology and </w:t>
      </w:r>
      <w:r w:rsidR="00577EC2" w:rsidRPr="00F74A7D">
        <w:rPr>
          <w:rFonts w:ascii="Arial" w:eastAsiaTheme="minorHAnsi" w:hAnsi="Arial" w:cs="Arial"/>
          <w:color w:val="000000" w:themeColor="text1"/>
          <w:sz w:val="24"/>
          <w:szCs w:val="24"/>
          <w:lang w:eastAsia="en-US"/>
        </w:rPr>
        <w:t>their</w:t>
      </w:r>
      <w:r w:rsidRPr="00F74A7D">
        <w:rPr>
          <w:rFonts w:ascii="Arial" w:eastAsiaTheme="minorHAnsi" w:hAnsi="Arial" w:cs="Arial"/>
          <w:color w:val="000000" w:themeColor="text1"/>
          <w:sz w:val="24"/>
          <w:szCs w:val="24"/>
          <w:lang w:eastAsia="en-US"/>
        </w:rPr>
        <w:t xml:space="preserve"> use reflects the fact many children have unlimited and unrestricted access to the internet via mobile phone networks (i.e. 3G, 4G and 5G).   This access means some children, whilst at school or college, sexually harass, bully, and control others via their mobile and smart technology, share indecent images consensually and non-consensually (often via large chat groups) and view and share pornography and other harmful content. </w:t>
      </w:r>
      <w:r w:rsidR="00F74A7D" w:rsidRPr="00F74A7D">
        <w:rPr>
          <w:rFonts w:ascii="Arial" w:eastAsiaTheme="minorHAnsi" w:hAnsi="Arial" w:cs="Arial"/>
          <w:color w:val="000000" w:themeColor="text1"/>
          <w:sz w:val="24"/>
          <w:szCs w:val="24"/>
          <w:lang w:eastAsia="en-US"/>
        </w:rPr>
        <w:t xml:space="preserve">Our </w:t>
      </w:r>
      <w:r w:rsidR="00F74A7D" w:rsidRPr="00F74A7D">
        <w:rPr>
          <w:rFonts w:ascii="Arial" w:eastAsia="Arial" w:hAnsi="Arial" w:cs="Arial"/>
          <w:i/>
          <w:color w:val="000000" w:themeColor="text1"/>
          <w:sz w:val="24"/>
          <w:szCs w:val="24"/>
        </w:rPr>
        <w:t>Online Safety Policy</w:t>
      </w:r>
      <w:r w:rsidR="00F74A7D" w:rsidRPr="00F74A7D">
        <w:rPr>
          <w:rFonts w:ascii="Arial" w:eastAsiaTheme="minorHAnsi" w:hAnsi="Arial" w:cs="Arial"/>
          <w:color w:val="000000" w:themeColor="text1"/>
          <w:sz w:val="24"/>
          <w:szCs w:val="24"/>
          <w:lang w:eastAsia="en-US"/>
        </w:rPr>
        <w:t xml:space="preserve"> </w:t>
      </w:r>
      <w:r w:rsidRPr="00F74A7D">
        <w:rPr>
          <w:rFonts w:ascii="Arial" w:eastAsiaTheme="minorHAnsi" w:hAnsi="Arial" w:cs="Arial"/>
          <w:color w:val="000000" w:themeColor="text1"/>
          <w:sz w:val="24"/>
          <w:szCs w:val="24"/>
          <w:lang w:eastAsia="en-US"/>
        </w:rPr>
        <w:t>carefully consider</w:t>
      </w:r>
      <w:r w:rsidR="00577EC2" w:rsidRPr="00F74A7D">
        <w:rPr>
          <w:rFonts w:ascii="Arial" w:eastAsiaTheme="minorHAnsi" w:hAnsi="Arial" w:cs="Arial"/>
          <w:color w:val="000000" w:themeColor="text1"/>
          <w:sz w:val="24"/>
          <w:szCs w:val="24"/>
          <w:lang w:eastAsia="en-US"/>
        </w:rPr>
        <w:t>s</w:t>
      </w:r>
      <w:r w:rsidRPr="00F74A7D">
        <w:rPr>
          <w:rFonts w:ascii="Arial" w:eastAsiaTheme="minorHAnsi" w:hAnsi="Arial" w:cs="Arial"/>
          <w:color w:val="000000" w:themeColor="text1"/>
          <w:sz w:val="24"/>
          <w:szCs w:val="24"/>
          <w:lang w:eastAsia="en-US"/>
        </w:rPr>
        <w:t xml:space="preserve"> how this is managed on the</w:t>
      </w:r>
      <w:r w:rsidR="00577EC2" w:rsidRPr="00F74A7D">
        <w:rPr>
          <w:rFonts w:ascii="Arial" w:eastAsiaTheme="minorHAnsi" w:hAnsi="Arial" w:cs="Arial"/>
          <w:color w:val="000000" w:themeColor="text1"/>
          <w:sz w:val="24"/>
          <w:szCs w:val="24"/>
          <w:lang w:eastAsia="en-US"/>
        </w:rPr>
        <w:t xml:space="preserve"> school </w:t>
      </w:r>
      <w:r w:rsidRPr="00F74A7D">
        <w:rPr>
          <w:rFonts w:ascii="Arial" w:eastAsiaTheme="minorHAnsi" w:hAnsi="Arial" w:cs="Arial"/>
          <w:color w:val="000000" w:themeColor="text1"/>
          <w:sz w:val="24"/>
          <w:szCs w:val="24"/>
          <w:lang w:eastAsia="en-US"/>
        </w:rPr>
        <w:t>premises.</w:t>
      </w:r>
    </w:p>
    <w:p w14:paraId="13B4E3DC" w14:textId="77777777" w:rsidR="004A2B44" w:rsidRPr="00F74A7D" w:rsidRDefault="004A2B44" w:rsidP="004A2B44">
      <w:pPr>
        <w:autoSpaceDE w:val="0"/>
        <w:autoSpaceDN w:val="0"/>
        <w:adjustRightInd w:val="0"/>
        <w:spacing w:after="0"/>
        <w:jc w:val="both"/>
        <w:rPr>
          <w:rFonts w:ascii="Arial" w:eastAsiaTheme="minorHAnsi" w:hAnsi="Arial" w:cs="Arial"/>
          <w:color w:val="000000" w:themeColor="text1"/>
          <w:sz w:val="16"/>
          <w:szCs w:val="16"/>
          <w:lang w:eastAsia="en-US"/>
        </w:rPr>
      </w:pPr>
    </w:p>
    <w:p w14:paraId="18A4894E" w14:textId="4263FDBD" w:rsidR="00365AFF" w:rsidRPr="00F74A7D" w:rsidRDefault="00365AFF" w:rsidP="004A2B44">
      <w:pPr>
        <w:autoSpaceDE w:val="0"/>
        <w:autoSpaceDN w:val="0"/>
        <w:adjustRightInd w:val="0"/>
        <w:spacing w:after="0"/>
        <w:jc w:val="both"/>
        <w:rPr>
          <w:rFonts w:ascii="Arial" w:eastAsiaTheme="minorHAnsi" w:hAnsi="Arial" w:cs="Arial"/>
          <w:iCs/>
          <w:color w:val="000000" w:themeColor="text1"/>
          <w:sz w:val="24"/>
          <w:szCs w:val="24"/>
          <w:lang w:eastAsia="en-US"/>
        </w:rPr>
      </w:pPr>
      <w:r w:rsidRPr="00F74A7D">
        <w:rPr>
          <w:rFonts w:ascii="Arial" w:eastAsiaTheme="minorHAnsi" w:hAnsi="Arial" w:cs="Arial"/>
          <w:iCs/>
          <w:color w:val="000000" w:themeColor="text1"/>
          <w:sz w:val="24"/>
          <w:szCs w:val="24"/>
          <w:lang w:eastAsia="en-US"/>
        </w:rPr>
        <w:t xml:space="preserve">Our school is a mobile phone-free environment. We follow the statutory guidance on </w:t>
      </w:r>
      <w:r w:rsidR="00C07D05" w:rsidRPr="00F74A7D">
        <w:rPr>
          <w:rFonts w:ascii="Arial" w:eastAsiaTheme="minorHAnsi" w:hAnsi="Arial" w:cs="Arial"/>
          <w:iCs/>
          <w:color w:val="000000" w:themeColor="text1"/>
          <w:sz w:val="24"/>
          <w:szCs w:val="24"/>
          <w:lang w:eastAsia="en-US"/>
        </w:rPr>
        <w:t>m</w:t>
      </w:r>
      <w:r w:rsidRPr="00F74A7D">
        <w:rPr>
          <w:rFonts w:ascii="Arial" w:eastAsiaTheme="minorHAnsi" w:hAnsi="Arial" w:cs="Arial"/>
          <w:iCs/>
          <w:color w:val="000000" w:themeColor="text1"/>
          <w:sz w:val="24"/>
          <w:szCs w:val="24"/>
          <w:lang w:eastAsia="en-US"/>
        </w:rPr>
        <w:t xml:space="preserve">obile phones in schools and have a policy whereby pupils do not have access to their mobile phone throughout the school day including during lessons, the time </w:t>
      </w:r>
      <w:r w:rsidRPr="00F74A7D">
        <w:rPr>
          <w:rFonts w:ascii="Arial" w:eastAsiaTheme="minorHAnsi" w:hAnsi="Arial" w:cs="Arial"/>
          <w:iCs/>
          <w:color w:val="000000" w:themeColor="text1"/>
          <w:sz w:val="24"/>
          <w:szCs w:val="24"/>
          <w:lang w:eastAsia="en-US"/>
        </w:rPr>
        <w:lastRenderedPageBreak/>
        <w:t xml:space="preserve">between lessons, breaktimes and lunchtime. We do this by </w:t>
      </w:r>
      <w:r w:rsidR="00F74A7D" w:rsidRPr="00F74A7D">
        <w:rPr>
          <w:rFonts w:ascii="Arial" w:eastAsiaTheme="minorHAnsi" w:hAnsi="Arial" w:cs="Arial"/>
          <w:i/>
          <w:color w:val="000000" w:themeColor="text1"/>
          <w:sz w:val="24"/>
          <w:szCs w:val="24"/>
          <w:lang w:eastAsia="en-US"/>
        </w:rPr>
        <w:t>ensuring all mobile phones are handed in on arrival at school.</w:t>
      </w:r>
    </w:p>
    <w:p w14:paraId="7876146D" w14:textId="77777777" w:rsidR="004A2B44" w:rsidRDefault="004A2B44" w:rsidP="00FC2C04">
      <w:pPr>
        <w:autoSpaceDE w:val="0"/>
        <w:autoSpaceDN w:val="0"/>
        <w:adjustRightInd w:val="0"/>
        <w:spacing w:after="0"/>
        <w:jc w:val="both"/>
        <w:rPr>
          <w:rFonts w:ascii="Arial" w:eastAsiaTheme="minorHAnsi" w:hAnsi="Arial" w:cs="Arial"/>
          <w:b/>
          <w:bCs/>
          <w:sz w:val="24"/>
          <w:szCs w:val="24"/>
          <w:lang w:eastAsia="en-US"/>
        </w:rPr>
      </w:pPr>
    </w:p>
    <w:p w14:paraId="7911F4CB" w14:textId="63BBC984" w:rsidR="00FC2C04" w:rsidRDefault="007B39B8" w:rsidP="00FC2C04">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10</w:t>
      </w:r>
      <w:r w:rsidR="003D01BA" w:rsidRPr="009451C1">
        <w:rPr>
          <w:rFonts w:ascii="Arial" w:eastAsiaTheme="minorHAnsi" w:hAnsi="Arial" w:cs="Arial"/>
          <w:b/>
          <w:bCs/>
          <w:sz w:val="24"/>
          <w:szCs w:val="24"/>
          <w:lang w:eastAsia="en-US"/>
        </w:rPr>
        <w:t>.0</w:t>
      </w:r>
      <w:r w:rsidR="003E2C82" w:rsidRPr="009451C1">
        <w:rPr>
          <w:rFonts w:ascii="Arial" w:eastAsiaTheme="minorHAnsi" w:hAnsi="Arial" w:cs="Arial"/>
          <w:b/>
          <w:bCs/>
          <w:sz w:val="24"/>
          <w:szCs w:val="24"/>
          <w:lang w:eastAsia="en-US"/>
        </w:rPr>
        <w:t xml:space="preserve"> </w:t>
      </w:r>
      <w:r w:rsidR="00DA4F12" w:rsidRPr="009451C1">
        <w:rPr>
          <w:rFonts w:ascii="Arial" w:eastAsiaTheme="minorHAnsi" w:hAnsi="Arial" w:cs="Arial"/>
          <w:b/>
          <w:bCs/>
          <w:sz w:val="24"/>
          <w:szCs w:val="24"/>
          <w:lang w:eastAsia="en-US"/>
        </w:rPr>
        <w:t>Allegations against staff</w:t>
      </w:r>
      <w:r w:rsidR="00C07D05">
        <w:rPr>
          <w:rFonts w:ascii="Arial" w:eastAsiaTheme="minorHAnsi" w:hAnsi="Arial" w:cs="Arial"/>
          <w:b/>
          <w:bCs/>
          <w:sz w:val="24"/>
          <w:szCs w:val="24"/>
          <w:lang w:eastAsia="en-US"/>
        </w:rPr>
        <w:t>:</w:t>
      </w:r>
    </w:p>
    <w:p w14:paraId="2067FD1D" w14:textId="15EE7BD9" w:rsidR="000D4000" w:rsidRPr="009451C1" w:rsidRDefault="00DB26F7" w:rsidP="00C07D05">
      <w:pPr>
        <w:autoSpaceDE w:val="0"/>
        <w:autoSpaceDN w:val="0"/>
        <w:adjustRightInd w:val="0"/>
        <w:jc w:val="both"/>
        <w:rPr>
          <w:rFonts w:ascii="Arial" w:eastAsia="Arial" w:hAnsi="Arial" w:cs="Arial"/>
          <w:color w:val="000000" w:themeColor="text1"/>
          <w:sz w:val="24"/>
          <w:szCs w:val="24"/>
        </w:rPr>
      </w:pPr>
      <w:r w:rsidRPr="009451C1">
        <w:rPr>
          <w:rFonts w:ascii="Arial" w:eastAsia="Arial" w:hAnsi="Arial" w:cs="Arial"/>
          <w:color w:val="000000" w:themeColor="text1"/>
          <w:sz w:val="24"/>
          <w:szCs w:val="24"/>
        </w:rPr>
        <w:t xml:space="preserve">Support and advice </w:t>
      </w:r>
      <w:r w:rsidR="000D4000" w:rsidRPr="009451C1">
        <w:rPr>
          <w:rFonts w:ascii="Arial" w:eastAsia="Arial" w:hAnsi="Arial" w:cs="Arial"/>
          <w:color w:val="000000" w:themeColor="text1"/>
          <w:sz w:val="24"/>
          <w:szCs w:val="24"/>
        </w:rPr>
        <w:t>are</w:t>
      </w:r>
      <w:r w:rsidRPr="009451C1">
        <w:rPr>
          <w:rFonts w:ascii="Arial" w:eastAsia="Arial" w:hAnsi="Arial" w:cs="Arial"/>
          <w:color w:val="000000" w:themeColor="text1"/>
          <w:sz w:val="24"/>
          <w:szCs w:val="24"/>
        </w:rPr>
        <w:t xml:space="preserve"> sought from Children’s Services or the Local Area Designated Officer (LADO),</w:t>
      </w:r>
      <w:r w:rsidR="00B6454A" w:rsidRPr="009451C1">
        <w:rPr>
          <w:rFonts w:ascii="Arial" w:eastAsia="Arial" w:hAnsi="Arial" w:cs="Arial"/>
          <w:color w:val="000000" w:themeColor="text1"/>
          <w:sz w:val="24"/>
          <w:szCs w:val="24"/>
        </w:rPr>
        <w:t xml:space="preserve"> and our Personnel/Human Resources advisor</w:t>
      </w:r>
      <w:r w:rsidRPr="009451C1">
        <w:rPr>
          <w:rFonts w:ascii="Arial" w:eastAsia="Arial" w:hAnsi="Arial" w:cs="Arial"/>
          <w:color w:val="000000" w:themeColor="text1"/>
          <w:sz w:val="24"/>
          <w:szCs w:val="24"/>
        </w:rPr>
        <w:t xml:space="preserve"> whenever necessary.</w:t>
      </w:r>
    </w:p>
    <w:p w14:paraId="521F7B8A" w14:textId="29507623" w:rsidR="00DA498A" w:rsidRPr="00AB714A" w:rsidRDefault="00A15B72" w:rsidP="00EB36B0">
      <w:pPr>
        <w:autoSpaceDE w:val="0"/>
        <w:autoSpaceDN w:val="0"/>
        <w:adjustRightInd w:val="0"/>
        <w:jc w:val="both"/>
        <w:rPr>
          <w:rFonts w:ascii="Arial" w:eastAsiaTheme="minorHAnsi" w:hAnsi="Arial" w:cs="Arial"/>
          <w:b/>
          <w:color w:val="00B050"/>
          <w:sz w:val="24"/>
          <w:szCs w:val="24"/>
          <w:lang w:eastAsia="en-US"/>
        </w:rPr>
      </w:pPr>
      <w:r w:rsidRPr="009451C1">
        <w:rPr>
          <w:rFonts w:ascii="Arial" w:eastAsiaTheme="minorHAnsi" w:hAnsi="Arial" w:cs="Arial"/>
          <w:bCs/>
          <w:sz w:val="24"/>
          <w:szCs w:val="24"/>
          <w:lang w:eastAsia="en-US"/>
        </w:rPr>
        <w:t>At</w:t>
      </w:r>
      <w:r w:rsidR="007349F6" w:rsidRPr="007349F6">
        <w:rPr>
          <w:rFonts w:ascii="Arial" w:eastAsiaTheme="minorHAnsi" w:hAnsi="Arial" w:cs="Arial"/>
          <w:bCs/>
          <w:sz w:val="24"/>
          <w:szCs w:val="24"/>
          <w:lang w:eastAsia="en-US"/>
        </w:rPr>
        <w:t xml:space="preserve"> </w:t>
      </w:r>
      <w:r w:rsidR="007349F6">
        <w:rPr>
          <w:rFonts w:ascii="Arial" w:eastAsiaTheme="minorHAnsi" w:hAnsi="Arial" w:cs="Arial"/>
          <w:bCs/>
          <w:sz w:val="24"/>
          <w:szCs w:val="24"/>
          <w:lang w:eastAsia="en-US"/>
        </w:rPr>
        <w:t xml:space="preserve">Cranberry </w:t>
      </w:r>
      <w:r w:rsidR="007349F6" w:rsidRPr="007349F6">
        <w:rPr>
          <w:rFonts w:ascii="Arial" w:eastAsiaTheme="minorHAnsi" w:hAnsi="Arial" w:cs="Arial"/>
          <w:bCs/>
          <w:color w:val="000000" w:themeColor="text1"/>
          <w:sz w:val="24"/>
          <w:szCs w:val="24"/>
          <w:lang w:eastAsia="en-US"/>
        </w:rPr>
        <w:t xml:space="preserve">Academy </w:t>
      </w:r>
      <w:r w:rsidRPr="007349F6">
        <w:rPr>
          <w:rFonts w:ascii="Arial" w:eastAsiaTheme="minorHAnsi" w:hAnsi="Arial" w:cs="Arial"/>
          <w:bCs/>
          <w:color w:val="000000" w:themeColor="text1"/>
          <w:sz w:val="24"/>
          <w:szCs w:val="24"/>
          <w:lang w:eastAsia="en-US"/>
        </w:rPr>
        <w:t>we recognise the possibility that adults working in the school</w:t>
      </w:r>
      <w:r w:rsidR="00FF2714" w:rsidRPr="007349F6">
        <w:rPr>
          <w:rFonts w:ascii="Arial" w:eastAsiaTheme="minorHAnsi" w:hAnsi="Arial" w:cs="Arial"/>
          <w:bCs/>
          <w:color w:val="000000" w:themeColor="text1"/>
          <w:sz w:val="24"/>
          <w:szCs w:val="24"/>
          <w:lang w:eastAsia="en-US"/>
        </w:rPr>
        <w:t>; including directly employed staff,</w:t>
      </w:r>
      <w:r w:rsidR="00AB714A" w:rsidRPr="007349F6">
        <w:rPr>
          <w:rFonts w:ascii="Arial" w:eastAsiaTheme="minorHAnsi" w:hAnsi="Arial" w:cs="Arial"/>
          <w:bCs/>
          <w:color w:val="000000" w:themeColor="text1"/>
          <w:sz w:val="24"/>
          <w:szCs w:val="24"/>
          <w:lang w:eastAsia="en-US"/>
        </w:rPr>
        <w:t xml:space="preserve"> contractors</w:t>
      </w:r>
      <w:r w:rsidR="003A576C" w:rsidRPr="007349F6">
        <w:rPr>
          <w:rFonts w:ascii="Arial" w:eastAsiaTheme="minorHAnsi" w:hAnsi="Arial" w:cs="Arial"/>
          <w:bCs/>
          <w:color w:val="000000" w:themeColor="text1"/>
          <w:sz w:val="24"/>
          <w:szCs w:val="24"/>
          <w:lang w:eastAsia="en-US"/>
        </w:rPr>
        <w:t>,</w:t>
      </w:r>
      <w:r w:rsidR="00FF2714" w:rsidRPr="007349F6">
        <w:rPr>
          <w:rFonts w:ascii="Arial" w:eastAsiaTheme="minorHAnsi" w:hAnsi="Arial" w:cs="Arial"/>
          <w:bCs/>
          <w:color w:val="000000" w:themeColor="text1"/>
          <w:sz w:val="24"/>
          <w:szCs w:val="24"/>
          <w:lang w:eastAsia="en-US"/>
        </w:rPr>
        <w:t xml:space="preserve"> volunteers,</w:t>
      </w:r>
      <w:r w:rsidR="0098506D" w:rsidRPr="007349F6">
        <w:rPr>
          <w:rFonts w:ascii="Arial" w:eastAsiaTheme="minorHAnsi" w:hAnsi="Arial" w:cs="Arial"/>
          <w:bCs/>
          <w:color w:val="000000" w:themeColor="text1"/>
          <w:sz w:val="24"/>
          <w:szCs w:val="24"/>
          <w:lang w:eastAsia="en-US"/>
        </w:rPr>
        <w:t xml:space="preserve"> governors</w:t>
      </w:r>
      <w:r w:rsidR="00AB714A" w:rsidRPr="007349F6">
        <w:rPr>
          <w:rFonts w:ascii="Arial" w:eastAsiaTheme="minorHAnsi" w:hAnsi="Arial" w:cs="Arial"/>
          <w:bCs/>
          <w:color w:val="000000" w:themeColor="text1"/>
          <w:sz w:val="24"/>
          <w:szCs w:val="24"/>
          <w:lang w:eastAsia="en-US"/>
        </w:rPr>
        <w:t>,</w:t>
      </w:r>
      <w:r w:rsidR="00FF2714" w:rsidRPr="007349F6">
        <w:rPr>
          <w:rFonts w:ascii="Arial" w:eastAsiaTheme="minorHAnsi" w:hAnsi="Arial" w:cs="Arial"/>
          <w:bCs/>
          <w:color w:val="000000" w:themeColor="text1"/>
          <w:sz w:val="24"/>
          <w:szCs w:val="24"/>
          <w:lang w:eastAsia="en-US"/>
        </w:rPr>
        <w:t xml:space="preserve"> supply teachers</w:t>
      </w:r>
      <w:r w:rsidR="00AB714A" w:rsidRPr="007349F6">
        <w:rPr>
          <w:rFonts w:ascii="Arial" w:eastAsiaTheme="minorHAnsi" w:hAnsi="Arial" w:cs="Arial"/>
          <w:bCs/>
          <w:color w:val="000000" w:themeColor="text1"/>
          <w:sz w:val="24"/>
          <w:szCs w:val="24"/>
          <w:lang w:eastAsia="en-US"/>
        </w:rPr>
        <w:t xml:space="preserve"> and trainee teachers</w:t>
      </w:r>
      <w:r w:rsidR="00FF2714" w:rsidRPr="007349F6">
        <w:rPr>
          <w:rFonts w:ascii="Arial" w:eastAsiaTheme="minorHAnsi" w:hAnsi="Arial" w:cs="Arial"/>
          <w:bCs/>
          <w:color w:val="000000" w:themeColor="text1"/>
          <w:sz w:val="24"/>
          <w:szCs w:val="24"/>
          <w:lang w:eastAsia="en-US"/>
        </w:rPr>
        <w:t>,</w:t>
      </w:r>
      <w:r w:rsidRPr="007349F6">
        <w:rPr>
          <w:rFonts w:ascii="Arial" w:eastAsiaTheme="minorHAnsi" w:hAnsi="Arial" w:cs="Arial"/>
          <w:bCs/>
          <w:color w:val="000000" w:themeColor="text1"/>
          <w:sz w:val="24"/>
          <w:szCs w:val="24"/>
          <w:lang w:eastAsia="en-US"/>
        </w:rPr>
        <w:t xml:space="preserve"> may harm children; that they may have</w:t>
      </w:r>
      <w:r w:rsidR="00B74BFB" w:rsidRPr="007349F6">
        <w:rPr>
          <w:rFonts w:ascii="Arial" w:eastAsiaTheme="minorHAnsi" w:hAnsi="Arial" w:cs="Arial"/>
          <w:bCs/>
          <w:color w:val="000000" w:themeColor="text1"/>
          <w:sz w:val="24"/>
          <w:szCs w:val="24"/>
          <w:lang w:eastAsia="en-US"/>
        </w:rPr>
        <w:t>:</w:t>
      </w:r>
    </w:p>
    <w:p w14:paraId="4FA4F737" w14:textId="0D6B7195" w:rsidR="00A15B72" w:rsidRPr="009451C1" w:rsidRDefault="00A15B72" w:rsidP="007936C6">
      <w:pPr>
        <w:pStyle w:val="ListParagraph"/>
        <w:numPr>
          <w:ilvl w:val="0"/>
          <w:numId w:val="34"/>
        </w:numPr>
        <w:autoSpaceDE w:val="0"/>
        <w:autoSpaceDN w:val="0"/>
        <w:adjustRightInd w:val="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behaved in a way that has harmed a chi</w:t>
      </w:r>
      <w:r w:rsidR="00F85A74" w:rsidRPr="009451C1">
        <w:rPr>
          <w:rFonts w:ascii="Arial" w:eastAsiaTheme="minorHAnsi" w:hAnsi="Arial" w:cs="Arial"/>
          <w:b/>
          <w:sz w:val="24"/>
          <w:szCs w:val="24"/>
          <w:lang w:eastAsia="en-US"/>
        </w:rPr>
        <w:t>ld, or may have harmed a child</w:t>
      </w:r>
      <w:r w:rsidR="008A7B4C" w:rsidRPr="009451C1">
        <w:rPr>
          <w:rFonts w:ascii="Arial" w:eastAsiaTheme="minorHAnsi" w:hAnsi="Arial" w:cs="Arial"/>
          <w:b/>
          <w:sz w:val="24"/>
          <w:szCs w:val="24"/>
          <w:lang w:eastAsia="en-US"/>
        </w:rPr>
        <w:t xml:space="preserve"> and/or</w:t>
      </w:r>
    </w:p>
    <w:p w14:paraId="1C0C5181" w14:textId="77777777" w:rsidR="000D4000" w:rsidRPr="009451C1" w:rsidRDefault="000D4000" w:rsidP="004A2B44">
      <w:pPr>
        <w:pStyle w:val="ListParagraph"/>
        <w:autoSpaceDE w:val="0"/>
        <w:autoSpaceDN w:val="0"/>
        <w:adjustRightInd w:val="0"/>
        <w:ind w:left="284" w:hanging="284"/>
        <w:jc w:val="both"/>
        <w:rPr>
          <w:rFonts w:ascii="Arial" w:eastAsiaTheme="minorHAnsi" w:hAnsi="Arial" w:cs="Arial"/>
          <w:b/>
          <w:sz w:val="16"/>
          <w:szCs w:val="16"/>
          <w:lang w:eastAsia="en-US"/>
        </w:rPr>
      </w:pPr>
    </w:p>
    <w:p w14:paraId="79E8CF67" w14:textId="68998988" w:rsidR="000D4000" w:rsidRPr="009451C1" w:rsidRDefault="008A7B4C" w:rsidP="007936C6">
      <w:pPr>
        <w:pStyle w:val="ListParagraph"/>
        <w:numPr>
          <w:ilvl w:val="0"/>
          <w:numId w:val="34"/>
        </w:numPr>
        <w:autoSpaceDE w:val="0"/>
        <w:autoSpaceDN w:val="0"/>
        <w:adjustRightInd w:val="0"/>
        <w:spacing w:after="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 xml:space="preserve">possibly </w:t>
      </w:r>
      <w:r w:rsidR="00A15B72" w:rsidRPr="009451C1">
        <w:rPr>
          <w:rFonts w:ascii="Arial" w:eastAsiaTheme="minorHAnsi" w:hAnsi="Arial" w:cs="Arial"/>
          <w:b/>
          <w:sz w:val="24"/>
          <w:szCs w:val="24"/>
          <w:lang w:eastAsia="en-US"/>
        </w:rPr>
        <w:t>committed a criminal offenc</w:t>
      </w:r>
      <w:r w:rsidR="00F85A74" w:rsidRPr="009451C1">
        <w:rPr>
          <w:rFonts w:ascii="Arial" w:eastAsiaTheme="minorHAnsi" w:hAnsi="Arial" w:cs="Arial"/>
          <w:b/>
          <w:sz w:val="24"/>
          <w:szCs w:val="24"/>
          <w:lang w:eastAsia="en-US"/>
        </w:rPr>
        <w:t>e against or related to a child</w:t>
      </w:r>
      <w:r w:rsidRPr="009451C1">
        <w:rPr>
          <w:rFonts w:ascii="Arial" w:eastAsiaTheme="minorHAnsi" w:hAnsi="Arial" w:cs="Arial"/>
          <w:b/>
          <w:sz w:val="24"/>
          <w:szCs w:val="24"/>
          <w:lang w:eastAsia="en-US"/>
        </w:rPr>
        <w:t>,</w:t>
      </w:r>
      <w:r w:rsidR="00A15B72" w:rsidRPr="009451C1">
        <w:rPr>
          <w:rFonts w:ascii="Arial" w:eastAsiaTheme="minorHAnsi" w:hAnsi="Arial" w:cs="Arial"/>
          <w:b/>
          <w:sz w:val="24"/>
          <w:szCs w:val="24"/>
          <w:lang w:eastAsia="en-US"/>
        </w:rPr>
        <w:t xml:space="preserve"> </w:t>
      </w:r>
      <w:r w:rsidRPr="009451C1">
        <w:rPr>
          <w:rFonts w:ascii="Arial" w:eastAsiaTheme="minorHAnsi" w:hAnsi="Arial" w:cs="Arial"/>
          <w:b/>
          <w:sz w:val="24"/>
          <w:szCs w:val="24"/>
          <w:lang w:eastAsia="en-US"/>
        </w:rPr>
        <w:t>and/or</w:t>
      </w:r>
    </w:p>
    <w:p w14:paraId="4B21EA76" w14:textId="77777777" w:rsidR="000D4000" w:rsidRPr="009451C1" w:rsidRDefault="000D4000" w:rsidP="004A2B44">
      <w:pPr>
        <w:pStyle w:val="ListParagraph"/>
        <w:autoSpaceDE w:val="0"/>
        <w:autoSpaceDN w:val="0"/>
        <w:adjustRightInd w:val="0"/>
        <w:ind w:left="284" w:hanging="284"/>
        <w:jc w:val="both"/>
        <w:rPr>
          <w:rFonts w:ascii="Arial" w:eastAsiaTheme="minorHAnsi" w:hAnsi="Arial" w:cs="Arial"/>
          <w:b/>
          <w:sz w:val="16"/>
          <w:szCs w:val="16"/>
          <w:lang w:eastAsia="en-US"/>
        </w:rPr>
      </w:pPr>
    </w:p>
    <w:p w14:paraId="51A7986C" w14:textId="4892989B" w:rsidR="000D4000" w:rsidRPr="009451C1" w:rsidRDefault="006F4224" w:rsidP="007936C6">
      <w:pPr>
        <w:pStyle w:val="ListParagraph"/>
        <w:numPr>
          <w:ilvl w:val="0"/>
          <w:numId w:val="34"/>
        </w:numPr>
        <w:autoSpaceDE w:val="0"/>
        <w:autoSpaceDN w:val="0"/>
        <w:adjustRightInd w:val="0"/>
        <w:spacing w:after="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behaved towards a child or children in a way that indicates he or she may pose a risk of harm to children</w:t>
      </w:r>
      <w:r w:rsidR="008A7B4C" w:rsidRPr="009451C1">
        <w:rPr>
          <w:rFonts w:ascii="Arial" w:eastAsiaTheme="minorHAnsi" w:hAnsi="Arial" w:cs="Arial"/>
          <w:b/>
          <w:sz w:val="24"/>
          <w:szCs w:val="24"/>
          <w:lang w:eastAsia="en-US"/>
        </w:rPr>
        <w:t>, and/or</w:t>
      </w:r>
    </w:p>
    <w:p w14:paraId="23DBDF65" w14:textId="77777777" w:rsidR="000D4000" w:rsidRPr="009451C1" w:rsidRDefault="000D4000" w:rsidP="000D4000">
      <w:pPr>
        <w:pStyle w:val="ListParagraph"/>
        <w:autoSpaceDE w:val="0"/>
        <w:autoSpaceDN w:val="0"/>
        <w:adjustRightInd w:val="0"/>
        <w:spacing w:after="0"/>
        <w:jc w:val="both"/>
        <w:rPr>
          <w:rFonts w:ascii="Arial" w:eastAsiaTheme="minorHAnsi" w:hAnsi="Arial" w:cs="Arial"/>
          <w:b/>
          <w:sz w:val="16"/>
          <w:szCs w:val="16"/>
          <w:lang w:eastAsia="en-US"/>
        </w:rPr>
      </w:pPr>
    </w:p>
    <w:p w14:paraId="5F1AE294" w14:textId="77777777" w:rsidR="00AB1387" w:rsidRDefault="006F4224" w:rsidP="00EB36B0">
      <w:pPr>
        <w:pStyle w:val="ListParagraph"/>
        <w:numPr>
          <w:ilvl w:val="0"/>
          <w:numId w:val="34"/>
        </w:numPr>
        <w:autoSpaceDE w:val="0"/>
        <w:autoSpaceDN w:val="0"/>
        <w:adjustRightInd w:val="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behaved or may have behaved in a way that indicates they may not be suitable to work with children.</w:t>
      </w:r>
    </w:p>
    <w:p w14:paraId="25732833" w14:textId="77777777" w:rsidR="00AB1387" w:rsidRPr="00AB1387" w:rsidRDefault="00AB1387" w:rsidP="00AB1387">
      <w:pPr>
        <w:pStyle w:val="ListParagraph"/>
        <w:rPr>
          <w:rStyle w:val="ui-provider"/>
          <w:rFonts w:asciiTheme="minorHAnsi" w:hAnsiTheme="minorHAnsi" w:cstheme="minorHAnsi"/>
          <w:color w:val="000000" w:themeColor="text1"/>
          <w:sz w:val="24"/>
          <w:szCs w:val="24"/>
        </w:rPr>
      </w:pPr>
    </w:p>
    <w:p w14:paraId="3A54134B" w14:textId="7D090BE9" w:rsidR="0098506D" w:rsidRPr="00AB1387" w:rsidRDefault="00AB1387" w:rsidP="00AB1387">
      <w:pPr>
        <w:autoSpaceDE w:val="0"/>
        <w:autoSpaceDN w:val="0"/>
        <w:adjustRightInd w:val="0"/>
        <w:jc w:val="both"/>
        <w:rPr>
          <w:rStyle w:val="ui-provider"/>
          <w:rFonts w:ascii="Arial" w:eastAsiaTheme="minorHAnsi" w:hAnsi="Arial" w:cs="Arial"/>
          <w:b/>
          <w:sz w:val="24"/>
          <w:szCs w:val="24"/>
          <w:lang w:eastAsia="en-US"/>
        </w:rPr>
      </w:pPr>
      <w:r w:rsidRPr="00AB1387">
        <w:rPr>
          <w:rStyle w:val="ui-provider"/>
          <w:rFonts w:asciiTheme="minorHAnsi" w:hAnsiTheme="minorHAnsi" w:cstheme="minorHAnsi"/>
          <w:color w:val="000000" w:themeColor="text1"/>
          <w:sz w:val="24"/>
          <w:szCs w:val="24"/>
        </w:rPr>
        <w:t>T</w:t>
      </w:r>
      <w:r w:rsidR="0098506D" w:rsidRPr="00AB1387">
        <w:rPr>
          <w:rStyle w:val="ui-provider"/>
          <w:rFonts w:asciiTheme="minorHAnsi" w:hAnsiTheme="minorHAnsi" w:cstheme="minorHAnsi"/>
          <w:color w:val="000000" w:themeColor="text1"/>
          <w:sz w:val="24"/>
          <w:szCs w:val="24"/>
        </w:rPr>
        <w:t>he last bullet point above includes behaviour that may have happened outside of school or college, that might make an individual unsuitable to work with children, this is known as transferable risk</w:t>
      </w:r>
      <w:r w:rsidR="00672BBA" w:rsidRPr="00AB1387">
        <w:rPr>
          <w:rStyle w:val="ui-provider"/>
          <w:rFonts w:asciiTheme="minorHAnsi" w:hAnsiTheme="minorHAnsi" w:cstheme="minorHAnsi"/>
          <w:color w:val="000000" w:themeColor="text1"/>
          <w:sz w:val="24"/>
          <w:szCs w:val="24"/>
        </w:rPr>
        <w:t>.</w:t>
      </w:r>
    </w:p>
    <w:p w14:paraId="525F0A56" w14:textId="4A6EBD2A" w:rsidR="00A15B72" w:rsidRPr="009451C1" w:rsidRDefault="00A15B72" w:rsidP="004A2B44">
      <w:pPr>
        <w:autoSpaceDE w:val="0"/>
        <w:autoSpaceDN w:val="0"/>
        <w:adjustRightInd w:val="0"/>
        <w:jc w:val="both"/>
        <w:rPr>
          <w:rFonts w:ascii="Arial" w:eastAsiaTheme="minorHAnsi" w:hAnsi="Arial" w:cs="Arial"/>
          <w:bCs/>
          <w:sz w:val="24"/>
          <w:szCs w:val="24"/>
          <w:lang w:eastAsia="en-US"/>
        </w:rPr>
      </w:pPr>
      <w:r w:rsidRPr="009451C1">
        <w:rPr>
          <w:rFonts w:ascii="Arial" w:eastAsiaTheme="minorHAnsi" w:hAnsi="Arial" w:cs="Arial"/>
          <w:bCs/>
          <w:sz w:val="24"/>
          <w:szCs w:val="24"/>
          <w:lang w:eastAsia="en-US"/>
        </w:rPr>
        <w:t xml:space="preserve">Any concerns of this nature, about the conduct of other adults, should be taken to the Headteacher </w:t>
      </w:r>
      <w:r w:rsidR="0098506D" w:rsidRPr="002404A3">
        <w:rPr>
          <w:rFonts w:ascii="Arial" w:eastAsiaTheme="minorHAnsi" w:hAnsi="Arial" w:cs="Arial"/>
          <w:bCs/>
          <w:color w:val="000000" w:themeColor="text1"/>
          <w:sz w:val="24"/>
          <w:szCs w:val="24"/>
          <w:lang w:eastAsia="en-US"/>
        </w:rPr>
        <w:t xml:space="preserve">or Principal </w:t>
      </w:r>
      <w:r w:rsidRPr="002404A3">
        <w:rPr>
          <w:rFonts w:ascii="Arial" w:eastAsiaTheme="minorHAnsi" w:hAnsi="Arial" w:cs="Arial"/>
          <w:bCs/>
          <w:color w:val="000000" w:themeColor="text1"/>
          <w:sz w:val="24"/>
          <w:szCs w:val="24"/>
          <w:lang w:eastAsia="en-US"/>
        </w:rPr>
        <w:t>without delay or</w:t>
      </w:r>
      <w:r w:rsidR="003E2C82" w:rsidRPr="002404A3">
        <w:rPr>
          <w:rFonts w:ascii="Arial" w:eastAsiaTheme="minorHAnsi" w:hAnsi="Arial" w:cs="Arial"/>
          <w:bCs/>
          <w:color w:val="000000" w:themeColor="text1"/>
          <w:sz w:val="24"/>
          <w:szCs w:val="24"/>
          <w:lang w:eastAsia="en-US"/>
        </w:rPr>
        <w:t>,</w:t>
      </w:r>
      <w:r w:rsidRPr="002404A3">
        <w:rPr>
          <w:rFonts w:ascii="Arial" w:eastAsiaTheme="minorHAnsi" w:hAnsi="Arial" w:cs="Arial"/>
          <w:bCs/>
          <w:color w:val="000000" w:themeColor="text1"/>
          <w:sz w:val="24"/>
          <w:szCs w:val="24"/>
          <w:lang w:eastAsia="en-US"/>
        </w:rPr>
        <w:t xml:space="preserve"> where that is a concern about the </w:t>
      </w:r>
      <w:r w:rsidR="00612E91" w:rsidRPr="002404A3">
        <w:rPr>
          <w:rFonts w:ascii="Arial" w:eastAsiaTheme="minorHAnsi" w:hAnsi="Arial" w:cs="Arial"/>
          <w:bCs/>
          <w:color w:val="000000" w:themeColor="text1"/>
          <w:sz w:val="24"/>
          <w:szCs w:val="24"/>
          <w:lang w:eastAsia="en-US"/>
        </w:rPr>
        <w:t>He</w:t>
      </w:r>
      <w:r w:rsidRPr="002404A3">
        <w:rPr>
          <w:rFonts w:ascii="Arial" w:eastAsiaTheme="minorHAnsi" w:hAnsi="Arial" w:cs="Arial"/>
          <w:bCs/>
          <w:color w:val="000000" w:themeColor="text1"/>
          <w:sz w:val="24"/>
          <w:szCs w:val="24"/>
          <w:lang w:eastAsia="en-US"/>
        </w:rPr>
        <w:t>adteacher</w:t>
      </w:r>
      <w:r w:rsidR="0098506D" w:rsidRPr="002404A3">
        <w:rPr>
          <w:rFonts w:ascii="Arial" w:eastAsiaTheme="minorHAnsi" w:hAnsi="Arial" w:cs="Arial"/>
          <w:bCs/>
          <w:color w:val="000000" w:themeColor="text1"/>
          <w:sz w:val="24"/>
          <w:szCs w:val="24"/>
          <w:lang w:eastAsia="en-US"/>
        </w:rPr>
        <w:t xml:space="preserve"> or Principal</w:t>
      </w:r>
      <w:r w:rsidR="00937C56">
        <w:rPr>
          <w:rFonts w:ascii="Arial" w:eastAsiaTheme="minorHAnsi" w:hAnsi="Arial" w:cs="Arial"/>
          <w:bCs/>
          <w:color w:val="000000" w:themeColor="text1"/>
          <w:sz w:val="24"/>
          <w:szCs w:val="24"/>
          <w:lang w:eastAsia="en-US"/>
        </w:rPr>
        <w:t>,</w:t>
      </w:r>
      <w:r w:rsidRPr="002404A3">
        <w:rPr>
          <w:rFonts w:ascii="Arial" w:eastAsiaTheme="minorHAnsi" w:hAnsi="Arial" w:cs="Arial"/>
          <w:bCs/>
          <w:color w:val="000000" w:themeColor="text1"/>
          <w:sz w:val="24"/>
          <w:szCs w:val="24"/>
          <w:lang w:eastAsia="en-US"/>
        </w:rPr>
        <w:t xml:space="preserve"> </w:t>
      </w:r>
      <w:r w:rsidRPr="009451C1">
        <w:rPr>
          <w:rFonts w:ascii="Arial" w:eastAsiaTheme="minorHAnsi" w:hAnsi="Arial" w:cs="Arial"/>
          <w:bCs/>
          <w:sz w:val="24"/>
          <w:szCs w:val="24"/>
          <w:lang w:eastAsia="en-US"/>
        </w:rPr>
        <w:t>to the Chair of Governors</w:t>
      </w:r>
      <w:r w:rsidR="00937C56">
        <w:rPr>
          <w:rFonts w:ascii="Arial" w:eastAsiaTheme="minorHAnsi" w:hAnsi="Arial" w:cs="Arial"/>
          <w:bCs/>
          <w:sz w:val="24"/>
          <w:szCs w:val="24"/>
          <w:lang w:eastAsia="en-US"/>
        </w:rPr>
        <w:t>,</w:t>
      </w:r>
      <w:r w:rsidRPr="009451C1">
        <w:rPr>
          <w:rFonts w:ascii="Arial" w:eastAsiaTheme="minorHAnsi" w:hAnsi="Arial" w:cs="Arial"/>
          <w:bCs/>
          <w:sz w:val="24"/>
          <w:szCs w:val="24"/>
          <w:lang w:eastAsia="en-US"/>
        </w:rPr>
        <w:t xml:space="preserve"> </w:t>
      </w:r>
      <w:r w:rsidRPr="00937C56">
        <w:rPr>
          <w:rFonts w:ascii="Arial" w:eastAsiaTheme="minorHAnsi" w:hAnsi="Arial" w:cs="Arial"/>
          <w:bCs/>
          <w:sz w:val="24"/>
          <w:szCs w:val="24"/>
          <w:lang w:eastAsia="en-US"/>
        </w:rPr>
        <w:t>and the LADO.</w:t>
      </w:r>
      <w:r w:rsidRPr="009451C1">
        <w:rPr>
          <w:rFonts w:ascii="Arial" w:eastAsiaTheme="minorHAnsi" w:hAnsi="Arial" w:cs="Arial"/>
          <w:bCs/>
          <w:sz w:val="24"/>
          <w:szCs w:val="24"/>
          <w:lang w:eastAsia="en-US"/>
        </w:rPr>
        <w:t xml:space="preserve"> </w:t>
      </w:r>
    </w:p>
    <w:p w14:paraId="13950D80" w14:textId="41DADFBE" w:rsidR="00A15B72" w:rsidRPr="009451C1" w:rsidRDefault="00A15B72" w:rsidP="004A2B44">
      <w:pPr>
        <w:autoSpaceDE w:val="0"/>
        <w:autoSpaceDN w:val="0"/>
        <w:adjustRightInd w:val="0"/>
        <w:jc w:val="both"/>
        <w:rPr>
          <w:rFonts w:ascii="Arial" w:eastAsiaTheme="minorHAnsi" w:hAnsi="Arial" w:cs="Arial"/>
          <w:bCs/>
          <w:sz w:val="24"/>
          <w:szCs w:val="24"/>
          <w:lang w:eastAsia="en-US"/>
        </w:rPr>
      </w:pPr>
      <w:r w:rsidRPr="009451C1">
        <w:rPr>
          <w:rFonts w:ascii="Arial" w:eastAsiaTheme="minorHAnsi" w:hAnsi="Arial" w:cs="Arial"/>
          <w:bCs/>
          <w:sz w:val="24"/>
          <w:szCs w:val="24"/>
          <w:lang w:eastAsia="en-US"/>
        </w:rPr>
        <w:t xml:space="preserve">Staff are aware that this must be done on the same working day. </w:t>
      </w:r>
    </w:p>
    <w:p w14:paraId="50D58315" w14:textId="66C85616" w:rsidR="00A15B72" w:rsidRPr="009451C1" w:rsidRDefault="00A15B72" w:rsidP="004A2B44">
      <w:pPr>
        <w:autoSpaceDE w:val="0"/>
        <w:autoSpaceDN w:val="0"/>
        <w:adjustRightInd w:val="0"/>
        <w:jc w:val="both"/>
        <w:rPr>
          <w:rFonts w:ascii="Arial" w:eastAsiaTheme="minorHAnsi" w:hAnsi="Arial" w:cs="Arial"/>
          <w:bCs/>
          <w:sz w:val="24"/>
          <w:szCs w:val="24"/>
          <w:lang w:eastAsia="en-US"/>
        </w:rPr>
      </w:pPr>
      <w:r w:rsidRPr="009451C1">
        <w:rPr>
          <w:rFonts w:ascii="Arial" w:eastAsiaTheme="minorHAnsi" w:hAnsi="Arial" w:cs="Arial"/>
          <w:bCs/>
          <w:sz w:val="24"/>
          <w:szCs w:val="24"/>
          <w:lang w:eastAsia="en-US"/>
        </w:rPr>
        <w:t xml:space="preserve">The school will not internally investigate until instructed by the LADO. </w:t>
      </w:r>
    </w:p>
    <w:p w14:paraId="03E26BC7" w14:textId="77777777" w:rsidR="003048A0" w:rsidRPr="009451C1" w:rsidRDefault="00EB108F" w:rsidP="003048A0">
      <w:pPr>
        <w:autoSpaceDE w:val="0"/>
        <w:autoSpaceDN w:val="0"/>
        <w:adjustRightInd w:val="0"/>
        <w:spacing w:after="0"/>
        <w:jc w:val="both"/>
        <w:rPr>
          <w:rFonts w:ascii="Arial" w:eastAsiaTheme="minorHAnsi" w:hAnsi="Arial" w:cs="Arial"/>
          <w:bCs/>
          <w:i/>
          <w:color w:val="FF0000"/>
          <w:sz w:val="24"/>
          <w:szCs w:val="24"/>
          <w:lang w:eastAsia="en-US"/>
        </w:rPr>
      </w:pPr>
      <w:r w:rsidRPr="009451C1">
        <w:rPr>
          <w:rFonts w:ascii="Arial" w:eastAsiaTheme="minorHAnsi" w:hAnsi="Arial" w:cs="Arial"/>
          <w:bCs/>
          <w:sz w:val="24"/>
          <w:szCs w:val="24"/>
          <w:lang w:eastAsia="en-US"/>
        </w:rPr>
        <w:t xml:space="preserve">We make all staff aware of their duty to raise </w:t>
      </w:r>
      <w:r w:rsidR="009B21A1" w:rsidRPr="009451C1">
        <w:rPr>
          <w:rFonts w:ascii="Arial" w:eastAsiaTheme="minorHAnsi" w:hAnsi="Arial" w:cs="Arial"/>
          <w:bCs/>
          <w:sz w:val="24"/>
          <w:szCs w:val="24"/>
          <w:lang w:eastAsia="en-US"/>
        </w:rPr>
        <w:t xml:space="preserve">concerns. </w:t>
      </w:r>
      <w:r w:rsidR="00A15B72" w:rsidRPr="009451C1">
        <w:rPr>
          <w:rFonts w:ascii="Arial" w:eastAsiaTheme="minorHAnsi" w:hAnsi="Arial" w:cs="Arial"/>
          <w:bCs/>
          <w:sz w:val="24"/>
          <w:szCs w:val="24"/>
          <w:lang w:eastAsia="en-US"/>
        </w:rPr>
        <w:t xml:space="preserve">Where a staff member feels unable to raise an issue or feels that their genuine concerns are not being addressed, other whistleblowing channels may be open to them. </w:t>
      </w:r>
      <w:r w:rsidR="00C6481F" w:rsidRPr="009451C1">
        <w:rPr>
          <w:rFonts w:ascii="Arial" w:eastAsiaTheme="minorHAnsi" w:hAnsi="Arial" w:cs="Arial"/>
          <w:bCs/>
          <w:sz w:val="24"/>
          <w:szCs w:val="24"/>
          <w:lang w:eastAsia="en-US"/>
        </w:rPr>
        <w:t xml:space="preserve">They have been made aware of those other channels of </w:t>
      </w:r>
      <w:r w:rsidR="00C6481F" w:rsidRPr="009451C1">
        <w:rPr>
          <w:rFonts w:ascii="Arial" w:eastAsiaTheme="minorHAnsi" w:hAnsi="Arial" w:cs="Arial"/>
          <w:bCs/>
          <w:iCs/>
          <w:sz w:val="24"/>
          <w:szCs w:val="24"/>
          <w:lang w:eastAsia="en-US"/>
        </w:rPr>
        <w:t>support</w:t>
      </w:r>
      <w:r w:rsidR="003048A0">
        <w:rPr>
          <w:rFonts w:ascii="Arial" w:eastAsiaTheme="minorHAnsi" w:hAnsi="Arial" w:cs="Arial"/>
          <w:bCs/>
          <w:iCs/>
          <w:sz w:val="24"/>
          <w:szCs w:val="24"/>
          <w:lang w:eastAsia="en-US"/>
        </w:rPr>
        <w:t xml:space="preserve"> </w:t>
      </w:r>
      <w:r w:rsidR="003048A0" w:rsidRPr="00455535">
        <w:rPr>
          <w:rFonts w:ascii="Arial" w:eastAsiaTheme="minorHAnsi" w:hAnsi="Arial" w:cs="Arial"/>
          <w:bCs/>
          <w:i/>
          <w:color w:val="000000" w:themeColor="text1"/>
          <w:sz w:val="24"/>
          <w:szCs w:val="24"/>
          <w:lang w:eastAsia="en-US"/>
        </w:rPr>
        <w:t>via our Whistleblowing Policy.</w:t>
      </w:r>
    </w:p>
    <w:p w14:paraId="2FC30B81" w14:textId="6F016212" w:rsidR="00733B50" w:rsidRPr="008B614E" w:rsidRDefault="00733B50" w:rsidP="004A2B44">
      <w:pPr>
        <w:autoSpaceDE w:val="0"/>
        <w:autoSpaceDN w:val="0"/>
        <w:adjustRightInd w:val="0"/>
        <w:spacing w:after="0"/>
        <w:jc w:val="both"/>
        <w:rPr>
          <w:rFonts w:ascii="Arial" w:eastAsiaTheme="minorHAnsi" w:hAnsi="Arial" w:cs="Arial"/>
          <w:bCs/>
          <w:iCs/>
          <w:color w:val="FF0000"/>
          <w:sz w:val="16"/>
          <w:szCs w:val="16"/>
          <w:lang w:eastAsia="en-US"/>
        </w:rPr>
      </w:pPr>
    </w:p>
    <w:p w14:paraId="231C4075" w14:textId="77160BD9" w:rsidR="00733B50" w:rsidRDefault="00062E1E" w:rsidP="004A2B44">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As part of ou</w:t>
      </w:r>
      <w:r w:rsidR="00920FCD" w:rsidRPr="009451C1">
        <w:rPr>
          <w:rFonts w:ascii="Arial" w:eastAsiaTheme="minorHAnsi" w:hAnsi="Arial" w:cs="Arial"/>
          <w:bCs/>
          <w:iCs/>
          <w:sz w:val="24"/>
          <w:szCs w:val="24"/>
          <w:lang w:eastAsia="en-US"/>
        </w:rPr>
        <w:t>r</w:t>
      </w:r>
      <w:r w:rsidRPr="009451C1">
        <w:rPr>
          <w:rFonts w:ascii="Arial" w:eastAsiaTheme="minorHAnsi" w:hAnsi="Arial" w:cs="Arial"/>
          <w:bCs/>
          <w:iCs/>
          <w:sz w:val="24"/>
          <w:szCs w:val="24"/>
          <w:lang w:eastAsia="en-US"/>
        </w:rPr>
        <w:t xml:space="preserve"> </w:t>
      </w:r>
      <w:r w:rsidRPr="008A55E4">
        <w:rPr>
          <w:rFonts w:ascii="Arial" w:eastAsiaTheme="minorHAnsi" w:hAnsi="Arial" w:cs="Arial"/>
          <w:bCs/>
          <w:iCs/>
          <w:color w:val="000000" w:themeColor="text1"/>
          <w:sz w:val="24"/>
          <w:szCs w:val="24"/>
          <w:lang w:eastAsia="en-US"/>
        </w:rPr>
        <w:t>whole school</w:t>
      </w:r>
      <w:r w:rsidR="008A55E4" w:rsidRPr="008A55E4">
        <w:rPr>
          <w:rFonts w:ascii="Arial" w:eastAsiaTheme="minorHAnsi" w:hAnsi="Arial" w:cs="Arial"/>
          <w:bCs/>
          <w:iCs/>
          <w:color w:val="000000" w:themeColor="text1"/>
          <w:sz w:val="24"/>
          <w:szCs w:val="24"/>
          <w:lang w:eastAsia="en-US"/>
        </w:rPr>
        <w:t xml:space="preserve"> </w:t>
      </w:r>
      <w:r w:rsidRPr="009451C1">
        <w:rPr>
          <w:rFonts w:ascii="Arial" w:eastAsiaTheme="minorHAnsi" w:hAnsi="Arial" w:cs="Arial"/>
          <w:bCs/>
          <w:iCs/>
          <w:sz w:val="24"/>
          <w:szCs w:val="24"/>
          <w:lang w:eastAsia="en-US"/>
        </w:rPr>
        <w:t xml:space="preserve">approach to </w:t>
      </w:r>
      <w:r w:rsidR="004A2B44" w:rsidRPr="009451C1">
        <w:rPr>
          <w:rFonts w:ascii="Arial" w:eastAsiaTheme="minorHAnsi" w:hAnsi="Arial" w:cs="Arial"/>
          <w:bCs/>
          <w:iCs/>
          <w:sz w:val="24"/>
          <w:szCs w:val="24"/>
          <w:lang w:eastAsia="en-US"/>
        </w:rPr>
        <w:t>safeguarding,</w:t>
      </w:r>
      <w:r w:rsidRPr="009451C1">
        <w:rPr>
          <w:rFonts w:ascii="Arial" w:eastAsiaTheme="minorHAnsi" w:hAnsi="Arial" w:cs="Arial"/>
          <w:bCs/>
          <w:iCs/>
          <w:sz w:val="24"/>
          <w:szCs w:val="24"/>
          <w:lang w:eastAsia="en-US"/>
        </w:rPr>
        <w:t xml:space="preserve"> </w:t>
      </w:r>
      <w:r w:rsidR="00BB36C9" w:rsidRPr="009451C1">
        <w:rPr>
          <w:rFonts w:ascii="Arial" w:eastAsiaTheme="minorHAnsi" w:hAnsi="Arial" w:cs="Arial"/>
          <w:bCs/>
          <w:iCs/>
          <w:sz w:val="24"/>
          <w:szCs w:val="24"/>
          <w:lang w:eastAsia="en-US"/>
        </w:rPr>
        <w:t xml:space="preserve">we promote an open and transparent culture in which all concerns about adults </w:t>
      </w:r>
      <w:r w:rsidR="00371220" w:rsidRPr="009451C1">
        <w:rPr>
          <w:rFonts w:ascii="Arial" w:eastAsiaTheme="minorHAnsi" w:hAnsi="Arial" w:cs="Arial"/>
          <w:bCs/>
          <w:iCs/>
          <w:sz w:val="24"/>
          <w:szCs w:val="24"/>
          <w:lang w:eastAsia="en-US"/>
        </w:rPr>
        <w:t>working in or on behalf of the</w:t>
      </w:r>
      <w:r w:rsidR="00371220" w:rsidRPr="009451C1">
        <w:rPr>
          <w:rFonts w:ascii="Arial" w:eastAsiaTheme="minorHAnsi" w:hAnsi="Arial" w:cs="Arial"/>
          <w:bCs/>
          <w:iCs/>
          <w:color w:val="00B050"/>
          <w:sz w:val="24"/>
          <w:szCs w:val="24"/>
          <w:lang w:eastAsia="en-US"/>
        </w:rPr>
        <w:t xml:space="preserve"> </w:t>
      </w:r>
      <w:r w:rsidR="00371220" w:rsidRPr="008A55E4">
        <w:rPr>
          <w:rFonts w:ascii="Arial" w:eastAsiaTheme="minorHAnsi" w:hAnsi="Arial" w:cs="Arial"/>
          <w:bCs/>
          <w:iCs/>
          <w:color w:val="000000" w:themeColor="text1"/>
          <w:sz w:val="24"/>
          <w:szCs w:val="24"/>
          <w:lang w:eastAsia="en-US"/>
        </w:rPr>
        <w:t xml:space="preserve">school </w:t>
      </w:r>
      <w:r w:rsidR="00371220" w:rsidRPr="009451C1">
        <w:rPr>
          <w:rFonts w:ascii="Arial" w:eastAsiaTheme="minorHAnsi" w:hAnsi="Arial" w:cs="Arial"/>
          <w:bCs/>
          <w:iCs/>
          <w:sz w:val="24"/>
          <w:szCs w:val="24"/>
          <w:lang w:eastAsia="en-US"/>
        </w:rPr>
        <w:t>(including supply teachers, volunteers and contractors</w:t>
      </w:r>
      <w:r w:rsidR="008334CA">
        <w:rPr>
          <w:rFonts w:ascii="Arial" w:eastAsiaTheme="minorHAnsi" w:hAnsi="Arial" w:cs="Arial"/>
          <w:bCs/>
          <w:iCs/>
          <w:sz w:val="24"/>
          <w:szCs w:val="24"/>
          <w:lang w:eastAsia="en-US"/>
        </w:rPr>
        <w:t xml:space="preserve"> and </w:t>
      </w:r>
      <w:r w:rsidR="008334CA" w:rsidRPr="00962B6B">
        <w:rPr>
          <w:rFonts w:ascii="Arial" w:eastAsiaTheme="minorHAnsi" w:hAnsi="Arial" w:cs="Arial"/>
          <w:bCs/>
          <w:iCs/>
          <w:color w:val="000000" w:themeColor="text1"/>
          <w:sz w:val="24"/>
          <w:szCs w:val="24"/>
          <w:lang w:eastAsia="en-US"/>
        </w:rPr>
        <w:t>trainee teachers</w:t>
      </w:r>
      <w:r w:rsidR="00371220" w:rsidRPr="00962B6B">
        <w:rPr>
          <w:rFonts w:ascii="Arial" w:eastAsiaTheme="minorHAnsi" w:hAnsi="Arial" w:cs="Arial"/>
          <w:bCs/>
          <w:iCs/>
          <w:color w:val="000000" w:themeColor="text1"/>
          <w:sz w:val="24"/>
          <w:szCs w:val="24"/>
          <w:lang w:eastAsia="en-US"/>
        </w:rPr>
        <w:t xml:space="preserve">) </w:t>
      </w:r>
      <w:r w:rsidR="00371220" w:rsidRPr="009451C1">
        <w:rPr>
          <w:rFonts w:ascii="Arial" w:eastAsiaTheme="minorHAnsi" w:hAnsi="Arial" w:cs="Arial"/>
          <w:bCs/>
          <w:iCs/>
          <w:sz w:val="24"/>
          <w:szCs w:val="24"/>
          <w:lang w:eastAsia="en-US"/>
        </w:rPr>
        <w:t xml:space="preserve">are </w:t>
      </w:r>
      <w:r w:rsidR="00DE4093" w:rsidRPr="009451C1">
        <w:rPr>
          <w:rFonts w:ascii="Arial" w:eastAsiaTheme="minorHAnsi" w:hAnsi="Arial" w:cs="Arial"/>
          <w:bCs/>
          <w:iCs/>
          <w:sz w:val="24"/>
          <w:szCs w:val="24"/>
          <w:lang w:eastAsia="en-US"/>
        </w:rPr>
        <w:t xml:space="preserve">dealt with promptly and appropriately. This includes allegations which do not meet the </w:t>
      </w:r>
      <w:r w:rsidR="006A7938" w:rsidRPr="009451C1">
        <w:rPr>
          <w:rFonts w:ascii="Arial" w:eastAsiaTheme="minorHAnsi" w:hAnsi="Arial" w:cs="Arial"/>
          <w:bCs/>
          <w:iCs/>
          <w:sz w:val="24"/>
          <w:szCs w:val="24"/>
          <w:lang w:eastAsia="en-US"/>
        </w:rPr>
        <w:t>ha</w:t>
      </w:r>
      <w:r w:rsidR="00AD630D" w:rsidRPr="009451C1">
        <w:rPr>
          <w:rFonts w:ascii="Arial" w:eastAsiaTheme="minorHAnsi" w:hAnsi="Arial" w:cs="Arial"/>
          <w:bCs/>
          <w:iCs/>
          <w:sz w:val="24"/>
          <w:szCs w:val="24"/>
          <w:lang w:eastAsia="en-US"/>
        </w:rPr>
        <w:t>r</w:t>
      </w:r>
      <w:r w:rsidR="006A7938" w:rsidRPr="009451C1">
        <w:rPr>
          <w:rFonts w:ascii="Arial" w:eastAsiaTheme="minorHAnsi" w:hAnsi="Arial" w:cs="Arial"/>
          <w:bCs/>
          <w:iCs/>
          <w:sz w:val="24"/>
          <w:szCs w:val="24"/>
          <w:lang w:eastAsia="en-US"/>
        </w:rPr>
        <w:t>ms threshold</w:t>
      </w:r>
      <w:r w:rsidR="00301E9E" w:rsidRPr="009451C1">
        <w:rPr>
          <w:rFonts w:ascii="Arial" w:eastAsiaTheme="minorHAnsi" w:hAnsi="Arial" w:cs="Arial"/>
          <w:bCs/>
          <w:iCs/>
          <w:sz w:val="24"/>
          <w:szCs w:val="24"/>
          <w:lang w:eastAsia="en-US"/>
        </w:rPr>
        <w:t>, also known as low level concerns.</w:t>
      </w:r>
    </w:p>
    <w:p w14:paraId="6E5B39FF" w14:textId="77777777" w:rsidR="00C75F8E" w:rsidRPr="008B614E" w:rsidRDefault="00C75F8E" w:rsidP="00D52C2F">
      <w:pPr>
        <w:autoSpaceDE w:val="0"/>
        <w:autoSpaceDN w:val="0"/>
        <w:adjustRightInd w:val="0"/>
        <w:spacing w:after="0"/>
        <w:jc w:val="both"/>
        <w:rPr>
          <w:rFonts w:ascii="Arial" w:eastAsiaTheme="minorHAnsi" w:hAnsi="Arial" w:cs="Arial"/>
          <w:bCs/>
          <w:iCs/>
          <w:sz w:val="16"/>
          <w:szCs w:val="16"/>
          <w:lang w:eastAsia="en-US"/>
        </w:rPr>
      </w:pPr>
    </w:p>
    <w:p w14:paraId="6A9F7F68" w14:textId="11536043" w:rsidR="001C3539" w:rsidRDefault="00C75F8E" w:rsidP="00D52C2F">
      <w:pPr>
        <w:autoSpaceDE w:val="0"/>
        <w:autoSpaceDN w:val="0"/>
        <w:adjustRightInd w:val="0"/>
        <w:spacing w:after="0"/>
        <w:jc w:val="both"/>
        <w:rPr>
          <w:rFonts w:ascii="Arial" w:eastAsiaTheme="minorHAnsi" w:hAnsi="Arial" w:cs="Arial"/>
          <w:bCs/>
          <w:iCs/>
          <w:sz w:val="24"/>
          <w:szCs w:val="24"/>
          <w:lang w:eastAsia="en-US"/>
        </w:rPr>
      </w:pPr>
      <w:r w:rsidRPr="00962B6B">
        <w:rPr>
          <w:rFonts w:ascii="Arial" w:eastAsiaTheme="minorHAnsi" w:hAnsi="Arial" w:cs="Arial"/>
          <w:bCs/>
          <w:iCs/>
          <w:sz w:val="24"/>
          <w:szCs w:val="24"/>
          <w:lang w:eastAsia="en-US"/>
        </w:rPr>
        <w:t>Early Years Providers must inform Ofsted, or the agency they are registered with, of any allegation of harm or abuse by anyone living, working or looking after children at the premises.</w:t>
      </w:r>
    </w:p>
    <w:p w14:paraId="1CECB46B" w14:textId="77777777" w:rsidR="008B614E" w:rsidRPr="008B614E" w:rsidRDefault="008B614E" w:rsidP="00D52C2F">
      <w:pPr>
        <w:autoSpaceDE w:val="0"/>
        <w:autoSpaceDN w:val="0"/>
        <w:adjustRightInd w:val="0"/>
        <w:spacing w:after="0"/>
        <w:jc w:val="both"/>
        <w:rPr>
          <w:rFonts w:ascii="Arial" w:eastAsiaTheme="minorHAnsi" w:hAnsi="Arial" w:cs="Arial"/>
          <w:bCs/>
          <w:iCs/>
          <w:sz w:val="16"/>
          <w:szCs w:val="16"/>
          <w:lang w:eastAsia="en-US"/>
        </w:rPr>
      </w:pPr>
    </w:p>
    <w:p w14:paraId="6C51FAE4" w14:textId="3E747F77" w:rsidR="00301E9E" w:rsidRPr="009451C1" w:rsidRDefault="001C3539"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
          <w:iCs/>
          <w:sz w:val="24"/>
          <w:szCs w:val="24"/>
          <w:lang w:eastAsia="en-US"/>
        </w:rPr>
        <w:lastRenderedPageBreak/>
        <w:t>Low</w:t>
      </w:r>
      <w:r w:rsidR="00D069A8">
        <w:rPr>
          <w:rFonts w:ascii="Arial" w:eastAsiaTheme="minorHAnsi" w:hAnsi="Arial" w:cs="Arial"/>
          <w:b/>
          <w:iCs/>
          <w:sz w:val="24"/>
          <w:szCs w:val="24"/>
          <w:lang w:eastAsia="en-US"/>
        </w:rPr>
        <w:t>-</w:t>
      </w:r>
      <w:r w:rsidRPr="009451C1">
        <w:rPr>
          <w:rFonts w:ascii="Arial" w:eastAsiaTheme="minorHAnsi" w:hAnsi="Arial" w:cs="Arial"/>
          <w:b/>
          <w:iCs/>
          <w:sz w:val="24"/>
          <w:szCs w:val="24"/>
          <w:lang w:eastAsia="en-US"/>
        </w:rPr>
        <w:t>level concern</w:t>
      </w:r>
      <w:r w:rsidR="00301E9E" w:rsidRPr="009451C1">
        <w:rPr>
          <w:rFonts w:ascii="Arial" w:eastAsiaTheme="minorHAnsi" w:hAnsi="Arial" w:cs="Arial"/>
          <w:b/>
          <w:iCs/>
          <w:sz w:val="24"/>
          <w:szCs w:val="24"/>
          <w:lang w:eastAsia="en-US"/>
        </w:rPr>
        <w:t>s</w:t>
      </w:r>
    </w:p>
    <w:p w14:paraId="2D7C979D" w14:textId="4EA06AAB" w:rsidR="00161567"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We understand that the term ‘low-level’ concern does not mean that it is insignificant. A low-level concern is any concern – no matter how small, and even if no more than causing a sense of unease or a ‘nagging doubt’ - that an adult working in or on behalf of the school or college may have acted in a way that:</w:t>
      </w:r>
    </w:p>
    <w:p w14:paraId="6DCCE43F" w14:textId="77777777" w:rsidR="003268BD" w:rsidRDefault="003268BD" w:rsidP="007450AA">
      <w:pPr>
        <w:autoSpaceDE w:val="0"/>
        <w:autoSpaceDN w:val="0"/>
        <w:adjustRightInd w:val="0"/>
        <w:spacing w:after="0"/>
        <w:jc w:val="both"/>
        <w:rPr>
          <w:rFonts w:ascii="Arial" w:eastAsiaTheme="minorHAnsi" w:hAnsi="Arial" w:cs="Arial"/>
          <w:bCs/>
          <w:iCs/>
          <w:sz w:val="24"/>
          <w:szCs w:val="24"/>
          <w:lang w:eastAsia="en-US"/>
        </w:rPr>
      </w:pPr>
    </w:p>
    <w:p w14:paraId="1FD13342" w14:textId="3671F078" w:rsidR="00161567" w:rsidRPr="002025BF" w:rsidRDefault="00161567" w:rsidP="00E67883">
      <w:pPr>
        <w:pStyle w:val="ListParagraph"/>
        <w:numPr>
          <w:ilvl w:val="0"/>
          <w:numId w:val="3"/>
        </w:numPr>
        <w:autoSpaceDE w:val="0"/>
        <w:autoSpaceDN w:val="0"/>
        <w:adjustRightInd w:val="0"/>
        <w:spacing w:after="0"/>
        <w:ind w:left="284" w:hanging="284"/>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is inconsistent with the staff code of conduct, including inappropriate conduct</w:t>
      </w:r>
    </w:p>
    <w:p w14:paraId="37A840EC" w14:textId="6B037ACB" w:rsidR="00161567" w:rsidRPr="009451C1" w:rsidRDefault="004A2B44" w:rsidP="00E67883">
      <w:pPr>
        <w:autoSpaceDE w:val="0"/>
        <w:autoSpaceDN w:val="0"/>
        <w:adjustRightInd w:val="0"/>
        <w:spacing w:after="0"/>
        <w:ind w:left="284" w:hanging="284"/>
        <w:rPr>
          <w:rFonts w:ascii="Arial" w:eastAsiaTheme="minorHAnsi" w:hAnsi="Arial" w:cs="Arial"/>
          <w:bCs/>
          <w:iCs/>
          <w:sz w:val="24"/>
          <w:szCs w:val="24"/>
          <w:lang w:eastAsia="en-US"/>
        </w:rPr>
      </w:pPr>
      <w:r>
        <w:rPr>
          <w:rFonts w:ascii="Arial" w:eastAsiaTheme="minorHAnsi" w:hAnsi="Arial" w:cs="Arial"/>
          <w:bCs/>
          <w:iCs/>
          <w:sz w:val="24"/>
          <w:szCs w:val="24"/>
          <w:lang w:eastAsia="en-US"/>
        </w:rPr>
        <w:t xml:space="preserve">    </w:t>
      </w:r>
      <w:r w:rsidR="00161567" w:rsidRPr="009451C1">
        <w:rPr>
          <w:rFonts w:ascii="Arial" w:eastAsiaTheme="minorHAnsi" w:hAnsi="Arial" w:cs="Arial"/>
          <w:bCs/>
          <w:iCs/>
          <w:sz w:val="24"/>
          <w:szCs w:val="24"/>
          <w:lang w:eastAsia="en-US"/>
        </w:rPr>
        <w:t>outside of work</w:t>
      </w:r>
      <w:r w:rsidR="003268BD">
        <w:rPr>
          <w:rFonts w:ascii="Arial" w:eastAsiaTheme="minorHAnsi" w:hAnsi="Arial" w:cs="Arial"/>
          <w:bCs/>
          <w:iCs/>
          <w:sz w:val="24"/>
          <w:szCs w:val="24"/>
          <w:lang w:eastAsia="en-US"/>
        </w:rPr>
        <w:t xml:space="preserve">, </w:t>
      </w:r>
      <w:r w:rsidR="00161567" w:rsidRPr="009451C1">
        <w:rPr>
          <w:rFonts w:ascii="Arial" w:eastAsiaTheme="minorHAnsi" w:hAnsi="Arial" w:cs="Arial"/>
          <w:bCs/>
          <w:iCs/>
          <w:sz w:val="24"/>
          <w:szCs w:val="24"/>
          <w:lang w:eastAsia="en-US"/>
        </w:rPr>
        <w:t>and</w:t>
      </w:r>
    </w:p>
    <w:p w14:paraId="4A625FA8" w14:textId="45E09DFF" w:rsidR="00161567" w:rsidRPr="002025BF" w:rsidRDefault="00161567" w:rsidP="00E67883">
      <w:pPr>
        <w:pStyle w:val="ListParagraph"/>
        <w:numPr>
          <w:ilvl w:val="0"/>
          <w:numId w:val="3"/>
        </w:numPr>
        <w:autoSpaceDE w:val="0"/>
        <w:autoSpaceDN w:val="0"/>
        <w:adjustRightInd w:val="0"/>
        <w:spacing w:after="0"/>
        <w:ind w:left="284" w:hanging="284"/>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does not meet the harm threshold or is otherwise not serious enough to consider a</w:t>
      </w:r>
      <w:r w:rsidR="002025BF" w:rsidRPr="002025BF">
        <w:rPr>
          <w:rFonts w:ascii="Arial" w:eastAsiaTheme="minorHAnsi" w:hAnsi="Arial" w:cs="Arial"/>
          <w:bCs/>
          <w:iCs/>
          <w:sz w:val="24"/>
          <w:szCs w:val="24"/>
          <w:lang w:eastAsia="en-US"/>
        </w:rPr>
        <w:t xml:space="preserve"> </w:t>
      </w:r>
      <w:r w:rsidRPr="002025BF">
        <w:rPr>
          <w:rFonts w:ascii="Arial" w:eastAsiaTheme="minorHAnsi" w:hAnsi="Arial" w:cs="Arial"/>
          <w:bCs/>
          <w:iCs/>
          <w:sz w:val="24"/>
          <w:szCs w:val="24"/>
          <w:lang w:eastAsia="en-US"/>
        </w:rPr>
        <w:t>referral to the LADO.</w:t>
      </w:r>
    </w:p>
    <w:p w14:paraId="1146075E" w14:textId="77777777" w:rsidR="00161567" w:rsidRPr="009451C1" w:rsidRDefault="00161567" w:rsidP="00E67883">
      <w:pPr>
        <w:autoSpaceDE w:val="0"/>
        <w:autoSpaceDN w:val="0"/>
        <w:adjustRightInd w:val="0"/>
        <w:spacing w:after="0"/>
        <w:jc w:val="both"/>
        <w:rPr>
          <w:rFonts w:ascii="Arial" w:eastAsiaTheme="minorHAnsi" w:hAnsi="Arial" w:cs="Arial"/>
          <w:bCs/>
          <w:iCs/>
          <w:sz w:val="24"/>
          <w:szCs w:val="24"/>
          <w:lang w:eastAsia="en-US"/>
        </w:rPr>
      </w:pPr>
    </w:p>
    <w:p w14:paraId="3AFC9124" w14:textId="13764CC0" w:rsidR="00161567"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 xml:space="preserve">Examples of such behaviour could include, but are not limited to: </w:t>
      </w:r>
    </w:p>
    <w:p w14:paraId="584B0D7D" w14:textId="77777777" w:rsidR="003268BD" w:rsidRDefault="003268BD" w:rsidP="007450AA">
      <w:pPr>
        <w:autoSpaceDE w:val="0"/>
        <w:autoSpaceDN w:val="0"/>
        <w:adjustRightInd w:val="0"/>
        <w:spacing w:after="0"/>
        <w:jc w:val="both"/>
        <w:rPr>
          <w:rFonts w:ascii="Arial" w:eastAsiaTheme="minorHAnsi" w:hAnsi="Arial" w:cs="Arial"/>
          <w:bCs/>
          <w:iCs/>
          <w:sz w:val="24"/>
          <w:szCs w:val="24"/>
          <w:lang w:eastAsia="en-US"/>
        </w:rPr>
      </w:pPr>
    </w:p>
    <w:p w14:paraId="0658D525" w14:textId="0E2AACD6"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being over friendly with children</w:t>
      </w:r>
    </w:p>
    <w:p w14:paraId="18F58F5C" w14:textId="2645A1CD"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having favourites</w:t>
      </w:r>
    </w:p>
    <w:p w14:paraId="1F8988A0" w14:textId="1C106A4F"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taking photographs of children on their mobile phone, contrary to school policy</w:t>
      </w:r>
    </w:p>
    <w:p w14:paraId="31B8B661" w14:textId="7F1C3BB1"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engaging with a child on a one-to-one basis in a secluded area or behind a closed door, or</w:t>
      </w:r>
    </w:p>
    <w:p w14:paraId="37B1E089" w14:textId="1E6303A2" w:rsidR="00E67883" w:rsidRPr="00451CC4" w:rsidRDefault="00161567" w:rsidP="00B52186">
      <w:pPr>
        <w:pStyle w:val="ListParagraph"/>
        <w:numPr>
          <w:ilvl w:val="0"/>
          <w:numId w:val="3"/>
        </w:numPr>
        <w:autoSpaceDE w:val="0"/>
        <w:autoSpaceDN w:val="0"/>
        <w:adjustRightInd w:val="0"/>
        <w:spacing w:after="0"/>
        <w:ind w:left="284" w:hanging="284"/>
        <w:jc w:val="both"/>
        <w:rPr>
          <w:rFonts w:ascii="Arial" w:eastAsiaTheme="minorHAnsi" w:hAnsi="Arial" w:cs="Arial"/>
          <w:bCs/>
          <w:color w:val="000000" w:themeColor="text1"/>
          <w:sz w:val="24"/>
          <w:szCs w:val="24"/>
          <w:lang w:eastAsia="en-US"/>
        </w:rPr>
      </w:pPr>
      <w:r w:rsidRPr="00451CC4">
        <w:rPr>
          <w:rFonts w:ascii="Arial" w:eastAsiaTheme="minorHAnsi" w:hAnsi="Arial" w:cs="Arial"/>
          <w:bCs/>
          <w:iCs/>
          <w:color w:val="000000" w:themeColor="text1"/>
          <w:sz w:val="24"/>
          <w:szCs w:val="24"/>
          <w:lang w:eastAsia="en-US"/>
        </w:rPr>
        <w:t xml:space="preserve">humiliating </w:t>
      </w:r>
      <w:r w:rsidR="003268BD" w:rsidRPr="00451CC4">
        <w:rPr>
          <w:rFonts w:ascii="Arial" w:eastAsiaTheme="minorHAnsi" w:hAnsi="Arial" w:cs="Arial"/>
          <w:bCs/>
          <w:iCs/>
          <w:color w:val="000000" w:themeColor="text1"/>
          <w:sz w:val="24"/>
          <w:szCs w:val="24"/>
          <w:lang w:eastAsia="en-US"/>
        </w:rPr>
        <w:t>children</w:t>
      </w:r>
      <w:r w:rsidRPr="00451CC4">
        <w:rPr>
          <w:rFonts w:ascii="Arial" w:eastAsiaTheme="minorHAnsi" w:hAnsi="Arial" w:cs="Arial"/>
          <w:bCs/>
          <w:iCs/>
          <w:color w:val="000000" w:themeColor="text1"/>
          <w:sz w:val="24"/>
          <w:szCs w:val="24"/>
          <w:lang w:eastAsia="en-US"/>
        </w:rPr>
        <w:t>.</w:t>
      </w:r>
    </w:p>
    <w:p w14:paraId="5FA3D679" w14:textId="77777777" w:rsidR="00451CC4" w:rsidRPr="00451CC4" w:rsidRDefault="00451CC4" w:rsidP="00451CC4">
      <w:pPr>
        <w:pStyle w:val="ListParagraph"/>
        <w:autoSpaceDE w:val="0"/>
        <w:autoSpaceDN w:val="0"/>
        <w:adjustRightInd w:val="0"/>
        <w:spacing w:after="0"/>
        <w:ind w:left="284"/>
        <w:jc w:val="both"/>
        <w:rPr>
          <w:rFonts w:ascii="Arial" w:eastAsiaTheme="minorHAnsi" w:hAnsi="Arial" w:cs="Arial"/>
          <w:bCs/>
          <w:color w:val="000000" w:themeColor="text1"/>
          <w:sz w:val="24"/>
          <w:szCs w:val="24"/>
          <w:lang w:eastAsia="en-US"/>
        </w:rPr>
      </w:pPr>
    </w:p>
    <w:p w14:paraId="0C5ABD62" w14:textId="6AE03DDB" w:rsidR="00425EB3" w:rsidRPr="00E67883" w:rsidRDefault="00425EB3" w:rsidP="00E67883">
      <w:pPr>
        <w:autoSpaceDE w:val="0"/>
        <w:autoSpaceDN w:val="0"/>
        <w:adjustRightInd w:val="0"/>
        <w:spacing w:after="0"/>
        <w:jc w:val="both"/>
        <w:rPr>
          <w:rFonts w:ascii="Arial" w:eastAsiaTheme="minorHAnsi" w:hAnsi="Arial" w:cs="Arial"/>
          <w:color w:val="000000" w:themeColor="text1"/>
          <w:sz w:val="24"/>
          <w:szCs w:val="24"/>
          <w:lang w:eastAsia="en-US"/>
        </w:rPr>
      </w:pPr>
      <w:r w:rsidRPr="00E67883">
        <w:rPr>
          <w:rFonts w:ascii="Arial" w:eastAsiaTheme="minorHAnsi" w:hAnsi="Arial" w:cs="Arial"/>
          <w:color w:val="000000" w:themeColor="text1"/>
          <w:sz w:val="24"/>
          <w:szCs w:val="24"/>
          <w:lang w:eastAsia="en-US"/>
        </w:rPr>
        <w:t xml:space="preserve">Such behaviour can exist on a wide spectrum, from the inadvertent or thoughtless, or behaviour that may look to be inappropriate, but might not be in specific circumstances, through to that which is ultimately intended to enable abuse. </w:t>
      </w:r>
    </w:p>
    <w:p w14:paraId="28B22EB8" w14:textId="77777777" w:rsidR="00425EB3" w:rsidRPr="009451C1" w:rsidRDefault="00425EB3" w:rsidP="000A0E27">
      <w:pPr>
        <w:autoSpaceDE w:val="0"/>
        <w:autoSpaceDN w:val="0"/>
        <w:adjustRightInd w:val="0"/>
        <w:spacing w:after="0"/>
        <w:jc w:val="both"/>
        <w:rPr>
          <w:rFonts w:ascii="Arial" w:eastAsiaTheme="minorHAnsi" w:hAnsi="Arial" w:cs="Arial"/>
          <w:bCs/>
          <w:iCs/>
          <w:color w:val="00B050"/>
          <w:sz w:val="24"/>
          <w:szCs w:val="24"/>
          <w:lang w:eastAsia="en-US"/>
        </w:rPr>
      </w:pPr>
    </w:p>
    <w:p w14:paraId="3FB87CFF" w14:textId="320633AD"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9451C1">
        <w:rPr>
          <w:rFonts w:ascii="Arial" w:eastAsiaTheme="minorHAnsi" w:hAnsi="Arial" w:cs="Arial"/>
          <w:bCs/>
          <w:iCs/>
          <w:sz w:val="24"/>
          <w:szCs w:val="24"/>
          <w:lang w:eastAsia="en-US"/>
        </w:rPr>
        <w:t>Low</w:t>
      </w:r>
      <w:r w:rsidR="00D069A8">
        <w:rPr>
          <w:rFonts w:ascii="Arial" w:eastAsiaTheme="minorHAnsi" w:hAnsi="Arial" w:cs="Arial"/>
          <w:bCs/>
          <w:iCs/>
          <w:sz w:val="24"/>
          <w:szCs w:val="24"/>
          <w:lang w:eastAsia="en-US"/>
        </w:rPr>
        <w:t>-</w:t>
      </w:r>
      <w:r w:rsidRPr="009451C1">
        <w:rPr>
          <w:rFonts w:ascii="Arial" w:eastAsiaTheme="minorHAnsi" w:hAnsi="Arial" w:cs="Arial"/>
          <w:bCs/>
          <w:iCs/>
          <w:sz w:val="24"/>
          <w:szCs w:val="24"/>
          <w:lang w:eastAsia="en-US"/>
        </w:rPr>
        <w:t>level concerns</w:t>
      </w:r>
      <w:r w:rsidR="00F64D58" w:rsidRPr="009451C1">
        <w:rPr>
          <w:rFonts w:ascii="Arial" w:eastAsiaTheme="minorHAnsi" w:hAnsi="Arial" w:cs="Arial"/>
          <w:bCs/>
          <w:iCs/>
          <w:sz w:val="24"/>
          <w:szCs w:val="24"/>
          <w:lang w:eastAsia="en-US"/>
        </w:rPr>
        <w:t xml:space="preserve"> will be reported in the same way as a concern in relation to concerns and allegations that meet the harms test i.e. to the </w:t>
      </w:r>
      <w:r w:rsidR="00785C29">
        <w:rPr>
          <w:rFonts w:ascii="Arial" w:eastAsiaTheme="minorHAnsi" w:hAnsi="Arial" w:cs="Arial"/>
          <w:bCs/>
          <w:iCs/>
          <w:sz w:val="24"/>
          <w:szCs w:val="24"/>
          <w:lang w:eastAsia="en-US"/>
        </w:rPr>
        <w:t>H</w:t>
      </w:r>
      <w:r w:rsidR="00F64D58" w:rsidRPr="009451C1">
        <w:rPr>
          <w:rFonts w:ascii="Arial" w:eastAsiaTheme="minorHAnsi" w:hAnsi="Arial" w:cs="Arial"/>
          <w:bCs/>
          <w:iCs/>
          <w:sz w:val="24"/>
          <w:szCs w:val="24"/>
          <w:lang w:eastAsia="en-US"/>
        </w:rPr>
        <w:t>eadteacher</w:t>
      </w:r>
      <w:r w:rsidR="002025BF">
        <w:rPr>
          <w:rFonts w:ascii="Arial" w:eastAsiaTheme="minorHAnsi" w:hAnsi="Arial" w:cs="Arial"/>
          <w:bCs/>
          <w:iCs/>
          <w:sz w:val="24"/>
          <w:szCs w:val="24"/>
          <w:lang w:eastAsia="en-US"/>
        </w:rPr>
        <w:t>,</w:t>
      </w:r>
      <w:r w:rsidR="006B71EA">
        <w:rPr>
          <w:rFonts w:ascii="Arial" w:eastAsiaTheme="minorHAnsi" w:hAnsi="Arial" w:cs="Arial"/>
          <w:bCs/>
          <w:iCs/>
          <w:sz w:val="24"/>
          <w:szCs w:val="24"/>
          <w:lang w:eastAsia="en-US"/>
        </w:rPr>
        <w:t xml:space="preserve"> </w:t>
      </w:r>
      <w:r w:rsidR="006B71EA" w:rsidRPr="000A1739">
        <w:rPr>
          <w:rFonts w:ascii="Arial" w:eastAsiaTheme="minorHAnsi" w:hAnsi="Arial" w:cs="Arial"/>
          <w:bCs/>
          <w:iCs/>
          <w:color w:val="000000" w:themeColor="text1"/>
          <w:sz w:val="24"/>
          <w:szCs w:val="24"/>
          <w:lang w:eastAsia="en-US"/>
        </w:rPr>
        <w:t xml:space="preserve">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00F64D58" w:rsidRPr="000A1739">
        <w:rPr>
          <w:rFonts w:ascii="Arial" w:eastAsiaTheme="minorHAnsi" w:hAnsi="Arial" w:cs="Arial"/>
          <w:bCs/>
          <w:iCs/>
          <w:color w:val="000000" w:themeColor="text1"/>
          <w:sz w:val="24"/>
          <w:szCs w:val="24"/>
          <w:lang w:eastAsia="en-US"/>
        </w:rPr>
        <w:t xml:space="preserve"> </w:t>
      </w:r>
      <w:r w:rsidR="0053212E" w:rsidRPr="000A1739">
        <w:rPr>
          <w:rFonts w:ascii="Arial" w:eastAsiaTheme="minorHAnsi" w:hAnsi="Arial" w:cs="Arial"/>
          <w:bCs/>
          <w:iCs/>
          <w:color w:val="000000" w:themeColor="text1"/>
          <w:sz w:val="24"/>
          <w:szCs w:val="24"/>
          <w:lang w:eastAsia="en-US"/>
        </w:rPr>
        <w:t>or</w:t>
      </w:r>
      <w:r w:rsidR="00F64D58" w:rsidRPr="000A1739">
        <w:rPr>
          <w:rFonts w:ascii="Arial" w:eastAsiaTheme="minorHAnsi" w:hAnsi="Arial" w:cs="Arial"/>
          <w:bCs/>
          <w:iCs/>
          <w:color w:val="000000" w:themeColor="text1"/>
          <w:sz w:val="24"/>
          <w:szCs w:val="24"/>
          <w:lang w:eastAsia="en-US"/>
        </w:rPr>
        <w:t xml:space="preserve"> </w:t>
      </w:r>
      <w:r w:rsidR="00785C29">
        <w:rPr>
          <w:rFonts w:ascii="Arial" w:eastAsiaTheme="minorHAnsi" w:hAnsi="Arial" w:cs="Arial"/>
          <w:bCs/>
          <w:iCs/>
          <w:color w:val="000000" w:themeColor="text1"/>
          <w:sz w:val="24"/>
          <w:szCs w:val="24"/>
          <w:lang w:eastAsia="en-US"/>
        </w:rPr>
        <w:t>C</w:t>
      </w:r>
      <w:r w:rsidR="00F64D58" w:rsidRPr="000A1739">
        <w:rPr>
          <w:rFonts w:ascii="Arial" w:eastAsiaTheme="minorHAnsi" w:hAnsi="Arial" w:cs="Arial"/>
          <w:bCs/>
          <w:iCs/>
          <w:color w:val="000000" w:themeColor="text1"/>
          <w:sz w:val="24"/>
          <w:szCs w:val="24"/>
          <w:lang w:eastAsia="en-US"/>
        </w:rPr>
        <w:t xml:space="preserve">hair of </w:t>
      </w:r>
      <w:r w:rsidR="00785C29">
        <w:rPr>
          <w:rFonts w:ascii="Arial" w:eastAsiaTheme="minorHAnsi" w:hAnsi="Arial" w:cs="Arial"/>
          <w:bCs/>
          <w:iCs/>
          <w:color w:val="000000" w:themeColor="text1"/>
          <w:sz w:val="24"/>
          <w:szCs w:val="24"/>
          <w:lang w:eastAsia="en-US"/>
        </w:rPr>
        <w:t>G</w:t>
      </w:r>
      <w:r w:rsidR="00F64D58" w:rsidRPr="000A1739">
        <w:rPr>
          <w:rFonts w:ascii="Arial" w:eastAsiaTheme="minorHAnsi" w:hAnsi="Arial" w:cs="Arial"/>
          <w:bCs/>
          <w:iCs/>
          <w:color w:val="000000" w:themeColor="text1"/>
          <w:sz w:val="24"/>
          <w:szCs w:val="24"/>
          <w:lang w:eastAsia="en-US"/>
        </w:rPr>
        <w:t xml:space="preserve">overnors if the concern is about the </w:t>
      </w:r>
      <w:r w:rsidR="00785C29">
        <w:rPr>
          <w:rFonts w:ascii="Arial" w:eastAsiaTheme="minorHAnsi" w:hAnsi="Arial" w:cs="Arial"/>
          <w:bCs/>
          <w:iCs/>
          <w:color w:val="000000" w:themeColor="text1"/>
          <w:sz w:val="24"/>
          <w:szCs w:val="24"/>
          <w:lang w:eastAsia="en-US"/>
        </w:rPr>
        <w:t>H</w:t>
      </w:r>
      <w:r w:rsidR="00F64D58" w:rsidRPr="000A1739">
        <w:rPr>
          <w:rFonts w:ascii="Arial" w:eastAsiaTheme="minorHAnsi" w:hAnsi="Arial" w:cs="Arial"/>
          <w:bCs/>
          <w:iCs/>
          <w:color w:val="000000" w:themeColor="text1"/>
          <w:sz w:val="24"/>
          <w:szCs w:val="24"/>
          <w:lang w:eastAsia="en-US"/>
        </w:rPr>
        <w:t xml:space="preserve">eadteacher. </w:t>
      </w:r>
    </w:p>
    <w:p w14:paraId="6C698F91" w14:textId="77777777" w:rsidR="00F64D58" w:rsidRPr="000A1739" w:rsidRDefault="00F64D58"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478A943B" w14:textId="10AA185E"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0A1739">
        <w:rPr>
          <w:rFonts w:ascii="Arial" w:eastAsiaTheme="minorHAnsi" w:hAnsi="Arial" w:cs="Arial"/>
          <w:bCs/>
          <w:iCs/>
          <w:color w:val="000000" w:themeColor="text1"/>
          <w:sz w:val="24"/>
          <w:szCs w:val="24"/>
          <w:lang w:eastAsia="en-US"/>
        </w:rPr>
        <w:t xml:space="preserve">Records of low-level concerns will be reviewed so that potential patterns of concerning, problematic or inappropriate behaviour can be identified and responded to. </w:t>
      </w:r>
    </w:p>
    <w:p w14:paraId="68757FF9" w14:textId="77777777" w:rsidR="00F0277D" w:rsidRPr="000A1739" w:rsidRDefault="00F0277D"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2A65823D" w14:textId="113A12B2"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0A1739">
        <w:rPr>
          <w:rFonts w:ascii="Arial" w:eastAsiaTheme="minorHAnsi" w:hAnsi="Arial" w:cs="Arial"/>
          <w:bCs/>
          <w:iCs/>
          <w:color w:val="000000" w:themeColor="text1"/>
          <w:sz w:val="24"/>
          <w:szCs w:val="24"/>
          <w:lang w:eastAsia="en-US"/>
        </w:rPr>
        <w:t xml:space="preserve">Where a pattern of behaviour is identified, the </w:t>
      </w:r>
      <w:r w:rsidR="00785C29">
        <w:rPr>
          <w:rFonts w:ascii="Arial" w:eastAsiaTheme="minorHAnsi" w:hAnsi="Arial" w:cs="Arial"/>
          <w:bCs/>
          <w:iCs/>
          <w:color w:val="000000" w:themeColor="text1"/>
          <w:sz w:val="24"/>
          <w:szCs w:val="24"/>
          <w:lang w:eastAsia="en-US"/>
        </w:rPr>
        <w:t>H</w:t>
      </w:r>
      <w:r w:rsidRPr="000A1739">
        <w:rPr>
          <w:rFonts w:ascii="Arial" w:eastAsiaTheme="minorHAnsi" w:hAnsi="Arial" w:cs="Arial"/>
          <w:bCs/>
          <w:iCs/>
          <w:color w:val="000000" w:themeColor="text1"/>
          <w:sz w:val="24"/>
          <w:szCs w:val="24"/>
          <w:lang w:eastAsia="en-US"/>
        </w:rPr>
        <w:t>ead</w:t>
      </w:r>
      <w:r w:rsidR="006B71EA" w:rsidRPr="000A1739">
        <w:rPr>
          <w:rFonts w:ascii="Arial" w:eastAsiaTheme="minorHAnsi" w:hAnsi="Arial" w:cs="Arial"/>
          <w:bCs/>
          <w:iCs/>
          <w:color w:val="000000" w:themeColor="text1"/>
          <w:sz w:val="24"/>
          <w:szCs w:val="24"/>
          <w:lang w:eastAsia="en-US"/>
        </w:rPr>
        <w:t xml:space="preserve">teacher 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Pr="000A1739">
        <w:rPr>
          <w:rFonts w:ascii="Arial" w:eastAsiaTheme="minorHAnsi" w:hAnsi="Arial" w:cs="Arial"/>
          <w:bCs/>
          <w:iCs/>
          <w:color w:val="000000" w:themeColor="text1"/>
          <w:sz w:val="24"/>
          <w:szCs w:val="24"/>
          <w:lang w:eastAsia="en-US"/>
        </w:rPr>
        <w:t xml:space="preserve"> will decide on a course of action. This might be internal disciplinary procedures, or referral to the LADO if the harm threshold is met.</w:t>
      </w:r>
    </w:p>
    <w:p w14:paraId="771D59E7" w14:textId="77777777" w:rsidR="00F0277D" w:rsidRPr="000A1739" w:rsidRDefault="00F0277D"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2BD84323" w14:textId="7904C182" w:rsidR="0028419E" w:rsidRPr="009451C1"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0A1739">
        <w:rPr>
          <w:rFonts w:ascii="Arial" w:eastAsiaTheme="minorHAnsi" w:hAnsi="Arial" w:cs="Arial"/>
          <w:bCs/>
          <w:iCs/>
          <w:color w:val="000000" w:themeColor="text1"/>
          <w:sz w:val="24"/>
          <w:szCs w:val="24"/>
          <w:lang w:eastAsia="en-US"/>
        </w:rPr>
        <w:t xml:space="preserve">The </w:t>
      </w:r>
      <w:r w:rsidR="00785C29">
        <w:rPr>
          <w:rFonts w:ascii="Arial" w:eastAsiaTheme="minorHAnsi" w:hAnsi="Arial" w:cs="Arial"/>
          <w:bCs/>
          <w:iCs/>
          <w:color w:val="000000" w:themeColor="text1"/>
          <w:sz w:val="24"/>
          <w:szCs w:val="24"/>
          <w:lang w:eastAsia="en-US"/>
        </w:rPr>
        <w:t>H</w:t>
      </w:r>
      <w:r w:rsidRPr="000A1739">
        <w:rPr>
          <w:rFonts w:ascii="Arial" w:eastAsiaTheme="minorHAnsi" w:hAnsi="Arial" w:cs="Arial"/>
          <w:bCs/>
          <w:iCs/>
          <w:color w:val="000000" w:themeColor="text1"/>
          <w:sz w:val="24"/>
          <w:szCs w:val="24"/>
          <w:lang w:eastAsia="en-US"/>
        </w:rPr>
        <w:t>ead</w:t>
      </w:r>
      <w:r w:rsidR="006B71EA" w:rsidRPr="000A1739">
        <w:rPr>
          <w:rFonts w:ascii="Arial" w:eastAsiaTheme="minorHAnsi" w:hAnsi="Arial" w:cs="Arial"/>
          <w:bCs/>
          <w:iCs/>
          <w:color w:val="000000" w:themeColor="text1"/>
          <w:sz w:val="24"/>
          <w:szCs w:val="24"/>
          <w:lang w:eastAsia="en-US"/>
        </w:rPr>
        <w:t xml:space="preserve">teacher 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Pr="000A1739">
        <w:rPr>
          <w:rFonts w:ascii="Arial" w:eastAsiaTheme="minorHAnsi" w:hAnsi="Arial" w:cs="Arial"/>
          <w:bCs/>
          <w:iCs/>
          <w:color w:val="000000" w:themeColor="text1"/>
          <w:sz w:val="24"/>
          <w:szCs w:val="24"/>
          <w:lang w:eastAsia="en-US"/>
        </w:rPr>
        <w:t xml:space="preserve"> will </w:t>
      </w:r>
      <w:r w:rsidR="00F64D58" w:rsidRPr="000A1739">
        <w:rPr>
          <w:rFonts w:ascii="Arial" w:eastAsiaTheme="minorHAnsi" w:hAnsi="Arial" w:cs="Arial"/>
          <w:bCs/>
          <w:iCs/>
          <w:color w:val="000000" w:themeColor="text1"/>
          <w:sz w:val="24"/>
          <w:szCs w:val="24"/>
          <w:lang w:eastAsia="en-US"/>
        </w:rPr>
        <w:t>consider</w:t>
      </w:r>
      <w:r w:rsidRPr="000A1739">
        <w:rPr>
          <w:rFonts w:ascii="Arial" w:eastAsiaTheme="minorHAnsi" w:hAnsi="Arial" w:cs="Arial"/>
          <w:bCs/>
          <w:iCs/>
          <w:color w:val="000000" w:themeColor="text1"/>
          <w:sz w:val="24"/>
          <w:szCs w:val="24"/>
          <w:lang w:eastAsia="en-US"/>
        </w:rPr>
        <w:t xml:space="preserve"> </w:t>
      </w:r>
      <w:r w:rsidRPr="009451C1">
        <w:rPr>
          <w:rFonts w:ascii="Arial" w:eastAsiaTheme="minorHAnsi" w:hAnsi="Arial" w:cs="Arial"/>
          <w:bCs/>
          <w:iCs/>
          <w:sz w:val="24"/>
          <w:szCs w:val="24"/>
          <w:lang w:eastAsia="en-US"/>
        </w:rPr>
        <w:t xml:space="preserve">if </w:t>
      </w:r>
      <w:r w:rsidR="00187F4D" w:rsidRPr="009451C1">
        <w:rPr>
          <w:rFonts w:ascii="Arial" w:eastAsiaTheme="minorHAnsi" w:hAnsi="Arial" w:cs="Arial"/>
          <w:bCs/>
          <w:iCs/>
          <w:sz w:val="24"/>
          <w:szCs w:val="24"/>
          <w:lang w:eastAsia="en-US"/>
        </w:rPr>
        <w:t xml:space="preserve">there are </w:t>
      </w:r>
      <w:r w:rsidRPr="009451C1">
        <w:rPr>
          <w:rFonts w:ascii="Arial" w:eastAsiaTheme="minorHAnsi" w:hAnsi="Arial" w:cs="Arial"/>
          <w:bCs/>
          <w:iCs/>
          <w:sz w:val="24"/>
          <w:szCs w:val="24"/>
          <w:lang w:eastAsia="en-US"/>
        </w:rPr>
        <w:t>any wider cultural issues in school that enabled the behaviour to occur and if appropriate policies could be revised or extra training delivered to minimise the risk of recurrence.</w:t>
      </w:r>
    </w:p>
    <w:p w14:paraId="436710CA" w14:textId="63FBE7E1" w:rsidR="006F15CA" w:rsidRPr="009451C1" w:rsidRDefault="006F15CA" w:rsidP="007450AA">
      <w:pPr>
        <w:autoSpaceDE w:val="0"/>
        <w:autoSpaceDN w:val="0"/>
        <w:adjustRightInd w:val="0"/>
        <w:spacing w:after="0"/>
        <w:jc w:val="both"/>
        <w:rPr>
          <w:rFonts w:ascii="Arial" w:eastAsiaTheme="minorHAnsi" w:hAnsi="Arial" w:cs="Arial"/>
          <w:bCs/>
          <w:iCs/>
          <w:sz w:val="24"/>
          <w:szCs w:val="24"/>
          <w:lang w:eastAsia="en-US"/>
        </w:rPr>
      </w:pPr>
    </w:p>
    <w:p w14:paraId="795A494C" w14:textId="7961861D" w:rsidR="006F15CA" w:rsidRPr="00672BBA" w:rsidRDefault="002025BF" w:rsidP="006F15CA">
      <w:pPr>
        <w:autoSpaceDE w:val="0"/>
        <w:autoSpaceDN w:val="0"/>
        <w:adjustRightInd w:val="0"/>
        <w:spacing w:after="0"/>
        <w:jc w:val="both"/>
        <w:rPr>
          <w:rFonts w:ascii="Arial" w:eastAsiaTheme="minorHAnsi" w:hAnsi="Arial" w:cs="Arial"/>
          <w:color w:val="000000" w:themeColor="text1"/>
          <w:sz w:val="24"/>
          <w:szCs w:val="24"/>
          <w:lang w:eastAsia="en-US"/>
        </w:rPr>
      </w:pPr>
      <w:r w:rsidRPr="00672BBA">
        <w:rPr>
          <w:rFonts w:ascii="Arial" w:eastAsiaTheme="minorHAnsi" w:hAnsi="Arial" w:cs="Arial"/>
          <w:b/>
          <w:bCs/>
          <w:color w:val="000000" w:themeColor="text1"/>
          <w:sz w:val="24"/>
          <w:szCs w:val="24"/>
          <w:lang w:eastAsia="en-US"/>
        </w:rPr>
        <w:t>R</w:t>
      </w:r>
      <w:r w:rsidR="006F15CA" w:rsidRPr="00672BBA">
        <w:rPr>
          <w:rFonts w:ascii="Arial" w:eastAsiaTheme="minorHAnsi" w:hAnsi="Arial" w:cs="Arial"/>
          <w:b/>
          <w:bCs/>
          <w:color w:val="000000" w:themeColor="text1"/>
          <w:sz w:val="24"/>
          <w:szCs w:val="24"/>
          <w:lang w:eastAsia="en-US"/>
        </w:rPr>
        <w:t xml:space="preserve">elating to </w:t>
      </w:r>
      <w:r w:rsidRPr="00672BBA">
        <w:rPr>
          <w:rFonts w:ascii="Arial" w:eastAsiaTheme="minorHAnsi" w:hAnsi="Arial" w:cs="Arial"/>
          <w:b/>
          <w:bCs/>
          <w:color w:val="000000" w:themeColor="text1"/>
          <w:sz w:val="24"/>
          <w:szCs w:val="24"/>
          <w:lang w:eastAsia="en-US"/>
        </w:rPr>
        <w:t>O</w:t>
      </w:r>
      <w:r w:rsidR="006F15CA" w:rsidRPr="00672BBA">
        <w:rPr>
          <w:rFonts w:ascii="Arial" w:eastAsiaTheme="minorHAnsi" w:hAnsi="Arial" w:cs="Arial"/>
          <w:b/>
          <w:bCs/>
          <w:color w:val="000000" w:themeColor="text1"/>
          <w:sz w:val="24"/>
          <w:szCs w:val="24"/>
          <w:lang w:eastAsia="en-US"/>
        </w:rPr>
        <w:t xml:space="preserve">rganisations or Individuals using </w:t>
      </w:r>
      <w:r w:rsidRPr="00672BBA">
        <w:rPr>
          <w:rFonts w:ascii="Arial" w:eastAsiaTheme="minorHAnsi" w:hAnsi="Arial" w:cs="Arial"/>
          <w:b/>
          <w:bCs/>
          <w:color w:val="000000" w:themeColor="text1"/>
          <w:sz w:val="24"/>
          <w:szCs w:val="24"/>
          <w:lang w:eastAsia="en-US"/>
        </w:rPr>
        <w:t>S</w:t>
      </w:r>
      <w:r w:rsidR="006F15CA" w:rsidRPr="00672BBA">
        <w:rPr>
          <w:rFonts w:ascii="Arial" w:eastAsiaTheme="minorHAnsi" w:hAnsi="Arial" w:cs="Arial"/>
          <w:b/>
          <w:bCs/>
          <w:color w:val="000000" w:themeColor="text1"/>
          <w:sz w:val="24"/>
          <w:szCs w:val="24"/>
          <w:lang w:eastAsia="en-US"/>
        </w:rPr>
        <w:t xml:space="preserve">chool </w:t>
      </w:r>
      <w:r w:rsidRPr="00672BBA">
        <w:rPr>
          <w:rFonts w:ascii="Arial" w:eastAsiaTheme="minorHAnsi" w:hAnsi="Arial" w:cs="Arial"/>
          <w:b/>
          <w:bCs/>
          <w:color w:val="000000" w:themeColor="text1"/>
          <w:sz w:val="24"/>
          <w:szCs w:val="24"/>
          <w:lang w:eastAsia="en-US"/>
        </w:rPr>
        <w:t>P</w:t>
      </w:r>
      <w:r w:rsidR="006F15CA" w:rsidRPr="00672BBA">
        <w:rPr>
          <w:rFonts w:ascii="Arial" w:eastAsiaTheme="minorHAnsi" w:hAnsi="Arial" w:cs="Arial"/>
          <w:b/>
          <w:bCs/>
          <w:color w:val="000000" w:themeColor="text1"/>
          <w:sz w:val="24"/>
          <w:szCs w:val="24"/>
          <w:lang w:eastAsia="en-US"/>
        </w:rPr>
        <w:t xml:space="preserve">remises </w:t>
      </w:r>
    </w:p>
    <w:p w14:paraId="17BACF91" w14:textId="1B5DB5D8" w:rsidR="006F15CA" w:rsidRPr="00672BBA" w:rsidRDefault="006F15CA" w:rsidP="006F15CA">
      <w:pPr>
        <w:autoSpaceDE w:val="0"/>
        <w:autoSpaceDN w:val="0"/>
        <w:adjustRightInd w:val="0"/>
        <w:spacing w:after="0"/>
        <w:jc w:val="both"/>
        <w:rPr>
          <w:rFonts w:ascii="Arial" w:eastAsiaTheme="minorHAnsi" w:hAnsi="Arial" w:cs="Arial"/>
          <w:color w:val="000000" w:themeColor="text1"/>
          <w:sz w:val="24"/>
          <w:szCs w:val="24"/>
          <w:lang w:eastAsia="en-US"/>
        </w:rPr>
      </w:pPr>
      <w:r w:rsidRPr="00672BBA">
        <w:rPr>
          <w:rFonts w:ascii="Arial" w:eastAsiaTheme="minorHAnsi" w:hAnsi="Arial" w:cs="Arial"/>
          <w:color w:val="000000" w:themeColor="text1"/>
          <w:sz w:val="24"/>
          <w:szCs w:val="24"/>
          <w:lang w:eastAsia="en-US"/>
        </w:rPr>
        <w:t xml:space="preserve">If the schools </w:t>
      </w:r>
      <w:r w:rsidR="001238AF" w:rsidRPr="00672BBA">
        <w:rPr>
          <w:rFonts w:ascii="Arial" w:eastAsiaTheme="minorHAnsi" w:hAnsi="Arial" w:cs="Arial"/>
          <w:color w:val="000000" w:themeColor="text1"/>
          <w:sz w:val="24"/>
          <w:szCs w:val="24"/>
          <w:lang w:eastAsia="en-US"/>
        </w:rPr>
        <w:t>receive</w:t>
      </w:r>
      <w:r w:rsidRPr="00672BBA">
        <w:rPr>
          <w:rFonts w:ascii="Arial" w:eastAsiaTheme="minorHAnsi" w:hAnsi="Arial" w:cs="Arial"/>
          <w:color w:val="000000" w:themeColor="text1"/>
          <w:sz w:val="24"/>
          <w:szCs w:val="24"/>
          <w:lang w:eastAsia="en-US"/>
        </w:rPr>
        <w:t xml:space="preserve"> an allegation relating to an incident that happened when an individual or organisation was using their school premises for the purposes of running activities for children (for example community groups, sports associations, or service </w:t>
      </w:r>
      <w:r w:rsidRPr="00672BBA">
        <w:rPr>
          <w:rFonts w:ascii="Arial" w:eastAsiaTheme="minorHAnsi" w:hAnsi="Arial" w:cs="Arial"/>
          <w:color w:val="000000" w:themeColor="text1"/>
          <w:sz w:val="24"/>
          <w:szCs w:val="24"/>
          <w:lang w:eastAsia="en-US"/>
        </w:rPr>
        <w:lastRenderedPageBreak/>
        <w:t>providers that run extra-curricular activities)</w:t>
      </w:r>
      <w:r w:rsidR="002025BF" w:rsidRPr="00672BBA">
        <w:rPr>
          <w:rFonts w:ascii="Arial" w:eastAsiaTheme="minorHAnsi" w:hAnsi="Arial" w:cs="Arial"/>
          <w:color w:val="000000" w:themeColor="text1"/>
          <w:sz w:val="24"/>
          <w:szCs w:val="24"/>
          <w:lang w:eastAsia="en-US"/>
        </w:rPr>
        <w:t>, a</w:t>
      </w:r>
      <w:r w:rsidRPr="00672BBA">
        <w:rPr>
          <w:rFonts w:ascii="Arial" w:eastAsiaTheme="minorHAnsi" w:hAnsi="Arial" w:cs="Arial"/>
          <w:color w:val="000000" w:themeColor="text1"/>
          <w:sz w:val="24"/>
          <w:szCs w:val="24"/>
          <w:lang w:eastAsia="en-US"/>
        </w:rPr>
        <w:t xml:space="preserve">s with any safeguarding allegation, </w:t>
      </w:r>
      <w:r w:rsidR="00ED063F" w:rsidRPr="00672BBA">
        <w:rPr>
          <w:rFonts w:ascii="Arial" w:eastAsiaTheme="minorHAnsi" w:hAnsi="Arial" w:cs="Arial"/>
          <w:color w:val="000000" w:themeColor="text1"/>
          <w:sz w:val="24"/>
          <w:szCs w:val="24"/>
          <w:lang w:eastAsia="en-US"/>
        </w:rPr>
        <w:t xml:space="preserve">we will follow </w:t>
      </w:r>
      <w:r w:rsidRPr="00672BBA">
        <w:rPr>
          <w:rFonts w:ascii="Arial" w:eastAsiaTheme="minorHAnsi" w:hAnsi="Arial" w:cs="Arial"/>
          <w:color w:val="000000" w:themeColor="text1"/>
          <w:sz w:val="24"/>
          <w:szCs w:val="24"/>
          <w:lang w:eastAsia="en-US"/>
        </w:rPr>
        <w:t xml:space="preserve">safeguarding policies and procedures, including informing the LADO. </w:t>
      </w:r>
    </w:p>
    <w:p w14:paraId="0504C22F" w14:textId="77777777" w:rsidR="00251D03" w:rsidRPr="009451C1" w:rsidRDefault="00251D03" w:rsidP="007450AA">
      <w:pPr>
        <w:autoSpaceDE w:val="0"/>
        <w:autoSpaceDN w:val="0"/>
        <w:adjustRightInd w:val="0"/>
        <w:spacing w:after="0"/>
        <w:jc w:val="both"/>
        <w:rPr>
          <w:rFonts w:ascii="Arial" w:eastAsiaTheme="minorHAnsi" w:hAnsi="Arial" w:cs="Arial"/>
          <w:bCs/>
          <w:iCs/>
          <w:color w:val="00B050"/>
          <w:sz w:val="24"/>
          <w:szCs w:val="24"/>
          <w:lang w:eastAsia="en-US"/>
        </w:rPr>
      </w:pPr>
    </w:p>
    <w:p w14:paraId="61C8B096" w14:textId="47B441CC" w:rsidR="00962556" w:rsidRPr="009451C1" w:rsidRDefault="003D01BA" w:rsidP="003E60BA">
      <w:pPr>
        <w:autoSpaceDE w:val="0"/>
        <w:autoSpaceDN w:val="0"/>
        <w:adjustRightInd w:val="0"/>
        <w:spacing w:after="0"/>
        <w:jc w:val="both"/>
        <w:rPr>
          <w:rFonts w:ascii="Arial" w:eastAsia="Arial" w:hAnsi="Arial" w:cs="Arial"/>
          <w:b/>
          <w:color w:val="000000"/>
          <w:sz w:val="24"/>
          <w:szCs w:val="24"/>
        </w:rPr>
      </w:pPr>
      <w:r w:rsidRPr="009451C1">
        <w:rPr>
          <w:rFonts w:ascii="Arial" w:eastAsiaTheme="minorHAnsi" w:hAnsi="Arial" w:cs="Arial"/>
          <w:b/>
          <w:sz w:val="24"/>
          <w:szCs w:val="24"/>
          <w:lang w:eastAsia="en-US"/>
        </w:rPr>
        <w:t>1</w:t>
      </w:r>
      <w:r w:rsidR="007B39B8" w:rsidRPr="009451C1">
        <w:rPr>
          <w:rFonts w:ascii="Arial" w:eastAsiaTheme="minorHAnsi" w:hAnsi="Arial" w:cs="Arial"/>
          <w:b/>
          <w:sz w:val="24"/>
          <w:szCs w:val="24"/>
          <w:lang w:eastAsia="en-US"/>
        </w:rPr>
        <w:t>1</w:t>
      </w:r>
      <w:r w:rsidR="003E2C82" w:rsidRPr="009451C1">
        <w:rPr>
          <w:rFonts w:ascii="Arial" w:eastAsiaTheme="minorHAnsi" w:hAnsi="Arial" w:cs="Arial"/>
          <w:b/>
          <w:sz w:val="24"/>
          <w:szCs w:val="24"/>
          <w:lang w:eastAsia="en-US"/>
        </w:rPr>
        <w:t xml:space="preserve">.0 </w:t>
      </w:r>
      <w:r w:rsidR="00962556" w:rsidRPr="009451C1">
        <w:rPr>
          <w:rFonts w:ascii="Arial" w:eastAsia="Arial" w:hAnsi="Arial" w:cs="Arial"/>
          <w:b/>
          <w:color w:val="000000"/>
          <w:sz w:val="24"/>
          <w:szCs w:val="24"/>
        </w:rPr>
        <w:t>Safer Recruitment</w:t>
      </w:r>
      <w:r w:rsidR="00352CED">
        <w:rPr>
          <w:rFonts w:ascii="Arial" w:eastAsia="Arial" w:hAnsi="Arial" w:cs="Arial"/>
          <w:b/>
          <w:color w:val="000000"/>
          <w:sz w:val="24"/>
          <w:szCs w:val="24"/>
        </w:rPr>
        <w:t>:</w:t>
      </w:r>
    </w:p>
    <w:p w14:paraId="4125C441" w14:textId="5F44AE3A" w:rsidR="00764939" w:rsidRDefault="00962556"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The school pays full regard to DfE guidance </w:t>
      </w:r>
      <w:r w:rsidRPr="00764939">
        <w:rPr>
          <w:rFonts w:ascii="Arial" w:eastAsia="Arial" w:hAnsi="Arial" w:cs="Arial"/>
          <w:color w:val="00B050"/>
          <w:sz w:val="24"/>
          <w:szCs w:val="24"/>
        </w:rPr>
        <w:t>‘</w:t>
      </w:r>
      <w:r w:rsidRPr="008A55E4">
        <w:rPr>
          <w:rFonts w:ascii="Arial" w:eastAsia="Arial" w:hAnsi="Arial" w:cs="Arial"/>
          <w:color w:val="000000" w:themeColor="text1"/>
          <w:sz w:val="24"/>
          <w:szCs w:val="24"/>
        </w:rPr>
        <w:t xml:space="preserve">Keeping </w:t>
      </w:r>
      <w:r w:rsidR="00E65DC5" w:rsidRPr="008A55E4">
        <w:rPr>
          <w:rFonts w:ascii="Arial" w:eastAsia="Arial" w:hAnsi="Arial" w:cs="Arial"/>
          <w:color w:val="000000" w:themeColor="text1"/>
          <w:sz w:val="24"/>
          <w:szCs w:val="24"/>
        </w:rPr>
        <w:t xml:space="preserve">Children Safe in Education’ </w:t>
      </w:r>
      <w:r w:rsidR="00E65DC5" w:rsidRPr="00352CED">
        <w:rPr>
          <w:rFonts w:ascii="Arial" w:eastAsia="Arial" w:hAnsi="Arial" w:cs="Arial"/>
          <w:b/>
          <w:bCs/>
          <w:color w:val="00B050"/>
          <w:sz w:val="24"/>
          <w:szCs w:val="24"/>
        </w:rPr>
        <w:t>20</w:t>
      </w:r>
      <w:r w:rsidR="005234FE" w:rsidRPr="00352CED">
        <w:rPr>
          <w:rFonts w:ascii="Arial" w:eastAsia="Arial" w:hAnsi="Arial" w:cs="Arial"/>
          <w:b/>
          <w:bCs/>
          <w:color w:val="00B050"/>
          <w:sz w:val="24"/>
          <w:szCs w:val="24"/>
        </w:rPr>
        <w:t>2</w:t>
      </w:r>
      <w:r w:rsidR="008334CA" w:rsidRPr="00352CED">
        <w:rPr>
          <w:rFonts w:ascii="Arial" w:eastAsia="Arial" w:hAnsi="Arial" w:cs="Arial"/>
          <w:b/>
          <w:bCs/>
          <w:color w:val="00B050"/>
          <w:sz w:val="24"/>
          <w:szCs w:val="24"/>
        </w:rPr>
        <w:t>6</w:t>
      </w:r>
      <w:r w:rsidR="008A55E4" w:rsidRPr="00352CED">
        <w:rPr>
          <w:rFonts w:ascii="Arial" w:eastAsia="Arial" w:hAnsi="Arial" w:cs="Arial"/>
          <w:b/>
          <w:bCs/>
          <w:color w:val="00B050"/>
          <w:sz w:val="24"/>
          <w:szCs w:val="24"/>
        </w:rPr>
        <w:t xml:space="preserve"> </w:t>
      </w:r>
      <w:r w:rsidRPr="008A55E4">
        <w:rPr>
          <w:rFonts w:ascii="Arial" w:eastAsia="Arial" w:hAnsi="Arial" w:cs="Arial"/>
          <w:color w:val="000000" w:themeColor="text1"/>
          <w:sz w:val="24"/>
          <w:szCs w:val="24"/>
        </w:rPr>
        <w:t xml:space="preserve">and </w:t>
      </w:r>
      <w:r w:rsidRPr="009451C1">
        <w:rPr>
          <w:rFonts w:ascii="Arial" w:eastAsia="Arial" w:hAnsi="Arial" w:cs="Arial"/>
          <w:color w:val="000000"/>
          <w:sz w:val="24"/>
          <w:szCs w:val="24"/>
        </w:rPr>
        <w:t xml:space="preserve">with </w:t>
      </w:r>
      <w:r w:rsidRPr="009451C1">
        <w:rPr>
          <w:rFonts w:ascii="Arial" w:eastAsia="Arial" w:hAnsi="Arial" w:cs="Arial"/>
          <w:color w:val="000000"/>
          <w:sz w:val="24"/>
          <w:szCs w:val="24"/>
          <w:lang w:val="en-US"/>
        </w:rPr>
        <w:t xml:space="preserve">reference to the ‘Position of Trust’ offence (Sexual Offences Act 2003). </w:t>
      </w:r>
      <w:r w:rsidRPr="009451C1">
        <w:rPr>
          <w:rFonts w:ascii="Arial" w:eastAsia="Arial" w:hAnsi="Arial" w:cs="Arial"/>
          <w:color w:val="000000"/>
          <w:sz w:val="24"/>
          <w:szCs w:val="24"/>
        </w:rPr>
        <w:t xml:space="preserve">We ensure that all appropriate measures are applied in relation to everyone who works in the school who is likely to be perceived by the children as a safe and trustworthy adult. </w:t>
      </w:r>
    </w:p>
    <w:p w14:paraId="7856269D" w14:textId="57DC7FF5" w:rsidR="00962556" w:rsidRPr="009451C1" w:rsidRDefault="00962556" w:rsidP="00EB36B0">
      <w:pPr>
        <w:autoSpaceDE w:val="0"/>
        <w:autoSpaceDN w:val="0"/>
        <w:adjustRightInd w:val="0"/>
        <w:jc w:val="both"/>
        <w:rPr>
          <w:rFonts w:ascii="Arial" w:eastAsia="Arial" w:hAnsi="Arial" w:cs="Arial"/>
          <w:b/>
          <w:color w:val="000000"/>
          <w:sz w:val="24"/>
          <w:szCs w:val="24"/>
        </w:rPr>
      </w:pPr>
      <w:r w:rsidRPr="009451C1">
        <w:rPr>
          <w:rFonts w:ascii="Arial" w:eastAsia="Arial" w:hAnsi="Arial" w:cs="Arial"/>
          <w:color w:val="000000"/>
          <w:sz w:val="24"/>
          <w:szCs w:val="24"/>
        </w:rPr>
        <w:t>We do this by:</w:t>
      </w:r>
    </w:p>
    <w:p w14:paraId="509C61BA" w14:textId="20840E50" w:rsidR="00D52C2F" w:rsidRPr="0079424E" w:rsidRDefault="00962556" w:rsidP="007936C6">
      <w:pPr>
        <w:pStyle w:val="ListParagraph"/>
        <w:numPr>
          <w:ilvl w:val="0"/>
          <w:numId w:val="6"/>
        </w:numPr>
        <w:autoSpaceDE w:val="0"/>
        <w:autoSpaceDN w:val="0"/>
        <w:adjustRightInd w:val="0"/>
        <w:ind w:left="284" w:hanging="284"/>
        <w:jc w:val="both"/>
        <w:rPr>
          <w:rFonts w:ascii="Arial" w:eastAsia="Arial" w:hAnsi="Arial" w:cs="Arial"/>
          <w:color w:val="000000" w:themeColor="text1"/>
          <w:sz w:val="16"/>
          <w:szCs w:val="16"/>
        </w:rPr>
      </w:pPr>
      <w:r w:rsidRPr="0079424E">
        <w:rPr>
          <w:rFonts w:ascii="Arial" w:eastAsia="Arial" w:hAnsi="Arial" w:cs="Arial"/>
          <w:color w:val="000000" w:themeColor="text1"/>
          <w:sz w:val="24"/>
          <w:szCs w:val="24"/>
        </w:rPr>
        <w:t>Operating safe</w:t>
      </w:r>
      <w:r w:rsidR="00764939" w:rsidRPr="0079424E">
        <w:rPr>
          <w:rFonts w:ascii="Arial" w:eastAsia="Arial" w:hAnsi="Arial" w:cs="Arial"/>
          <w:color w:val="000000" w:themeColor="text1"/>
          <w:sz w:val="24"/>
          <w:szCs w:val="24"/>
        </w:rPr>
        <w:t>r</w:t>
      </w:r>
      <w:r w:rsidRPr="0079424E">
        <w:rPr>
          <w:rFonts w:ascii="Arial" w:eastAsia="Arial" w:hAnsi="Arial" w:cs="Arial"/>
          <w:color w:val="000000" w:themeColor="text1"/>
          <w:sz w:val="24"/>
          <w:szCs w:val="24"/>
        </w:rPr>
        <w:t xml:space="preserve"> recruitment practices</w:t>
      </w:r>
      <w:r w:rsidR="00F66CDD" w:rsidRPr="0079424E">
        <w:rPr>
          <w:rFonts w:ascii="Arial" w:eastAsia="Arial" w:hAnsi="Arial" w:cs="Arial"/>
          <w:color w:val="000000" w:themeColor="text1"/>
          <w:sz w:val="24"/>
          <w:szCs w:val="24"/>
        </w:rPr>
        <w:t xml:space="preserve">, following the guidance in </w:t>
      </w:r>
      <w:r w:rsidR="00DB3C88" w:rsidRPr="0079424E">
        <w:rPr>
          <w:rFonts w:ascii="Arial" w:eastAsia="Arial" w:hAnsi="Arial" w:cs="Arial"/>
          <w:color w:val="000000" w:themeColor="text1"/>
          <w:sz w:val="24"/>
          <w:szCs w:val="24"/>
        </w:rPr>
        <w:t>Part 3</w:t>
      </w:r>
      <w:r w:rsidR="00F66CDD" w:rsidRPr="0079424E">
        <w:rPr>
          <w:rFonts w:ascii="Arial" w:eastAsia="Arial" w:hAnsi="Arial" w:cs="Arial"/>
          <w:color w:val="000000" w:themeColor="text1"/>
          <w:sz w:val="24"/>
          <w:szCs w:val="24"/>
        </w:rPr>
        <w:t xml:space="preserve"> of Keeping Children Safe in Education 202</w:t>
      </w:r>
      <w:r w:rsidR="008334CA" w:rsidRPr="0079424E">
        <w:rPr>
          <w:rFonts w:ascii="Arial" w:eastAsia="Arial" w:hAnsi="Arial" w:cs="Arial"/>
          <w:color w:val="000000" w:themeColor="text1"/>
          <w:sz w:val="24"/>
          <w:szCs w:val="24"/>
        </w:rPr>
        <w:t>6</w:t>
      </w:r>
      <w:r w:rsidR="00E6089A" w:rsidRPr="0079424E">
        <w:rPr>
          <w:rFonts w:ascii="Arial" w:eastAsia="Arial" w:hAnsi="Arial" w:cs="Arial"/>
          <w:color w:val="000000" w:themeColor="text1"/>
          <w:sz w:val="24"/>
          <w:szCs w:val="24"/>
        </w:rPr>
        <w:t xml:space="preserve"> and</w:t>
      </w:r>
      <w:r w:rsidR="00077894" w:rsidRPr="0079424E">
        <w:rPr>
          <w:rFonts w:ascii="Arial" w:eastAsia="Arial" w:hAnsi="Arial" w:cs="Arial"/>
          <w:color w:val="000000" w:themeColor="text1"/>
          <w:sz w:val="24"/>
          <w:szCs w:val="24"/>
        </w:rPr>
        <w:t xml:space="preserve"> </w:t>
      </w:r>
      <w:r w:rsidR="00E6089A" w:rsidRPr="0079424E">
        <w:rPr>
          <w:rFonts w:ascii="Arial" w:eastAsia="Arial" w:hAnsi="Arial" w:cs="Arial"/>
          <w:color w:val="000000" w:themeColor="text1"/>
          <w:sz w:val="24"/>
          <w:szCs w:val="24"/>
        </w:rPr>
        <w:t xml:space="preserve">Section 3 The safeguarding and Welfare Requirements of the Early Years Foundations Stage Statutory Framework </w:t>
      </w:r>
      <w:r w:rsidR="00C901B5" w:rsidRPr="0079424E">
        <w:rPr>
          <w:rFonts w:ascii="Arial" w:eastAsia="Arial" w:hAnsi="Arial" w:cs="Arial"/>
          <w:color w:val="000000" w:themeColor="text1"/>
          <w:sz w:val="24"/>
          <w:szCs w:val="24"/>
        </w:rPr>
        <w:t>2026, see</w:t>
      </w:r>
      <w:r w:rsidR="00251D03" w:rsidRPr="0079424E">
        <w:rPr>
          <w:rFonts w:ascii="Arial" w:eastAsia="Arial" w:hAnsi="Arial" w:cs="Arial"/>
          <w:color w:val="000000" w:themeColor="text1"/>
          <w:sz w:val="24"/>
          <w:szCs w:val="24"/>
        </w:rPr>
        <w:t xml:space="preserve"> page 4</w:t>
      </w:r>
      <w:r w:rsidR="0053212E" w:rsidRPr="0079424E">
        <w:rPr>
          <w:rFonts w:ascii="Arial" w:eastAsia="Arial" w:hAnsi="Arial" w:cs="Arial"/>
          <w:color w:val="000000" w:themeColor="text1"/>
          <w:sz w:val="24"/>
          <w:szCs w:val="24"/>
        </w:rPr>
        <w:t>8</w:t>
      </w:r>
      <w:r w:rsidR="00251D03" w:rsidRPr="0079424E">
        <w:rPr>
          <w:rFonts w:ascii="Arial" w:eastAsia="Arial" w:hAnsi="Arial" w:cs="Arial"/>
          <w:color w:val="000000" w:themeColor="text1"/>
          <w:sz w:val="24"/>
          <w:szCs w:val="24"/>
        </w:rPr>
        <w:t xml:space="preserve"> and page 4</w:t>
      </w:r>
      <w:r w:rsidR="0053212E" w:rsidRPr="0079424E">
        <w:rPr>
          <w:rFonts w:ascii="Arial" w:eastAsia="Arial" w:hAnsi="Arial" w:cs="Arial"/>
          <w:color w:val="000000" w:themeColor="text1"/>
          <w:sz w:val="24"/>
          <w:szCs w:val="24"/>
        </w:rPr>
        <w:t>9</w:t>
      </w:r>
      <w:r w:rsidR="0079424E" w:rsidRPr="0079424E">
        <w:rPr>
          <w:rFonts w:ascii="Arial" w:eastAsia="Arial" w:hAnsi="Arial" w:cs="Arial"/>
          <w:color w:val="000000" w:themeColor="text1"/>
          <w:sz w:val="24"/>
          <w:szCs w:val="24"/>
        </w:rPr>
        <w:t>.</w:t>
      </w:r>
      <w:r w:rsidR="004D1A5F" w:rsidRPr="0079424E">
        <w:rPr>
          <w:rFonts w:ascii="Arial" w:eastAsia="Arial" w:hAnsi="Arial" w:cs="Arial"/>
          <w:i/>
          <w:iCs/>
          <w:color w:val="000000" w:themeColor="text1"/>
          <w:sz w:val="24"/>
          <w:szCs w:val="24"/>
        </w:rPr>
        <w:t xml:space="preserve"> </w:t>
      </w:r>
    </w:p>
    <w:p w14:paraId="2706EBF7" w14:textId="77777777" w:rsidR="00F66CDD" w:rsidRPr="00E6089A" w:rsidRDefault="00F66CDD" w:rsidP="00F66CDD">
      <w:pPr>
        <w:pStyle w:val="ListParagraph"/>
        <w:autoSpaceDE w:val="0"/>
        <w:autoSpaceDN w:val="0"/>
        <w:adjustRightInd w:val="0"/>
        <w:ind w:left="284"/>
        <w:jc w:val="both"/>
        <w:rPr>
          <w:rFonts w:ascii="Arial" w:eastAsia="Arial" w:hAnsi="Arial" w:cs="Arial"/>
          <w:sz w:val="16"/>
          <w:szCs w:val="16"/>
        </w:rPr>
      </w:pPr>
    </w:p>
    <w:p w14:paraId="3634DC1B" w14:textId="1EFB2412" w:rsidR="00F66CDD" w:rsidRPr="000C1E0E" w:rsidRDefault="00962556" w:rsidP="007936C6">
      <w:pPr>
        <w:pStyle w:val="ListParagraph"/>
        <w:numPr>
          <w:ilvl w:val="0"/>
          <w:numId w:val="6"/>
        </w:numPr>
        <w:autoSpaceDE w:val="0"/>
        <w:autoSpaceDN w:val="0"/>
        <w:adjustRightInd w:val="0"/>
        <w:ind w:left="284" w:hanging="284"/>
        <w:jc w:val="both"/>
        <w:rPr>
          <w:rFonts w:ascii="Arial" w:eastAsia="Arial" w:hAnsi="Arial" w:cs="Arial"/>
          <w:i/>
          <w:iCs/>
          <w:color w:val="000000"/>
          <w:sz w:val="24"/>
          <w:szCs w:val="24"/>
        </w:rPr>
      </w:pPr>
      <w:r w:rsidRPr="009451C1">
        <w:rPr>
          <w:rFonts w:ascii="Arial" w:eastAsia="Arial" w:hAnsi="Arial" w:cs="Arial"/>
          <w:color w:val="000000"/>
          <w:sz w:val="24"/>
          <w:szCs w:val="24"/>
        </w:rPr>
        <w:t xml:space="preserve">Ensuring that staff and </w:t>
      </w:r>
      <w:r w:rsidRPr="0079424E">
        <w:rPr>
          <w:rFonts w:ascii="Arial" w:eastAsia="Arial" w:hAnsi="Arial" w:cs="Arial"/>
          <w:color w:val="000000" w:themeColor="text1"/>
          <w:sz w:val="24"/>
          <w:szCs w:val="24"/>
        </w:rPr>
        <w:t xml:space="preserve">volunteers </w:t>
      </w:r>
      <w:r w:rsidR="00880C46" w:rsidRPr="0079424E">
        <w:rPr>
          <w:rFonts w:ascii="Arial" w:eastAsia="Arial" w:hAnsi="Arial" w:cs="Arial"/>
          <w:color w:val="000000" w:themeColor="text1"/>
          <w:sz w:val="24"/>
          <w:szCs w:val="24"/>
        </w:rPr>
        <w:t xml:space="preserve">always adhere </w:t>
      </w:r>
      <w:r w:rsidR="00880C46" w:rsidRPr="009451C1">
        <w:rPr>
          <w:rFonts w:ascii="Arial" w:eastAsia="Arial" w:hAnsi="Arial" w:cs="Arial"/>
          <w:color w:val="000000"/>
          <w:sz w:val="24"/>
          <w:szCs w:val="24"/>
        </w:rPr>
        <w:t xml:space="preserve">to a </w:t>
      </w:r>
      <w:r w:rsidR="00880C46" w:rsidRPr="00794E3C">
        <w:rPr>
          <w:rFonts w:ascii="Arial" w:eastAsia="Arial" w:hAnsi="Arial" w:cs="Arial"/>
          <w:color w:val="000000"/>
          <w:sz w:val="24"/>
          <w:szCs w:val="24"/>
        </w:rPr>
        <w:t>published</w:t>
      </w:r>
      <w:r w:rsidR="00880C46" w:rsidRPr="009451C1">
        <w:rPr>
          <w:rFonts w:ascii="Arial" w:eastAsia="Arial" w:hAnsi="Arial" w:cs="Arial"/>
          <w:color w:val="000000"/>
          <w:sz w:val="24"/>
          <w:szCs w:val="24"/>
        </w:rPr>
        <w:t xml:space="preserve"> code of conduct and other professional standards</w:t>
      </w:r>
      <w:r w:rsidRPr="009451C1">
        <w:rPr>
          <w:rFonts w:ascii="Arial" w:eastAsia="Arial" w:hAnsi="Arial" w:cs="Arial"/>
          <w:color w:val="000000"/>
          <w:sz w:val="24"/>
          <w:szCs w:val="24"/>
        </w:rPr>
        <w:t>, including after school activities. Staff are aware o</w:t>
      </w:r>
      <w:r w:rsidR="00132D3C" w:rsidRPr="009451C1">
        <w:rPr>
          <w:rFonts w:ascii="Arial" w:eastAsia="Arial" w:hAnsi="Arial" w:cs="Arial"/>
          <w:color w:val="000000"/>
          <w:sz w:val="24"/>
          <w:szCs w:val="24"/>
        </w:rPr>
        <w:t>f social media/on-line conduct</w:t>
      </w:r>
      <w:r w:rsidR="00F66CDD">
        <w:rPr>
          <w:rFonts w:ascii="Arial" w:eastAsia="Arial" w:hAnsi="Arial" w:cs="Arial"/>
          <w:color w:val="000000"/>
          <w:sz w:val="24"/>
          <w:szCs w:val="24"/>
        </w:rPr>
        <w:t xml:space="preserve"> policies</w:t>
      </w:r>
      <w:r w:rsidR="005A1301">
        <w:rPr>
          <w:rFonts w:ascii="Arial" w:eastAsia="Arial" w:hAnsi="Arial" w:cs="Arial"/>
          <w:color w:val="000000"/>
          <w:sz w:val="24"/>
          <w:szCs w:val="24"/>
        </w:rPr>
        <w:t>.</w:t>
      </w:r>
    </w:p>
    <w:p w14:paraId="267DFC62" w14:textId="24ECCD9A" w:rsidR="00E0502F" w:rsidRPr="000C1E0E" w:rsidRDefault="00E0502F" w:rsidP="00F66CDD">
      <w:pPr>
        <w:pStyle w:val="ListParagraph"/>
        <w:autoSpaceDE w:val="0"/>
        <w:autoSpaceDN w:val="0"/>
        <w:adjustRightInd w:val="0"/>
        <w:ind w:left="284"/>
        <w:jc w:val="both"/>
        <w:rPr>
          <w:rFonts w:ascii="Arial" w:eastAsia="Arial" w:hAnsi="Arial" w:cs="Arial"/>
          <w:i/>
          <w:iCs/>
          <w:color w:val="000000"/>
          <w:sz w:val="16"/>
          <w:szCs w:val="16"/>
        </w:rPr>
      </w:pPr>
    </w:p>
    <w:p w14:paraId="263CE09C" w14:textId="77777777" w:rsidR="00E0502F" w:rsidRPr="009451C1" w:rsidRDefault="00E0502F" w:rsidP="00E0502F">
      <w:pPr>
        <w:pStyle w:val="ListParagraph"/>
        <w:rPr>
          <w:rFonts w:ascii="Arial" w:eastAsia="Arial" w:hAnsi="Arial" w:cs="Arial"/>
          <w:color w:val="000000"/>
          <w:sz w:val="16"/>
          <w:szCs w:val="16"/>
        </w:rPr>
      </w:pPr>
    </w:p>
    <w:p w14:paraId="288AB673" w14:textId="521996CA" w:rsidR="0070168E" w:rsidRPr="000C1E0E" w:rsidRDefault="00962556" w:rsidP="007936C6">
      <w:pPr>
        <w:pStyle w:val="ListParagraph"/>
        <w:numPr>
          <w:ilvl w:val="0"/>
          <w:numId w:val="6"/>
        </w:numPr>
        <w:autoSpaceDE w:val="0"/>
        <w:autoSpaceDN w:val="0"/>
        <w:adjustRightInd w:val="0"/>
        <w:ind w:left="284" w:hanging="284"/>
        <w:jc w:val="both"/>
        <w:rPr>
          <w:rFonts w:ascii="Arial" w:eastAsia="Arial" w:hAnsi="Arial" w:cs="Arial"/>
          <w:i/>
          <w:iCs/>
          <w:color w:val="000000"/>
          <w:sz w:val="24"/>
          <w:szCs w:val="24"/>
        </w:rPr>
      </w:pPr>
      <w:r w:rsidRPr="009451C1">
        <w:rPr>
          <w:rFonts w:ascii="Arial" w:eastAsia="Arial" w:hAnsi="Arial" w:cs="Arial"/>
          <w:color w:val="000000"/>
          <w:sz w:val="24"/>
          <w:szCs w:val="24"/>
        </w:rPr>
        <w:t>Ensuring that all staff and other adults on site are aware of the need for maintaining appropriate and professional boundaries in their relationship with pupils and parents, followin</w:t>
      </w:r>
      <w:r w:rsidR="00D52C2F" w:rsidRPr="009451C1">
        <w:rPr>
          <w:rFonts w:ascii="Arial" w:eastAsia="Arial" w:hAnsi="Arial" w:cs="Arial"/>
          <w:color w:val="000000"/>
          <w:sz w:val="24"/>
          <w:szCs w:val="24"/>
        </w:rPr>
        <w:t>g our</w:t>
      </w:r>
      <w:r w:rsidRPr="009451C1">
        <w:rPr>
          <w:rFonts w:ascii="Arial" w:eastAsia="Arial" w:hAnsi="Arial" w:cs="Arial"/>
          <w:color w:val="000000"/>
          <w:sz w:val="24"/>
          <w:szCs w:val="24"/>
        </w:rPr>
        <w:t xml:space="preserve"> </w:t>
      </w:r>
      <w:r w:rsidR="00F66CDD">
        <w:rPr>
          <w:rFonts w:ascii="Arial" w:eastAsia="Arial" w:hAnsi="Arial" w:cs="Arial"/>
          <w:color w:val="000000"/>
          <w:sz w:val="24"/>
          <w:szCs w:val="24"/>
        </w:rPr>
        <w:t>code of conduct, staff handbook</w:t>
      </w:r>
      <w:r w:rsidR="005A1301">
        <w:rPr>
          <w:rFonts w:ascii="Arial" w:eastAsia="Arial" w:hAnsi="Arial" w:cs="Arial"/>
          <w:i/>
          <w:iCs/>
          <w:color w:val="FF0000"/>
          <w:sz w:val="24"/>
          <w:szCs w:val="24"/>
        </w:rPr>
        <w:t>.</w:t>
      </w:r>
    </w:p>
    <w:p w14:paraId="14007F78" w14:textId="77777777" w:rsidR="00D52C2F" w:rsidRPr="009451C1" w:rsidRDefault="00D52C2F" w:rsidP="00D52C2F">
      <w:pPr>
        <w:pStyle w:val="ListParagraph"/>
        <w:autoSpaceDE w:val="0"/>
        <w:autoSpaceDN w:val="0"/>
        <w:adjustRightInd w:val="0"/>
        <w:ind w:left="284"/>
        <w:jc w:val="both"/>
        <w:rPr>
          <w:rFonts w:ascii="Arial" w:eastAsia="Arial" w:hAnsi="Arial" w:cs="Arial"/>
          <w:color w:val="000000"/>
          <w:sz w:val="16"/>
          <w:szCs w:val="16"/>
        </w:rPr>
      </w:pPr>
    </w:p>
    <w:p w14:paraId="6C8621C8" w14:textId="4375D9C1" w:rsidR="003D5750" w:rsidRPr="009451C1" w:rsidRDefault="006B7D99" w:rsidP="007936C6">
      <w:pPr>
        <w:pStyle w:val="ListParagraph"/>
        <w:numPr>
          <w:ilvl w:val="0"/>
          <w:numId w:val="6"/>
        </w:numPr>
        <w:autoSpaceDE w:val="0"/>
        <w:autoSpaceDN w:val="0"/>
        <w:adjustRightInd w:val="0"/>
        <w:spacing w:after="0"/>
        <w:ind w:left="284" w:hanging="284"/>
        <w:jc w:val="both"/>
        <w:rPr>
          <w:rStyle w:val="Hyperlink"/>
          <w:rFonts w:ascii="Arial" w:eastAsia="Arial" w:hAnsi="Arial" w:cs="Arial"/>
          <w:color w:val="000000" w:themeColor="text1"/>
          <w:sz w:val="24"/>
          <w:szCs w:val="24"/>
          <w:u w:val="none"/>
        </w:rPr>
      </w:pPr>
      <w:r w:rsidRPr="009451C1">
        <w:rPr>
          <w:rFonts w:ascii="Arial" w:eastAsia="Arial" w:hAnsi="Arial" w:cs="Arial"/>
          <w:color w:val="000000" w:themeColor="text1"/>
          <w:sz w:val="24"/>
          <w:szCs w:val="24"/>
        </w:rPr>
        <w:t>Requiring a</w:t>
      </w:r>
      <w:r w:rsidR="0070168E" w:rsidRPr="009451C1">
        <w:rPr>
          <w:rFonts w:ascii="Arial" w:eastAsia="Arial" w:hAnsi="Arial" w:cs="Arial"/>
          <w:color w:val="000000" w:themeColor="text1"/>
          <w:sz w:val="24"/>
          <w:szCs w:val="24"/>
        </w:rPr>
        <w:t xml:space="preserve">ll staff to disclose any convictions, cautions, court orders, reprimands and warnings that may affect their suitability to work with children (whether received before or during their employment at the setting). </w:t>
      </w:r>
      <w:r w:rsidR="003D5750" w:rsidRPr="009451C1">
        <w:rPr>
          <w:rStyle w:val="Hyperlink"/>
          <w:rFonts w:ascii="Arial" w:eastAsia="Arial" w:hAnsi="Arial" w:cs="Arial"/>
          <w:color w:val="000000" w:themeColor="text1"/>
          <w:sz w:val="24"/>
          <w:szCs w:val="24"/>
          <w:u w:val="none"/>
        </w:rPr>
        <w:t>Disqualification under the Child Care Act 2006 (amended following the 2018 Regulations)</w:t>
      </w:r>
    </w:p>
    <w:p w14:paraId="1B2F92CA" w14:textId="77777777" w:rsidR="00D52C2F" w:rsidRPr="009451C1" w:rsidRDefault="00D52C2F" w:rsidP="00D52C2F">
      <w:pPr>
        <w:autoSpaceDE w:val="0"/>
        <w:autoSpaceDN w:val="0"/>
        <w:adjustRightInd w:val="0"/>
        <w:spacing w:after="0"/>
        <w:jc w:val="both"/>
        <w:rPr>
          <w:rFonts w:ascii="Arial" w:eastAsia="Arial" w:hAnsi="Arial" w:cs="Arial"/>
          <w:color w:val="000000" w:themeColor="text1"/>
          <w:sz w:val="16"/>
          <w:szCs w:val="16"/>
        </w:rPr>
      </w:pPr>
    </w:p>
    <w:p w14:paraId="70CAE4D9" w14:textId="77777777" w:rsidR="00962556" w:rsidRPr="009451C1" w:rsidRDefault="00962556" w:rsidP="007936C6">
      <w:pPr>
        <w:pStyle w:val="ListParagraph"/>
        <w:numPr>
          <w:ilvl w:val="0"/>
          <w:numId w:val="6"/>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Maintaining an accurate, complete, u</w:t>
      </w:r>
      <w:r w:rsidR="00132D3C" w:rsidRPr="009451C1">
        <w:rPr>
          <w:rFonts w:ascii="Arial" w:eastAsia="Arial" w:hAnsi="Arial" w:cs="Arial"/>
          <w:color w:val="000000"/>
          <w:sz w:val="24"/>
          <w:szCs w:val="24"/>
        </w:rPr>
        <w:t>p to date Single Central Record</w:t>
      </w:r>
    </w:p>
    <w:p w14:paraId="098C8BC1" w14:textId="77777777" w:rsidR="00880C46" w:rsidRDefault="00880C46" w:rsidP="00F66CDD">
      <w:pPr>
        <w:autoSpaceDE w:val="0"/>
        <w:autoSpaceDN w:val="0"/>
        <w:adjustRightInd w:val="0"/>
        <w:spacing w:after="0"/>
        <w:jc w:val="both"/>
        <w:rPr>
          <w:rFonts w:ascii="Arial" w:eastAsia="Arial" w:hAnsi="Arial" w:cs="Arial"/>
          <w:b/>
          <w:color w:val="000000"/>
          <w:sz w:val="24"/>
          <w:szCs w:val="24"/>
        </w:rPr>
      </w:pPr>
    </w:p>
    <w:p w14:paraId="21E3AABE" w14:textId="78EBCFB7" w:rsidR="00962556" w:rsidRDefault="00962556" w:rsidP="00F66CDD">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1</w:t>
      </w:r>
      <w:r w:rsidR="007B39B8" w:rsidRPr="009451C1">
        <w:rPr>
          <w:rFonts w:ascii="Arial" w:eastAsia="Arial" w:hAnsi="Arial" w:cs="Arial"/>
          <w:b/>
          <w:color w:val="000000"/>
          <w:sz w:val="24"/>
          <w:szCs w:val="24"/>
        </w:rPr>
        <w:t>2</w:t>
      </w:r>
      <w:r w:rsidRPr="009451C1">
        <w:rPr>
          <w:rFonts w:ascii="Arial" w:eastAsia="Arial" w:hAnsi="Arial" w:cs="Arial"/>
          <w:b/>
          <w:color w:val="000000"/>
          <w:sz w:val="24"/>
          <w:szCs w:val="24"/>
        </w:rPr>
        <w:t>.0 Staff training and updates:</w:t>
      </w:r>
    </w:p>
    <w:p w14:paraId="3619FC70" w14:textId="12ADE697" w:rsidR="00962556" w:rsidRPr="009451C1" w:rsidRDefault="00962556" w:rsidP="00EB36B0">
      <w:pPr>
        <w:autoSpaceDE w:val="0"/>
        <w:autoSpaceDN w:val="0"/>
        <w:adjustRightInd w:val="0"/>
        <w:contextualSpacing/>
        <w:jc w:val="both"/>
        <w:rPr>
          <w:rFonts w:ascii="Arial" w:eastAsia="Arial" w:hAnsi="Arial" w:cs="Arial"/>
          <w:color w:val="000000"/>
          <w:sz w:val="24"/>
          <w:szCs w:val="24"/>
        </w:rPr>
      </w:pPr>
      <w:r w:rsidRPr="009451C1">
        <w:rPr>
          <w:rFonts w:ascii="Arial" w:eastAsia="Arial" w:hAnsi="Arial" w:cs="Arial"/>
          <w:sz w:val="24"/>
          <w:szCs w:val="24"/>
        </w:rPr>
        <w:t xml:space="preserve">In our school there is a commitment to the continuous development of </w:t>
      </w:r>
      <w:r w:rsidRPr="002B74FC">
        <w:rPr>
          <w:rFonts w:ascii="Arial" w:eastAsia="Arial" w:hAnsi="Arial" w:cs="Arial"/>
          <w:b/>
          <w:bCs/>
          <w:sz w:val="24"/>
          <w:szCs w:val="24"/>
        </w:rPr>
        <w:t>all staff</w:t>
      </w:r>
      <w:r w:rsidRPr="009451C1">
        <w:rPr>
          <w:rFonts w:ascii="Arial" w:eastAsia="Arial" w:hAnsi="Arial" w:cs="Arial"/>
          <w:sz w:val="24"/>
          <w:szCs w:val="24"/>
        </w:rPr>
        <w:t>, regardless of role</w:t>
      </w:r>
      <w:r w:rsidR="00696EC4" w:rsidRPr="009451C1">
        <w:rPr>
          <w:rFonts w:ascii="Arial" w:eastAsia="Arial" w:hAnsi="Arial" w:cs="Arial"/>
          <w:sz w:val="24"/>
          <w:szCs w:val="24"/>
        </w:rPr>
        <w:t>,</w:t>
      </w:r>
      <w:r w:rsidRPr="009451C1">
        <w:rPr>
          <w:rFonts w:ascii="Arial" w:eastAsia="Arial" w:hAnsi="Arial" w:cs="Arial"/>
          <w:sz w:val="24"/>
          <w:szCs w:val="24"/>
        </w:rPr>
        <w:t xml:space="preserve"> </w:t>
      </w:r>
      <w:proofErr w:type="gramStart"/>
      <w:r w:rsidRPr="009451C1">
        <w:rPr>
          <w:rFonts w:ascii="Arial" w:eastAsia="Arial" w:hAnsi="Arial" w:cs="Arial"/>
          <w:sz w:val="24"/>
          <w:szCs w:val="24"/>
        </w:rPr>
        <w:t>with regard to</w:t>
      </w:r>
      <w:proofErr w:type="gramEnd"/>
      <w:r w:rsidRPr="009451C1">
        <w:rPr>
          <w:rFonts w:ascii="Arial" w:eastAsia="Arial" w:hAnsi="Arial" w:cs="Arial"/>
          <w:sz w:val="24"/>
          <w:szCs w:val="24"/>
        </w:rPr>
        <w:t xml:space="preserve"> safeguarding training: </w:t>
      </w:r>
    </w:p>
    <w:p w14:paraId="1DF61E1F" w14:textId="77777777" w:rsidR="00962556" w:rsidRPr="009451C1" w:rsidRDefault="00962556" w:rsidP="00EB36B0">
      <w:pPr>
        <w:contextualSpacing/>
        <w:jc w:val="both"/>
        <w:rPr>
          <w:rFonts w:ascii="Arial" w:eastAsia="Arial" w:hAnsi="Arial" w:cs="Arial"/>
          <w:sz w:val="16"/>
          <w:szCs w:val="16"/>
        </w:rPr>
      </w:pPr>
    </w:p>
    <w:p w14:paraId="32D2D16D" w14:textId="1C642F4A" w:rsidR="00F344D1" w:rsidRDefault="00962556" w:rsidP="00EB36B0">
      <w:pPr>
        <w:contextualSpacing/>
        <w:jc w:val="both"/>
        <w:rPr>
          <w:rFonts w:ascii="Arial" w:eastAsia="Arial" w:hAnsi="Arial" w:cs="Arial"/>
          <w:color w:val="000000" w:themeColor="text1"/>
          <w:sz w:val="24"/>
          <w:szCs w:val="24"/>
        </w:rPr>
      </w:pPr>
      <w:r w:rsidRPr="000A1739">
        <w:rPr>
          <w:rFonts w:ascii="Arial" w:eastAsia="Arial" w:hAnsi="Arial" w:cs="Arial"/>
          <w:color w:val="000000" w:themeColor="text1"/>
          <w:sz w:val="24"/>
          <w:szCs w:val="24"/>
        </w:rPr>
        <w:t xml:space="preserve">All staff </w:t>
      </w:r>
      <w:r w:rsidRPr="00DB3C88">
        <w:rPr>
          <w:rFonts w:ascii="Arial" w:eastAsia="Arial" w:hAnsi="Arial" w:cs="Arial"/>
          <w:color w:val="000000" w:themeColor="text1"/>
          <w:sz w:val="24"/>
          <w:szCs w:val="24"/>
        </w:rPr>
        <w:t xml:space="preserve">undertake </w:t>
      </w:r>
      <w:r w:rsidR="008A6A0A" w:rsidRPr="00DB3C88">
        <w:rPr>
          <w:rFonts w:ascii="Arial" w:eastAsia="Arial" w:hAnsi="Arial" w:cs="Arial"/>
          <w:color w:val="000000" w:themeColor="text1"/>
          <w:sz w:val="24"/>
          <w:szCs w:val="24"/>
        </w:rPr>
        <w:t>Effective Safeguarding (previously known as Basic Awareness)</w:t>
      </w:r>
      <w:r w:rsidR="006B7D99" w:rsidRPr="00DB3C88">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training within the first term of their employment/placement</w:t>
      </w:r>
      <w:r w:rsidR="007969EC">
        <w:rPr>
          <w:rFonts w:ascii="Arial" w:eastAsia="Arial" w:hAnsi="Arial" w:cs="Arial"/>
          <w:color w:val="000000" w:themeColor="text1"/>
          <w:sz w:val="24"/>
          <w:szCs w:val="24"/>
        </w:rPr>
        <w:t xml:space="preserve"> provided by the SCIES Team (Safeguarding Children in Cheshire East Team)</w:t>
      </w:r>
      <w:r w:rsidR="00132955" w:rsidRPr="000A1739">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This training is refreshed every 3 years</w:t>
      </w:r>
      <w:r w:rsidR="00F344D1" w:rsidRPr="000A1739">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to enable them to understand and fulfil their safeguarding responsibilities effectively.</w:t>
      </w:r>
      <w:r w:rsidR="00C362CF">
        <w:rPr>
          <w:rFonts w:ascii="Arial" w:eastAsia="Arial" w:hAnsi="Arial" w:cs="Arial"/>
          <w:color w:val="000000" w:themeColor="text1"/>
          <w:sz w:val="24"/>
          <w:szCs w:val="24"/>
        </w:rPr>
        <w:t xml:space="preserve">  </w:t>
      </w:r>
    </w:p>
    <w:p w14:paraId="1D3F8705" w14:textId="77777777" w:rsidR="007A0431" w:rsidRPr="00CE386C" w:rsidRDefault="007A0431" w:rsidP="00EB36B0">
      <w:pPr>
        <w:contextualSpacing/>
        <w:jc w:val="both"/>
        <w:rPr>
          <w:rFonts w:ascii="Arial" w:eastAsia="Arial" w:hAnsi="Arial" w:cs="Arial"/>
          <w:color w:val="000000" w:themeColor="text1"/>
          <w:sz w:val="16"/>
          <w:szCs w:val="16"/>
        </w:rPr>
      </w:pPr>
    </w:p>
    <w:p w14:paraId="05EE3F0B" w14:textId="7729275F" w:rsidR="00962556" w:rsidRPr="000A1739" w:rsidRDefault="00092015" w:rsidP="00EB36B0">
      <w:pPr>
        <w:contextualSpacing/>
        <w:jc w:val="both"/>
        <w:rPr>
          <w:rFonts w:ascii="Arial" w:eastAsia="Arial" w:hAnsi="Arial" w:cs="Arial"/>
          <w:color w:val="000000" w:themeColor="text1"/>
          <w:sz w:val="24"/>
          <w:szCs w:val="24"/>
        </w:rPr>
      </w:pPr>
      <w:r w:rsidRPr="000A1739">
        <w:rPr>
          <w:rFonts w:ascii="Arial" w:eastAsia="Arial" w:hAnsi="Arial" w:cs="Arial"/>
          <w:color w:val="000000" w:themeColor="text1"/>
          <w:sz w:val="24"/>
          <w:szCs w:val="24"/>
        </w:rPr>
        <w:t>This training needs to include</w:t>
      </w:r>
      <w:r w:rsidR="00F344D1" w:rsidRPr="000A1739">
        <w:rPr>
          <w:rFonts w:ascii="Arial" w:eastAsia="Arial" w:hAnsi="Arial" w:cs="Arial"/>
          <w:color w:val="000000" w:themeColor="text1"/>
          <w:sz w:val="24"/>
          <w:szCs w:val="24"/>
        </w:rPr>
        <w:t xml:space="preserve"> local information, priorities and safeguarding procedures for Cheshire East and needs to align with the Cheshire East Safeguarding Children’s Partnership training pathway for schools and colleges</w:t>
      </w:r>
      <w:r w:rsidR="00672BBA" w:rsidRPr="000A1739">
        <w:rPr>
          <w:rFonts w:ascii="Arial" w:eastAsia="Arial" w:hAnsi="Arial" w:cs="Arial"/>
          <w:color w:val="000000" w:themeColor="text1"/>
          <w:sz w:val="24"/>
          <w:szCs w:val="24"/>
        </w:rPr>
        <w:t>.</w:t>
      </w:r>
    </w:p>
    <w:p w14:paraId="1FF529D1" w14:textId="77777777" w:rsidR="00962556" w:rsidRPr="000A1739" w:rsidRDefault="00962556" w:rsidP="00EB36B0">
      <w:pPr>
        <w:contextualSpacing/>
        <w:jc w:val="both"/>
        <w:rPr>
          <w:rFonts w:ascii="Arial" w:hAnsi="Arial" w:cs="Arial"/>
          <w:color w:val="000000" w:themeColor="text1"/>
          <w:sz w:val="16"/>
          <w:szCs w:val="16"/>
        </w:rPr>
      </w:pPr>
    </w:p>
    <w:p w14:paraId="1B51FFD5" w14:textId="64115FCC" w:rsidR="00962556" w:rsidRDefault="00962556" w:rsidP="00EB36B0">
      <w:pPr>
        <w:contextualSpacing/>
        <w:jc w:val="both"/>
        <w:rPr>
          <w:rFonts w:ascii="Arial" w:hAnsi="Arial" w:cs="Arial"/>
          <w:color w:val="000000" w:themeColor="text1"/>
          <w:sz w:val="24"/>
          <w:szCs w:val="24"/>
        </w:rPr>
      </w:pPr>
      <w:r w:rsidRPr="000A1739">
        <w:rPr>
          <w:rFonts w:ascii="Arial" w:hAnsi="Arial" w:cs="Arial"/>
          <w:bCs/>
          <w:color w:val="000000" w:themeColor="text1"/>
          <w:sz w:val="24"/>
          <w:szCs w:val="24"/>
        </w:rPr>
        <w:lastRenderedPageBreak/>
        <w:t>All</w:t>
      </w:r>
      <w:r w:rsidRPr="000A1739">
        <w:rPr>
          <w:rFonts w:ascii="Arial" w:hAnsi="Arial" w:cs="Arial"/>
          <w:color w:val="000000" w:themeColor="text1"/>
          <w:sz w:val="24"/>
          <w:szCs w:val="24"/>
        </w:rPr>
        <w:t xml:space="preserve"> staff receive </w:t>
      </w:r>
      <w:r w:rsidR="00F344D1" w:rsidRPr="000A1739">
        <w:rPr>
          <w:rFonts w:ascii="Arial" w:hAnsi="Arial" w:cs="Arial"/>
          <w:color w:val="000000" w:themeColor="text1"/>
          <w:sz w:val="24"/>
          <w:szCs w:val="24"/>
        </w:rPr>
        <w:t>an annual refresher update for their</w:t>
      </w:r>
      <w:r w:rsidR="0098048A" w:rsidRPr="000A1739">
        <w:rPr>
          <w:rFonts w:ascii="Arial" w:hAnsi="Arial" w:cs="Arial"/>
          <w:color w:val="000000" w:themeColor="text1"/>
          <w:sz w:val="24"/>
          <w:szCs w:val="24"/>
        </w:rPr>
        <w:t xml:space="preserve"> safeguarding</w:t>
      </w:r>
      <w:r w:rsidR="00F344D1" w:rsidRPr="000A1739">
        <w:rPr>
          <w:rFonts w:ascii="Arial" w:hAnsi="Arial" w:cs="Arial"/>
          <w:color w:val="000000" w:themeColor="text1"/>
          <w:sz w:val="24"/>
          <w:szCs w:val="24"/>
        </w:rPr>
        <w:t xml:space="preserve"> training</w:t>
      </w:r>
      <w:r w:rsidR="00AD0701" w:rsidRPr="000A1739">
        <w:rPr>
          <w:rFonts w:ascii="Arial" w:hAnsi="Arial" w:cs="Arial"/>
          <w:color w:val="000000" w:themeColor="text1"/>
          <w:sz w:val="24"/>
          <w:szCs w:val="24"/>
        </w:rPr>
        <w:t>.</w:t>
      </w:r>
      <w:r w:rsidR="0098048A" w:rsidRPr="000A1739">
        <w:rPr>
          <w:rFonts w:ascii="Arial" w:hAnsi="Arial" w:cs="Arial"/>
          <w:color w:val="000000" w:themeColor="text1"/>
          <w:sz w:val="24"/>
          <w:szCs w:val="24"/>
        </w:rPr>
        <w:t xml:space="preserve"> In addition, they receive regular updates via staff meetings, briefings and communications throughout the year. </w:t>
      </w:r>
    </w:p>
    <w:p w14:paraId="0B0D6D40" w14:textId="77777777" w:rsidR="007A0431" w:rsidRPr="00CE386C" w:rsidRDefault="007A0431" w:rsidP="00EB36B0">
      <w:pPr>
        <w:contextualSpacing/>
        <w:jc w:val="both"/>
        <w:rPr>
          <w:rFonts w:ascii="Arial" w:hAnsi="Arial" w:cs="Arial"/>
          <w:color w:val="000000" w:themeColor="text1"/>
          <w:sz w:val="16"/>
          <w:szCs w:val="16"/>
        </w:rPr>
      </w:pPr>
    </w:p>
    <w:p w14:paraId="140DE19B" w14:textId="324A5E54" w:rsidR="00962556" w:rsidRDefault="00962556" w:rsidP="001C01F1">
      <w:pPr>
        <w:contextualSpacing/>
        <w:jc w:val="both"/>
        <w:rPr>
          <w:rFonts w:ascii="Arial" w:eastAsia="Arial" w:hAnsi="Arial" w:cs="Arial"/>
          <w:sz w:val="24"/>
          <w:szCs w:val="24"/>
        </w:rPr>
      </w:pPr>
      <w:r w:rsidRPr="009451C1">
        <w:rPr>
          <w:rFonts w:ascii="Arial" w:eastAsia="Arial" w:hAnsi="Arial" w:cs="Arial"/>
          <w:color w:val="000000"/>
          <w:sz w:val="24"/>
          <w:szCs w:val="24"/>
        </w:rPr>
        <w:t>T</w:t>
      </w:r>
      <w:r w:rsidRPr="009451C1">
        <w:rPr>
          <w:rFonts w:ascii="Arial" w:eastAsia="Arial" w:hAnsi="Arial" w:cs="Arial"/>
          <w:sz w:val="24"/>
          <w:szCs w:val="24"/>
        </w:rPr>
        <w:t xml:space="preserve">he Designated Lead and any Deputy </w:t>
      </w:r>
      <w:r w:rsidR="005234FE" w:rsidRPr="009451C1">
        <w:rPr>
          <w:rFonts w:ascii="Arial" w:eastAsia="Arial" w:hAnsi="Arial" w:cs="Arial"/>
          <w:sz w:val="24"/>
          <w:szCs w:val="24"/>
        </w:rPr>
        <w:t xml:space="preserve">have completed specific training such as Designated Safeguarding </w:t>
      </w:r>
      <w:proofErr w:type="gramStart"/>
      <w:r w:rsidR="005234FE" w:rsidRPr="009451C1">
        <w:rPr>
          <w:rFonts w:ascii="Arial" w:eastAsia="Arial" w:hAnsi="Arial" w:cs="Arial"/>
          <w:sz w:val="24"/>
          <w:szCs w:val="24"/>
        </w:rPr>
        <w:t>Lead</w:t>
      </w:r>
      <w:proofErr w:type="gramEnd"/>
      <w:r w:rsidR="005234FE" w:rsidRPr="009451C1">
        <w:rPr>
          <w:rFonts w:ascii="Arial" w:eastAsia="Arial" w:hAnsi="Arial" w:cs="Arial"/>
          <w:sz w:val="24"/>
          <w:szCs w:val="24"/>
        </w:rPr>
        <w:t xml:space="preserve"> Training to carry out the duties of the role</w:t>
      </w:r>
      <w:r w:rsidR="00442310" w:rsidRPr="009451C1">
        <w:rPr>
          <w:rFonts w:ascii="Arial" w:eastAsia="Arial" w:hAnsi="Arial" w:cs="Arial"/>
          <w:sz w:val="24"/>
          <w:szCs w:val="24"/>
        </w:rPr>
        <w:t>,</w:t>
      </w:r>
      <w:r w:rsidR="005234FE" w:rsidRPr="009451C1">
        <w:rPr>
          <w:rFonts w:ascii="Arial" w:eastAsia="Arial" w:hAnsi="Arial" w:cs="Arial"/>
          <w:sz w:val="24"/>
          <w:szCs w:val="24"/>
        </w:rPr>
        <w:t xml:space="preserve"> </w:t>
      </w:r>
      <w:r w:rsidR="005234FE" w:rsidRPr="00D07BCA">
        <w:rPr>
          <w:rFonts w:ascii="Arial" w:eastAsia="Arial" w:hAnsi="Arial" w:cs="Arial"/>
          <w:sz w:val="24"/>
          <w:szCs w:val="24"/>
        </w:rPr>
        <w:t xml:space="preserve">and </w:t>
      </w:r>
      <w:r w:rsidRPr="00D07BCA">
        <w:rPr>
          <w:rFonts w:ascii="Arial" w:eastAsia="Arial" w:hAnsi="Arial" w:cs="Arial"/>
          <w:sz w:val="24"/>
          <w:szCs w:val="24"/>
        </w:rPr>
        <w:t xml:space="preserve">attend </w:t>
      </w:r>
      <w:r w:rsidR="003D5750" w:rsidRPr="00D07BCA">
        <w:rPr>
          <w:rFonts w:ascii="Arial" w:eastAsia="Arial" w:hAnsi="Arial" w:cs="Arial"/>
          <w:color w:val="000000" w:themeColor="text1"/>
          <w:sz w:val="24"/>
          <w:szCs w:val="24"/>
        </w:rPr>
        <w:t xml:space="preserve">(CESCP) </w:t>
      </w:r>
      <w:r w:rsidR="006B7D99" w:rsidRPr="00D07BCA">
        <w:rPr>
          <w:rFonts w:ascii="Arial" w:eastAsia="Arial" w:hAnsi="Arial" w:cs="Arial"/>
          <w:sz w:val="24"/>
          <w:szCs w:val="24"/>
        </w:rPr>
        <w:t>multi agency Safeguarding and Child P</w:t>
      </w:r>
      <w:r w:rsidRPr="00D07BCA">
        <w:rPr>
          <w:rFonts w:ascii="Arial" w:eastAsia="Arial" w:hAnsi="Arial" w:cs="Arial"/>
          <w:sz w:val="24"/>
          <w:szCs w:val="24"/>
        </w:rPr>
        <w:t>rotection training on an annual basis.</w:t>
      </w:r>
    </w:p>
    <w:p w14:paraId="0591F838" w14:textId="77777777" w:rsidR="000D4B20" w:rsidRDefault="000D4B20" w:rsidP="001C01F1">
      <w:pPr>
        <w:contextualSpacing/>
        <w:jc w:val="both"/>
        <w:rPr>
          <w:rFonts w:ascii="Arial" w:eastAsia="Arial" w:hAnsi="Arial" w:cs="Arial"/>
          <w:sz w:val="24"/>
          <w:szCs w:val="24"/>
        </w:rPr>
      </w:pPr>
    </w:p>
    <w:p w14:paraId="4E7DD5C7" w14:textId="4A76E41A" w:rsidR="00C362CF" w:rsidRPr="00E40601" w:rsidRDefault="00C362CF" w:rsidP="00C362CF">
      <w:pPr>
        <w:contextualSpacing/>
        <w:jc w:val="both"/>
        <w:rPr>
          <w:rFonts w:ascii="Arial" w:eastAsia="Arial" w:hAnsi="Arial" w:cs="Arial"/>
          <w:color w:val="000000" w:themeColor="text1"/>
          <w:sz w:val="24"/>
          <w:szCs w:val="24"/>
        </w:rPr>
      </w:pPr>
      <w:r w:rsidRPr="00E40601">
        <w:rPr>
          <w:rFonts w:ascii="Arial" w:eastAsia="Arial" w:hAnsi="Arial" w:cs="Arial"/>
          <w:color w:val="000000" w:themeColor="text1"/>
          <w:sz w:val="24"/>
          <w:szCs w:val="24"/>
        </w:rPr>
        <w:t xml:space="preserve">EYFS Training requirements: </w:t>
      </w:r>
    </w:p>
    <w:p w14:paraId="0FD9006F" w14:textId="77777777" w:rsidR="00E6089A" w:rsidRPr="007A3646" w:rsidRDefault="00E6089A" w:rsidP="00C362CF">
      <w:pPr>
        <w:contextualSpacing/>
        <w:jc w:val="both"/>
        <w:rPr>
          <w:rFonts w:ascii="Arial" w:eastAsia="Arial" w:hAnsi="Arial" w:cs="Arial"/>
          <w:color w:val="000000" w:themeColor="text1"/>
          <w:sz w:val="16"/>
          <w:szCs w:val="16"/>
        </w:rPr>
      </w:pPr>
    </w:p>
    <w:p w14:paraId="4BA747D9" w14:textId="238D47D0" w:rsidR="00E6089A" w:rsidRPr="007A3646" w:rsidRDefault="008A6A0A" w:rsidP="00E6089A">
      <w:pPr>
        <w:contextualSpacing/>
        <w:jc w:val="both"/>
        <w:rPr>
          <w:rFonts w:ascii="Arial" w:eastAsia="Arial" w:hAnsi="Arial" w:cs="Arial"/>
          <w:color w:val="000000" w:themeColor="text1"/>
          <w:sz w:val="24"/>
          <w:szCs w:val="24"/>
        </w:rPr>
      </w:pPr>
      <w:r w:rsidRPr="007A3646">
        <w:rPr>
          <w:rFonts w:ascii="Arial" w:eastAsia="Arial" w:hAnsi="Arial" w:cs="Arial"/>
          <w:color w:val="000000" w:themeColor="text1"/>
          <w:sz w:val="24"/>
          <w:szCs w:val="24"/>
        </w:rPr>
        <w:t xml:space="preserve">Effective Safeguarding (previously known as Basic Awareness) </w:t>
      </w:r>
      <w:r w:rsidR="00E6089A" w:rsidRPr="007A3646">
        <w:rPr>
          <w:rFonts w:ascii="Arial" w:eastAsia="Arial" w:hAnsi="Arial" w:cs="Arial"/>
          <w:color w:val="000000" w:themeColor="text1"/>
          <w:sz w:val="24"/>
          <w:szCs w:val="24"/>
        </w:rPr>
        <w:t>training for EYFS practitioners is renewed every two years</w:t>
      </w:r>
      <w:r w:rsidR="002B74FC" w:rsidRPr="007A3646">
        <w:rPr>
          <w:rFonts w:ascii="Arial" w:eastAsia="Arial" w:hAnsi="Arial" w:cs="Arial"/>
          <w:color w:val="000000" w:themeColor="text1"/>
          <w:sz w:val="24"/>
          <w:szCs w:val="24"/>
        </w:rPr>
        <w:t xml:space="preserve">. This can be accessed via the DFE: </w:t>
      </w:r>
      <w:hyperlink r:id="rId41" w:history="1">
        <w:r w:rsidR="002B74FC" w:rsidRPr="007A3646">
          <w:rPr>
            <w:rStyle w:val="Hyperlink"/>
            <w:rFonts w:ascii="Arial" w:eastAsia="Arial" w:hAnsi="Arial" w:cs="Arial"/>
            <w:color w:val="000000" w:themeColor="text1"/>
            <w:sz w:val="24"/>
            <w:szCs w:val="24"/>
          </w:rPr>
          <w:t>Early years foundation stage (EYFS) statutory framework - GOV.UK</w:t>
        </w:r>
      </w:hyperlink>
    </w:p>
    <w:p w14:paraId="29CA3C73" w14:textId="65F26A3D" w:rsidR="00C362CF" w:rsidRPr="007A3646" w:rsidRDefault="00E6089A" w:rsidP="001C01F1">
      <w:pPr>
        <w:contextualSpacing/>
        <w:jc w:val="both"/>
        <w:rPr>
          <w:rFonts w:ascii="Arial" w:eastAsia="Arial" w:hAnsi="Arial" w:cs="Arial"/>
          <w:color w:val="000000" w:themeColor="text1"/>
          <w:sz w:val="24"/>
          <w:szCs w:val="24"/>
        </w:rPr>
      </w:pPr>
      <w:r w:rsidRPr="007A3646">
        <w:rPr>
          <w:rFonts w:ascii="Arial" w:eastAsia="Arial" w:hAnsi="Arial" w:cs="Arial"/>
          <w:color w:val="000000" w:themeColor="text1"/>
          <w:sz w:val="24"/>
          <w:szCs w:val="24"/>
        </w:rPr>
        <w:t> </w:t>
      </w:r>
    </w:p>
    <w:p w14:paraId="70595C1E" w14:textId="7373E316" w:rsidR="00AC5CBB" w:rsidRPr="00635340" w:rsidRDefault="00AC5CBB" w:rsidP="00C362CF">
      <w:pPr>
        <w:contextualSpacing/>
        <w:jc w:val="both"/>
        <w:rPr>
          <w:rFonts w:ascii="Arial" w:eastAsia="Arial" w:hAnsi="Arial" w:cs="Arial"/>
          <w:color w:val="000000" w:themeColor="text1"/>
          <w:sz w:val="24"/>
          <w:szCs w:val="24"/>
        </w:rPr>
      </w:pPr>
      <w:r w:rsidRPr="007A3646">
        <w:rPr>
          <w:rFonts w:ascii="Arial" w:eastAsia="Arial" w:hAnsi="Arial" w:cs="Arial"/>
          <w:color w:val="000000" w:themeColor="text1"/>
          <w:sz w:val="24"/>
          <w:szCs w:val="24"/>
        </w:rPr>
        <w:t xml:space="preserve">Paediatric first aid: For EYFS, at least one person with a current paediatric first aid (PFA) certificate must </w:t>
      </w:r>
      <w:proofErr w:type="gramStart"/>
      <w:r w:rsidRPr="007A3646">
        <w:rPr>
          <w:rFonts w:ascii="Arial" w:eastAsia="Arial" w:hAnsi="Arial" w:cs="Arial"/>
          <w:color w:val="000000" w:themeColor="text1"/>
          <w:sz w:val="24"/>
          <w:szCs w:val="24"/>
        </w:rPr>
        <w:t>be on the premises and available at all times</w:t>
      </w:r>
      <w:proofErr w:type="gramEnd"/>
      <w:r w:rsidRPr="007A3646">
        <w:rPr>
          <w:rFonts w:ascii="Arial" w:eastAsia="Arial" w:hAnsi="Arial" w:cs="Arial"/>
          <w:color w:val="000000" w:themeColor="text1"/>
          <w:sz w:val="24"/>
          <w:szCs w:val="24"/>
        </w:rPr>
        <w:t xml:space="preserve"> when children are present and must accompany children on outings.</w:t>
      </w:r>
    </w:p>
    <w:p w14:paraId="10AD381D" w14:textId="77777777" w:rsidR="001C01F1" w:rsidRPr="009451C1" w:rsidRDefault="001C01F1" w:rsidP="001C01F1">
      <w:pPr>
        <w:contextualSpacing/>
        <w:jc w:val="both"/>
        <w:rPr>
          <w:rFonts w:ascii="Arial" w:eastAsia="Arial" w:hAnsi="Arial" w:cs="Arial"/>
          <w:color w:val="0070C0"/>
          <w:sz w:val="16"/>
          <w:szCs w:val="16"/>
        </w:rPr>
      </w:pPr>
    </w:p>
    <w:p w14:paraId="2B96599B" w14:textId="0468EAE4" w:rsidR="00962556" w:rsidRPr="009451C1" w:rsidRDefault="00962556"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The Designated Safeguarding Lead, and/or Deput</w:t>
      </w:r>
      <w:r w:rsidR="00C94E8F">
        <w:rPr>
          <w:rFonts w:ascii="Arial" w:eastAsia="Arial" w:hAnsi="Arial" w:cs="Arial"/>
          <w:sz w:val="24"/>
          <w:szCs w:val="24"/>
        </w:rPr>
        <w:t>y/</w:t>
      </w:r>
      <w:proofErr w:type="spellStart"/>
      <w:r w:rsidR="00C94E8F">
        <w:rPr>
          <w:rFonts w:ascii="Arial" w:eastAsia="Arial" w:hAnsi="Arial" w:cs="Arial"/>
          <w:sz w:val="24"/>
          <w:szCs w:val="24"/>
        </w:rPr>
        <w:t>ies</w:t>
      </w:r>
      <w:proofErr w:type="spellEnd"/>
      <w:r w:rsidRPr="009451C1">
        <w:rPr>
          <w:rFonts w:ascii="Arial" w:eastAsia="Arial" w:hAnsi="Arial" w:cs="Arial"/>
          <w:sz w:val="24"/>
          <w:szCs w:val="24"/>
        </w:rPr>
        <w:t xml:space="preserve"> attend the Designated Safeguarding Leads Meetings held each term coordinated by the SCiES Team, therefore enabling them to remain up to date with </w:t>
      </w:r>
      <w:r w:rsidR="00DD55A4">
        <w:rPr>
          <w:rFonts w:ascii="Arial" w:eastAsia="Arial" w:hAnsi="Arial" w:cs="Arial"/>
          <w:sz w:val="24"/>
          <w:szCs w:val="24"/>
        </w:rPr>
        <w:t>s</w:t>
      </w:r>
      <w:r w:rsidRPr="009451C1">
        <w:rPr>
          <w:rFonts w:ascii="Arial" w:eastAsia="Arial" w:hAnsi="Arial" w:cs="Arial"/>
          <w:sz w:val="24"/>
          <w:szCs w:val="24"/>
        </w:rPr>
        <w:t>afeguarding practices and be aware o</w:t>
      </w:r>
      <w:r w:rsidR="006B7D99" w:rsidRPr="009451C1">
        <w:rPr>
          <w:rFonts w:ascii="Arial" w:eastAsia="Arial" w:hAnsi="Arial" w:cs="Arial"/>
          <w:sz w:val="24"/>
          <w:szCs w:val="24"/>
        </w:rPr>
        <w:t xml:space="preserve">f any emerging concerns/themes </w:t>
      </w:r>
      <w:r w:rsidRPr="009451C1">
        <w:rPr>
          <w:rFonts w:ascii="Arial" w:eastAsia="Arial" w:hAnsi="Arial" w:cs="Arial"/>
          <w:sz w:val="24"/>
          <w:szCs w:val="24"/>
        </w:rPr>
        <w:t>with</w:t>
      </w:r>
      <w:r w:rsidR="006B7D99" w:rsidRPr="009451C1">
        <w:rPr>
          <w:rFonts w:ascii="Arial" w:eastAsia="Arial" w:hAnsi="Arial" w:cs="Arial"/>
          <w:sz w:val="24"/>
          <w:szCs w:val="24"/>
        </w:rPr>
        <w:t>in</w:t>
      </w:r>
      <w:r w:rsidRPr="009451C1">
        <w:rPr>
          <w:rFonts w:ascii="Arial" w:eastAsia="Arial" w:hAnsi="Arial" w:cs="Arial"/>
          <w:sz w:val="24"/>
          <w:szCs w:val="24"/>
        </w:rPr>
        <w:t xml:space="preserve"> Cheshire East.</w:t>
      </w:r>
    </w:p>
    <w:p w14:paraId="41F8487B" w14:textId="1E67EE2C" w:rsidR="00962556" w:rsidRPr="000A1739" w:rsidRDefault="00962556" w:rsidP="00696EC4">
      <w:pPr>
        <w:autoSpaceDE w:val="0"/>
        <w:autoSpaceDN w:val="0"/>
        <w:adjustRightInd w:val="0"/>
        <w:spacing w:after="0"/>
        <w:jc w:val="both"/>
        <w:rPr>
          <w:rFonts w:ascii="Arial" w:eastAsia="Arial" w:hAnsi="Arial" w:cs="Arial"/>
          <w:color w:val="000000" w:themeColor="text1"/>
          <w:sz w:val="24"/>
          <w:szCs w:val="24"/>
        </w:rPr>
      </w:pPr>
      <w:r w:rsidRPr="009451C1">
        <w:rPr>
          <w:rFonts w:ascii="Arial" w:eastAsia="Arial" w:hAnsi="Arial" w:cs="Arial"/>
          <w:color w:val="000000"/>
          <w:sz w:val="24"/>
          <w:szCs w:val="24"/>
        </w:rPr>
        <w:t xml:space="preserve">The school acknowledges findings </w:t>
      </w:r>
      <w:r w:rsidR="0098048A">
        <w:rPr>
          <w:rFonts w:ascii="Arial" w:eastAsia="Arial" w:hAnsi="Arial" w:cs="Arial"/>
          <w:color w:val="000000"/>
          <w:sz w:val="24"/>
          <w:szCs w:val="24"/>
        </w:rPr>
        <w:t xml:space="preserve">from </w:t>
      </w:r>
      <w:r w:rsidR="0098048A" w:rsidRPr="000A1739">
        <w:rPr>
          <w:rFonts w:ascii="Arial" w:eastAsia="Arial" w:hAnsi="Arial" w:cs="Arial"/>
          <w:color w:val="000000" w:themeColor="text1"/>
          <w:sz w:val="24"/>
          <w:szCs w:val="24"/>
        </w:rPr>
        <w:t xml:space="preserve">local and national practice learning reviews </w:t>
      </w:r>
      <w:r w:rsidRPr="000A1739">
        <w:rPr>
          <w:rFonts w:ascii="Arial" w:eastAsia="Arial" w:hAnsi="Arial" w:cs="Arial"/>
          <w:color w:val="000000" w:themeColor="text1"/>
          <w:sz w:val="24"/>
          <w:szCs w:val="24"/>
        </w:rPr>
        <w:t>and shares lessons learned with all staff</w:t>
      </w:r>
      <w:r w:rsidR="0098048A" w:rsidRPr="000A1739">
        <w:rPr>
          <w:rFonts w:ascii="Arial" w:eastAsia="Arial" w:hAnsi="Arial" w:cs="Arial"/>
          <w:color w:val="000000" w:themeColor="text1"/>
          <w:sz w:val="24"/>
          <w:szCs w:val="24"/>
        </w:rPr>
        <w:t xml:space="preserve">. </w:t>
      </w:r>
    </w:p>
    <w:p w14:paraId="799F9568" w14:textId="77777777" w:rsidR="007A0431" w:rsidRDefault="007A0431" w:rsidP="00C94E8F">
      <w:pPr>
        <w:autoSpaceDE w:val="0"/>
        <w:autoSpaceDN w:val="0"/>
        <w:adjustRightInd w:val="0"/>
        <w:spacing w:after="0"/>
        <w:jc w:val="both"/>
        <w:rPr>
          <w:rFonts w:ascii="Arial" w:eastAsiaTheme="minorHAnsi" w:hAnsi="Arial" w:cs="Arial"/>
          <w:b/>
          <w:sz w:val="24"/>
          <w:szCs w:val="24"/>
          <w:lang w:eastAsia="en-US"/>
        </w:rPr>
      </w:pPr>
    </w:p>
    <w:p w14:paraId="68EDD161" w14:textId="57B76F9C" w:rsidR="009779D6" w:rsidRPr="009451C1" w:rsidRDefault="007B39B8" w:rsidP="00C94E8F">
      <w:pPr>
        <w:autoSpaceDE w:val="0"/>
        <w:autoSpaceDN w:val="0"/>
        <w:adjustRightInd w:val="0"/>
        <w:spacing w:after="0"/>
        <w:jc w:val="both"/>
        <w:rPr>
          <w:rFonts w:ascii="Arial" w:eastAsiaTheme="minorHAnsi" w:hAnsi="Arial" w:cs="Arial"/>
          <w:b/>
          <w:bCs/>
          <w:color w:val="7030A0"/>
          <w:sz w:val="24"/>
          <w:szCs w:val="24"/>
          <w:lang w:eastAsia="en-US"/>
        </w:rPr>
      </w:pPr>
      <w:r w:rsidRPr="009451C1">
        <w:rPr>
          <w:rFonts w:ascii="Arial" w:eastAsiaTheme="minorHAnsi" w:hAnsi="Arial" w:cs="Arial"/>
          <w:b/>
          <w:sz w:val="24"/>
          <w:szCs w:val="24"/>
          <w:lang w:eastAsia="en-US"/>
        </w:rPr>
        <w:t>13</w:t>
      </w:r>
      <w:r w:rsidR="00962556" w:rsidRPr="009451C1">
        <w:rPr>
          <w:rFonts w:ascii="Arial" w:eastAsiaTheme="minorHAnsi" w:hAnsi="Arial" w:cs="Arial"/>
          <w:b/>
          <w:sz w:val="24"/>
          <w:szCs w:val="24"/>
          <w:lang w:eastAsia="en-US"/>
        </w:rPr>
        <w:t>.0</w:t>
      </w:r>
      <w:r w:rsidR="009779D6" w:rsidRPr="009451C1">
        <w:rPr>
          <w:rFonts w:ascii="Arial" w:eastAsiaTheme="minorHAnsi" w:hAnsi="Arial" w:cs="Arial"/>
          <w:b/>
          <w:sz w:val="24"/>
          <w:szCs w:val="24"/>
          <w:lang w:eastAsia="en-US"/>
        </w:rPr>
        <w:t xml:space="preserve"> </w:t>
      </w:r>
      <w:r w:rsidR="009C159E">
        <w:rPr>
          <w:rFonts w:ascii="Arial" w:eastAsiaTheme="minorHAnsi" w:hAnsi="Arial" w:cs="Arial"/>
          <w:b/>
          <w:sz w:val="24"/>
          <w:szCs w:val="24"/>
          <w:lang w:eastAsia="en-US"/>
        </w:rPr>
        <w:t xml:space="preserve">Cared </w:t>
      </w:r>
      <w:r w:rsidR="009779D6" w:rsidRPr="009451C1">
        <w:rPr>
          <w:rFonts w:ascii="Arial" w:eastAsiaTheme="minorHAnsi" w:hAnsi="Arial" w:cs="Arial"/>
          <w:b/>
          <w:sz w:val="24"/>
          <w:szCs w:val="24"/>
          <w:lang w:eastAsia="en-US"/>
        </w:rPr>
        <w:t xml:space="preserve">for </w:t>
      </w:r>
      <w:r w:rsidR="00DD55A4">
        <w:rPr>
          <w:rFonts w:ascii="Arial" w:eastAsiaTheme="minorHAnsi" w:hAnsi="Arial" w:cs="Arial"/>
          <w:b/>
          <w:sz w:val="24"/>
          <w:szCs w:val="24"/>
          <w:lang w:eastAsia="en-US"/>
        </w:rPr>
        <w:t>c</w:t>
      </w:r>
      <w:r w:rsidR="009779D6" w:rsidRPr="009451C1">
        <w:rPr>
          <w:rFonts w:ascii="Arial" w:eastAsiaTheme="minorHAnsi" w:hAnsi="Arial" w:cs="Arial"/>
          <w:b/>
          <w:sz w:val="24"/>
          <w:szCs w:val="24"/>
          <w:lang w:eastAsia="en-US"/>
        </w:rPr>
        <w:t>hildren (Looked after children)</w:t>
      </w:r>
      <w:r w:rsidR="0093354B" w:rsidRPr="009451C1">
        <w:rPr>
          <w:rFonts w:ascii="Arial" w:eastAsiaTheme="minorHAnsi" w:hAnsi="Arial" w:cs="Arial"/>
          <w:b/>
          <w:sz w:val="24"/>
          <w:szCs w:val="24"/>
          <w:lang w:eastAsia="en-US"/>
        </w:rPr>
        <w:t xml:space="preserve"> and previously cared for children</w:t>
      </w:r>
      <w:r w:rsidR="00352CED">
        <w:rPr>
          <w:rFonts w:ascii="Arial" w:eastAsiaTheme="minorHAnsi" w:hAnsi="Arial" w:cs="Arial"/>
          <w:b/>
          <w:sz w:val="24"/>
          <w:szCs w:val="24"/>
          <w:lang w:eastAsia="en-US"/>
        </w:rPr>
        <w:t>:</w:t>
      </w:r>
    </w:p>
    <w:p w14:paraId="06866104" w14:textId="510FAA57" w:rsidR="00E74D60" w:rsidRPr="009451C1" w:rsidRDefault="009779D6"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In </w:t>
      </w:r>
      <w:bookmarkStart w:id="0" w:name="_Hlk79994316"/>
      <w:r w:rsidR="00A01E6D" w:rsidRPr="008D055D">
        <w:rPr>
          <w:rFonts w:ascii="Arial" w:eastAsia="Arial" w:hAnsi="Arial" w:cs="Arial"/>
          <w:i/>
          <w:color w:val="000000" w:themeColor="text1"/>
          <w:sz w:val="24"/>
          <w:szCs w:val="24"/>
        </w:rPr>
        <w:t>Cranberry Academy</w:t>
      </w:r>
      <w:r w:rsidR="00A01E6D">
        <w:rPr>
          <w:rFonts w:ascii="Arial" w:eastAsia="Arial" w:hAnsi="Arial" w:cs="Arial"/>
          <w:sz w:val="24"/>
          <w:szCs w:val="24"/>
        </w:rPr>
        <w:t>,</w:t>
      </w:r>
      <w:r w:rsidR="00A01E6D" w:rsidRPr="008D055D">
        <w:rPr>
          <w:rFonts w:ascii="Arial" w:eastAsia="Arial" w:hAnsi="Arial" w:cs="Arial"/>
          <w:sz w:val="24"/>
          <w:szCs w:val="24"/>
        </w:rPr>
        <w:t xml:space="preserve"> </w:t>
      </w:r>
      <w:bookmarkEnd w:id="0"/>
      <w:r w:rsidRPr="009451C1">
        <w:rPr>
          <w:rFonts w:ascii="Arial" w:eastAsia="Arial" w:hAnsi="Arial" w:cs="Arial"/>
          <w:sz w:val="24"/>
          <w:szCs w:val="24"/>
        </w:rPr>
        <w:t xml:space="preserve">we </w:t>
      </w:r>
      <w:r w:rsidRPr="009451C1">
        <w:rPr>
          <w:rFonts w:ascii="Arial" w:eastAsiaTheme="minorHAnsi" w:hAnsi="Arial" w:cs="Arial"/>
          <w:sz w:val="24"/>
          <w:szCs w:val="24"/>
          <w:lang w:eastAsia="en-US"/>
        </w:rPr>
        <w:t xml:space="preserve">ensure that staff have the skills, knowledge and understanding necessary to </w:t>
      </w:r>
      <w:r w:rsidR="006B7D99" w:rsidRPr="009451C1">
        <w:rPr>
          <w:rFonts w:ascii="Arial" w:eastAsiaTheme="minorHAnsi" w:hAnsi="Arial" w:cs="Arial"/>
          <w:sz w:val="24"/>
          <w:szCs w:val="24"/>
          <w:lang w:eastAsia="en-US"/>
        </w:rPr>
        <w:t>keep C</w:t>
      </w:r>
      <w:r w:rsidR="001B0619" w:rsidRPr="009451C1">
        <w:rPr>
          <w:rFonts w:ascii="Arial" w:eastAsiaTheme="minorHAnsi" w:hAnsi="Arial" w:cs="Arial"/>
          <w:sz w:val="24"/>
          <w:szCs w:val="24"/>
          <w:lang w:eastAsia="en-US"/>
        </w:rPr>
        <w:t xml:space="preserve">ared for </w:t>
      </w:r>
      <w:r w:rsidR="006B7D99" w:rsidRPr="009451C1">
        <w:rPr>
          <w:rFonts w:ascii="Arial" w:eastAsiaTheme="minorHAnsi" w:hAnsi="Arial" w:cs="Arial"/>
          <w:sz w:val="24"/>
          <w:szCs w:val="24"/>
          <w:lang w:eastAsia="en-US"/>
        </w:rPr>
        <w:t>C</w:t>
      </w:r>
      <w:r w:rsidRPr="009451C1">
        <w:rPr>
          <w:rFonts w:ascii="Arial" w:eastAsiaTheme="minorHAnsi" w:hAnsi="Arial" w:cs="Arial"/>
          <w:sz w:val="24"/>
          <w:szCs w:val="24"/>
          <w:lang w:eastAsia="en-US"/>
        </w:rPr>
        <w:t xml:space="preserve">hildren safe as we </w:t>
      </w:r>
      <w:r w:rsidR="008C70AA" w:rsidRPr="009451C1">
        <w:rPr>
          <w:rFonts w:ascii="Arial" w:eastAsiaTheme="minorHAnsi" w:hAnsi="Arial" w:cs="Arial"/>
          <w:sz w:val="24"/>
          <w:szCs w:val="24"/>
          <w:lang w:eastAsia="en-US"/>
        </w:rPr>
        <w:t xml:space="preserve">are </w:t>
      </w:r>
      <w:r w:rsidRPr="009451C1">
        <w:rPr>
          <w:rFonts w:ascii="Arial" w:eastAsiaTheme="minorHAnsi" w:hAnsi="Arial" w:cs="Arial"/>
          <w:sz w:val="24"/>
          <w:szCs w:val="24"/>
          <w:lang w:eastAsia="en-US"/>
        </w:rPr>
        <w:t xml:space="preserve">aware that </w:t>
      </w:r>
      <w:r w:rsidR="00D64C90" w:rsidRPr="009451C1">
        <w:rPr>
          <w:rFonts w:ascii="Arial" w:eastAsiaTheme="minorHAnsi" w:hAnsi="Arial" w:cs="Arial"/>
          <w:sz w:val="24"/>
          <w:szCs w:val="24"/>
          <w:lang w:eastAsia="en-US"/>
        </w:rPr>
        <w:t xml:space="preserve">children often become </w:t>
      </w:r>
      <w:r w:rsidR="006B7D99" w:rsidRPr="009451C1">
        <w:rPr>
          <w:rFonts w:ascii="Arial" w:eastAsiaTheme="minorHAnsi" w:hAnsi="Arial" w:cs="Arial"/>
          <w:sz w:val="24"/>
          <w:szCs w:val="24"/>
          <w:lang w:eastAsia="en-US"/>
        </w:rPr>
        <w:t xml:space="preserve">cared for </w:t>
      </w:r>
      <w:proofErr w:type="gramStart"/>
      <w:r w:rsidR="00D64C90" w:rsidRPr="009451C1">
        <w:rPr>
          <w:rFonts w:ascii="Arial" w:eastAsiaTheme="minorHAnsi" w:hAnsi="Arial" w:cs="Arial"/>
          <w:sz w:val="24"/>
          <w:szCs w:val="24"/>
          <w:lang w:eastAsia="en-US"/>
        </w:rPr>
        <w:t>as a result of</w:t>
      </w:r>
      <w:proofErr w:type="gramEnd"/>
      <w:r w:rsidR="00D64C90" w:rsidRPr="009451C1">
        <w:rPr>
          <w:rFonts w:ascii="Arial" w:eastAsiaTheme="minorHAnsi" w:hAnsi="Arial" w:cs="Arial"/>
          <w:sz w:val="24"/>
          <w:szCs w:val="24"/>
          <w:lang w:eastAsia="en-US"/>
        </w:rPr>
        <w:t xml:space="preserve"> abuse and/or neglect. </w:t>
      </w:r>
      <w:r w:rsidR="001B0619" w:rsidRPr="009451C1">
        <w:rPr>
          <w:rFonts w:ascii="Arial" w:eastAsiaTheme="minorHAnsi" w:hAnsi="Arial" w:cs="Arial"/>
          <w:sz w:val="24"/>
          <w:szCs w:val="24"/>
          <w:lang w:eastAsia="en-US"/>
        </w:rPr>
        <w:t xml:space="preserve"> We have </w:t>
      </w:r>
      <w:r w:rsidR="003E2C82" w:rsidRPr="009451C1">
        <w:rPr>
          <w:rFonts w:ascii="Arial" w:eastAsiaTheme="minorHAnsi" w:hAnsi="Arial" w:cs="Arial"/>
          <w:sz w:val="24"/>
          <w:szCs w:val="24"/>
          <w:lang w:eastAsia="en-US"/>
        </w:rPr>
        <w:t xml:space="preserve">identified </w:t>
      </w:r>
      <w:r w:rsidR="001B0619" w:rsidRPr="009451C1">
        <w:rPr>
          <w:rFonts w:ascii="Arial" w:eastAsiaTheme="minorHAnsi" w:hAnsi="Arial" w:cs="Arial"/>
          <w:sz w:val="24"/>
          <w:szCs w:val="24"/>
          <w:lang w:eastAsia="en-US"/>
        </w:rPr>
        <w:t>a designated teacher</w:t>
      </w:r>
      <w:r w:rsidR="006B7D99" w:rsidRPr="009451C1">
        <w:rPr>
          <w:rFonts w:ascii="Arial" w:eastAsiaTheme="minorHAnsi" w:hAnsi="Arial" w:cs="Arial"/>
          <w:sz w:val="24"/>
          <w:szCs w:val="24"/>
          <w:lang w:eastAsia="en-US"/>
        </w:rPr>
        <w:t xml:space="preserve"> for our Cared for C</w:t>
      </w:r>
      <w:r w:rsidR="003E2C82" w:rsidRPr="009451C1">
        <w:rPr>
          <w:rFonts w:ascii="Arial" w:eastAsiaTheme="minorHAnsi" w:hAnsi="Arial" w:cs="Arial"/>
          <w:sz w:val="24"/>
          <w:szCs w:val="24"/>
          <w:lang w:eastAsia="en-US"/>
        </w:rPr>
        <w:t>hildren</w:t>
      </w:r>
      <w:r w:rsidR="00F27243" w:rsidRPr="00F27243">
        <w:rPr>
          <w:rFonts w:ascii="Arial" w:eastAsiaTheme="minorHAnsi" w:hAnsi="Arial" w:cs="Arial"/>
          <w:b/>
          <w:bCs/>
          <w:color w:val="00B050"/>
          <w:sz w:val="24"/>
          <w:szCs w:val="24"/>
          <w:lang w:eastAsia="en-US"/>
        </w:rPr>
        <w:t xml:space="preserve"> </w:t>
      </w:r>
      <w:r w:rsidR="00F27243" w:rsidRPr="00A01E6D">
        <w:rPr>
          <w:rFonts w:ascii="Arial" w:eastAsiaTheme="minorHAnsi" w:hAnsi="Arial" w:cs="Arial"/>
          <w:color w:val="000000" w:themeColor="text1"/>
          <w:sz w:val="24"/>
          <w:szCs w:val="24"/>
          <w:lang w:eastAsia="en-US"/>
        </w:rPr>
        <w:t>who is appropriately trained and has the relevant qualifications and experience</w:t>
      </w:r>
      <w:r w:rsidR="003E2C82" w:rsidRPr="00A01E6D">
        <w:rPr>
          <w:rFonts w:ascii="Arial" w:eastAsiaTheme="minorHAnsi" w:hAnsi="Arial" w:cs="Arial"/>
          <w:color w:val="000000" w:themeColor="text1"/>
          <w:sz w:val="24"/>
          <w:szCs w:val="24"/>
          <w:lang w:eastAsia="en-US"/>
        </w:rPr>
        <w:t xml:space="preserve">; this </w:t>
      </w:r>
      <w:r w:rsidR="003E2C82" w:rsidRPr="009451C1">
        <w:rPr>
          <w:rFonts w:ascii="Arial" w:eastAsiaTheme="minorHAnsi" w:hAnsi="Arial" w:cs="Arial"/>
          <w:sz w:val="24"/>
          <w:szCs w:val="24"/>
          <w:lang w:eastAsia="en-US"/>
        </w:rPr>
        <w:t>person</w:t>
      </w:r>
      <w:r w:rsidR="001B0619" w:rsidRPr="009451C1">
        <w:rPr>
          <w:rFonts w:ascii="Arial" w:eastAsiaTheme="minorHAnsi" w:hAnsi="Arial" w:cs="Arial"/>
          <w:sz w:val="24"/>
          <w:szCs w:val="24"/>
          <w:lang w:eastAsia="en-US"/>
        </w:rPr>
        <w:t xml:space="preserve"> works closely with the Virtual </w:t>
      </w:r>
      <w:r w:rsidR="00C94E8F">
        <w:rPr>
          <w:rFonts w:ascii="Arial" w:eastAsiaTheme="minorHAnsi" w:hAnsi="Arial" w:cs="Arial"/>
          <w:sz w:val="24"/>
          <w:szCs w:val="24"/>
          <w:lang w:eastAsia="en-US"/>
        </w:rPr>
        <w:t>S</w:t>
      </w:r>
      <w:r w:rsidR="001B0619" w:rsidRPr="009451C1">
        <w:rPr>
          <w:rFonts w:ascii="Arial" w:eastAsiaTheme="minorHAnsi" w:hAnsi="Arial" w:cs="Arial"/>
          <w:sz w:val="24"/>
          <w:szCs w:val="24"/>
          <w:lang w:eastAsia="en-US"/>
        </w:rPr>
        <w:t>chool.</w:t>
      </w:r>
    </w:p>
    <w:p w14:paraId="71DAB83F" w14:textId="77777777" w:rsidR="009F6450" w:rsidRPr="00DD55A4" w:rsidRDefault="009F6450" w:rsidP="009F6450">
      <w:pPr>
        <w:autoSpaceDE w:val="0"/>
        <w:autoSpaceDN w:val="0"/>
        <w:adjustRightInd w:val="0"/>
        <w:spacing w:after="0"/>
        <w:jc w:val="both"/>
        <w:rPr>
          <w:rFonts w:ascii="Arial" w:eastAsiaTheme="minorHAnsi" w:hAnsi="Arial" w:cs="Arial"/>
          <w:sz w:val="14"/>
          <w:szCs w:val="14"/>
          <w:lang w:eastAsia="en-US"/>
        </w:rPr>
      </w:pPr>
    </w:p>
    <w:p w14:paraId="48151E61" w14:textId="334189B1" w:rsidR="00C94E8F" w:rsidRDefault="00962556" w:rsidP="00C94E8F">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w:t>
      </w:r>
      <w:r w:rsidR="007B39B8" w:rsidRPr="009451C1">
        <w:rPr>
          <w:rFonts w:ascii="Arial" w:eastAsiaTheme="minorHAnsi" w:hAnsi="Arial" w:cs="Arial"/>
          <w:b/>
          <w:bCs/>
          <w:sz w:val="24"/>
          <w:szCs w:val="24"/>
          <w:lang w:eastAsia="en-US"/>
        </w:rPr>
        <w:t>4</w:t>
      </w:r>
      <w:r w:rsidR="003E2C82" w:rsidRPr="009451C1">
        <w:rPr>
          <w:rFonts w:ascii="Arial" w:eastAsiaTheme="minorHAnsi" w:hAnsi="Arial" w:cs="Arial"/>
          <w:b/>
          <w:bCs/>
          <w:sz w:val="24"/>
          <w:szCs w:val="24"/>
          <w:lang w:eastAsia="en-US"/>
        </w:rPr>
        <w:t xml:space="preserve">.0 </w:t>
      </w:r>
      <w:r w:rsidR="00370BC6" w:rsidRPr="009451C1">
        <w:rPr>
          <w:rFonts w:ascii="Arial" w:eastAsiaTheme="minorHAnsi" w:hAnsi="Arial" w:cs="Arial"/>
          <w:b/>
          <w:bCs/>
          <w:sz w:val="24"/>
          <w:szCs w:val="24"/>
          <w:lang w:eastAsia="en-US"/>
        </w:rPr>
        <w:t>Children with special needs and disabilities</w:t>
      </w:r>
      <w:r w:rsidR="009C159E">
        <w:rPr>
          <w:rFonts w:ascii="Arial" w:eastAsiaTheme="minorHAnsi" w:hAnsi="Arial" w:cs="Arial"/>
          <w:b/>
          <w:bCs/>
          <w:sz w:val="24"/>
          <w:szCs w:val="24"/>
          <w:lang w:eastAsia="en-US"/>
        </w:rPr>
        <w:t>:</w:t>
      </w:r>
    </w:p>
    <w:p w14:paraId="44B4BC4A" w14:textId="604FCE2D" w:rsidR="00370BC6" w:rsidRPr="00C94E8F" w:rsidRDefault="00CC63B4" w:rsidP="00C94E8F">
      <w:pPr>
        <w:autoSpaceDE w:val="0"/>
        <w:autoSpaceDN w:val="0"/>
        <w:adjustRightInd w:val="0"/>
        <w:jc w:val="both"/>
        <w:rPr>
          <w:rFonts w:ascii="Arial" w:hAnsi="Arial" w:cs="Arial"/>
          <w:sz w:val="24"/>
          <w:szCs w:val="24"/>
        </w:rPr>
      </w:pPr>
      <w:r w:rsidRPr="00C94E8F">
        <w:rPr>
          <w:rFonts w:ascii="Arial" w:hAnsi="Arial" w:cs="Arial"/>
          <w:color w:val="000000" w:themeColor="text1"/>
          <w:sz w:val="24"/>
          <w:szCs w:val="24"/>
        </w:rPr>
        <w:t xml:space="preserve">We ensure that staff are aware that children with special educational needs or disabilities (SEND) or certain health conditions can face additional safeguarding challenges both online and offline. </w:t>
      </w:r>
      <w:r w:rsidR="00370BC6" w:rsidRPr="00C94E8F">
        <w:rPr>
          <w:rFonts w:ascii="Arial" w:eastAsia="Arial" w:hAnsi="Arial" w:cs="Arial"/>
          <w:sz w:val="24"/>
          <w:szCs w:val="24"/>
        </w:rPr>
        <w:t xml:space="preserve">We </w:t>
      </w:r>
      <w:r w:rsidR="00370BC6" w:rsidRPr="00C94E8F">
        <w:rPr>
          <w:rFonts w:ascii="Arial" w:hAnsi="Arial" w:cs="Arial"/>
          <w:sz w:val="24"/>
          <w:szCs w:val="24"/>
        </w:rPr>
        <w:t>ensure that staff have knowledge and understanding of the additional barriers which can exist when recognising abuse and neglect in children</w:t>
      </w:r>
      <w:r w:rsidR="003E2C82" w:rsidRPr="00C94E8F">
        <w:rPr>
          <w:rFonts w:ascii="Arial" w:hAnsi="Arial" w:cs="Arial"/>
          <w:sz w:val="24"/>
          <w:szCs w:val="24"/>
        </w:rPr>
        <w:t xml:space="preserve"> with special needs/disabilities</w:t>
      </w:r>
      <w:r w:rsidR="00370BC6" w:rsidRPr="00C94E8F">
        <w:rPr>
          <w:rFonts w:ascii="Arial" w:hAnsi="Arial" w:cs="Arial"/>
          <w:sz w:val="24"/>
          <w:szCs w:val="24"/>
        </w:rPr>
        <w:t xml:space="preserve">. </w:t>
      </w:r>
      <w:r w:rsidR="003E2C82" w:rsidRPr="00C94E8F">
        <w:rPr>
          <w:rFonts w:ascii="Arial" w:hAnsi="Arial" w:cs="Arial"/>
          <w:sz w:val="24"/>
          <w:szCs w:val="24"/>
        </w:rPr>
        <w:t>The</w:t>
      </w:r>
      <w:r w:rsidR="00370BC6" w:rsidRPr="00C94E8F">
        <w:rPr>
          <w:rFonts w:ascii="Arial" w:hAnsi="Arial" w:cs="Arial"/>
          <w:sz w:val="24"/>
          <w:szCs w:val="24"/>
        </w:rPr>
        <w:t>s</w:t>
      </w:r>
      <w:r w:rsidR="003E2C82" w:rsidRPr="00C94E8F">
        <w:rPr>
          <w:rFonts w:ascii="Arial" w:hAnsi="Arial" w:cs="Arial"/>
          <w:sz w:val="24"/>
          <w:szCs w:val="24"/>
        </w:rPr>
        <w:t>e barriers</w:t>
      </w:r>
      <w:r w:rsidR="00370BC6" w:rsidRPr="00C94E8F">
        <w:rPr>
          <w:rFonts w:ascii="Arial" w:hAnsi="Arial" w:cs="Arial"/>
          <w:sz w:val="24"/>
          <w:szCs w:val="24"/>
        </w:rPr>
        <w:t xml:space="preserve"> can include: </w:t>
      </w:r>
    </w:p>
    <w:p w14:paraId="64A84244" w14:textId="53CEE0F1" w:rsidR="00370BC6" w:rsidRPr="000E3FD7" w:rsidRDefault="00370BC6" w:rsidP="00077894">
      <w:pPr>
        <w:pStyle w:val="ListParagraph"/>
        <w:numPr>
          <w:ilvl w:val="1"/>
          <w:numId w:val="52"/>
        </w:numPr>
        <w:tabs>
          <w:tab w:val="left" w:pos="0"/>
        </w:tabs>
        <w:autoSpaceDE w:val="0"/>
        <w:autoSpaceDN w:val="0"/>
        <w:adjustRightInd w:val="0"/>
        <w:spacing w:before="240" w:after="0"/>
        <w:ind w:left="284" w:hanging="284"/>
        <w:jc w:val="both"/>
        <w:rPr>
          <w:rFonts w:ascii="Arial" w:eastAsiaTheme="minorHAnsi" w:hAnsi="Arial" w:cs="Arial"/>
          <w:sz w:val="24"/>
          <w:szCs w:val="24"/>
          <w:lang w:eastAsia="en-US"/>
        </w:rPr>
      </w:pPr>
      <w:r w:rsidRPr="000E3FD7">
        <w:rPr>
          <w:rFonts w:ascii="Arial" w:eastAsiaTheme="minorHAnsi" w:hAnsi="Arial" w:cs="Arial"/>
          <w:sz w:val="24"/>
          <w:szCs w:val="24"/>
          <w:lang w:eastAsia="en-US"/>
        </w:rPr>
        <w:t>assumptions that indicators of possible abuse suc</w:t>
      </w:r>
      <w:r w:rsidR="0057078D" w:rsidRPr="000E3FD7">
        <w:rPr>
          <w:rFonts w:ascii="Arial" w:eastAsiaTheme="minorHAnsi" w:hAnsi="Arial" w:cs="Arial"/>
          <w:sz w:val="24"/>
          <w:szCs w:val="24"/>
          <w:lang w:eastAsia="en-US"/>
        </w:rPr>
        <w:t xml:space="preserve">h as behaviour, mood and injury </w:t>
      </w:r>
      <w:r w:rsidRPr="000E3FD7">
        <w:rPr>
          <w:rFonts w:ascii="Arial" w:eastAsiaTheme="minorHAnsi" w:hAnsi="Arial" w:cs="Arial"/>
          <w:sz w:val="24"/>
          <w:szCs w:val="24"/>
          <w:lang w:eastAsia="en-US"/>
        </w:rPr>
        <w:t>relate to the child’s disabil</w:t>
      </w:r>
      <w:r w:rsidR="00F85A74" w:rsidRPr="000E3FD7">
        <w:rPr>
          <w:rFonts w:ascii="Arial" w:eastAsiaTheme="minorHAnsi" w:hAnsi="Arial" w:cs="Arial"/>
          <w:sz w:val="24"/>
          <w:szCs w:val="24"/>
          <w:lang w:eastAsia="en-US"/>
        </w:rPr>
        <w:t>ity without further exploration</w:t>
      </w:r>
    </w:p>
    <w:p w14:paraId="4F804C5F" w14:textId="50B521B9" w:rsidR="005E608F" w:rsidRPr="000E3FD7" w:rsidRDefault="005E608F" w:rsidP="00077894">
      <w:pPr>
        <w:pStyle w:val="ListParagraph"/>
        <w:numPr>
          <w:ilvl w:val="0"/>
          <w:numId w:val="53"/>
        </w:numPr>
        <w:spacing w:before="240" w:after="0"/>
        <w:ind w:left="284" w:hanging="284"/>
        <w:jc w:val="both"/>
        <w:rPr>
          <w:rFonts w:ascii="Arial" w:hAnsi="Arial" w:cs="Arial"/>
          <w:color w:val="000000" w:themeColor="text1"/>
          <w:sz w:val="24"/>
          <w:szCs w:val="24"/>
        </w:rPr>
      </w:pPr>
      <w:r w:rsidRPr="000E3FD7">
        <w:rPr>
          <w:rFonts w:ascii="Arial" w:hAnsi="Arial" w:cs="Arial"/>
          <w:color w:val="000000" w:themeColor="text1"/>
          <w:sz w:val="24"/>
          <w:szCs w:val="24"/>
        </w:rPr>
        <w:t xml:space="preserve">these children being more prone to peer group isolation or bullying (including </w:t>
      </w:r>
    </w:p>
    <w:p w14:paraId="07FEA611" w14:textId="5449E55D" w:rsidR="005E608F" w:rsidRPr="000E3FD7" w:rsidRDefault="005E608F" w:rsidP="00077894">
      <w:pPr>
        <w:pStyle w:val="ListParagraph"/>
        <w:numPr>
          <w:ilvl w:val="0"/>
          <w:numId w:val="53"/>
        </w:numPr>
        <w:spacing w:before="240" w:after="0"/>
        <w:ind w:left="284" w:hanging="284"/>
        <w:jc w:val="both"/>
        <w:rPr>
          <w:rFonts w:ascii="Arial" w:hAnsi="Arial" w:cs="Arial"/>
          <w:color w:val="000000" w:themeColor="text1"/>
          <w:sz w:val="24"/>
          <w:szCs w:val="24"/>
        </w:rPr>
      </w:pPr>
      <w:r w:rsidRPr="000E3FD7">
        <w:rPr>
          <w:rFonts w:ascii="Arial" w:hAnsi="Arial" w:cs="Arial"/>
          <w:color w:val="000000" w:themeColor="text1"/>
          <w:sz w:val="24"/>
          <w:szCs w:val="24"/>
        </w:rPr>
        <w:t>prejudice-based bullying) than other children</w:t>
      </w:r>
    </w:p>
    <w:p w14:paraId="72ECF6E9" w14:textId="0C83BD14" w:rsidR="00F27243" w:rsidRPr="000E3FD7" w:rsidRDefault="00370BC6" w:rsidP="00077894">
      <w:pPr>
        <w:pStyle w:val="ListParagraph"/>
        <w:numPr>
          <w:ilvl w:val="0"/>
          <w:numId w:val="53"/>
        </w:numPr>
        <w:tabs>
          <w:tab w:val="left" w:pos="284"/>
        </w:tabs>
        <w:autoSpaceDE w:val="0"/>
        <w:autoSpaceDN w:val="0"/>
        <w:adjustRightInd w:val="0"/>
        <w:spacing w:before="240" w:after="0"/>
        <w:ind w:left="284" w:hanging="284"/>
        <w:jc w:val="both"/>
        <w:rPr>
          <w:rFonts w:ascii="Arial" w:eastAsiaTheme="minorHAnsi" w:hAnsi="Arial" w:cs="Arial"/>
          <w:color w:val="000000" w:themeColor="text1"/>
          <w:sz w:val="24"/>
          <w:szCs w:val="24"/>
          <w:lang w:eastAsia="en-US"/>
        </w:rPr>
      </w:pPr>
      <w:r w:rsidRPr="000E3FD7">
        <w:rPr>
          <w:rFonts w:ascii="Arial" w:eastAsiaTheme="minorHAnsi" w:hAnsi="Arial" w:cs="Arial"/>
          <w:color w:val="000000" w:themeColor="text1"/>
          <w:sz w:val="24"/>
          <w:szCs w:val="24"/>
          <w:lang w:eastAsia="en-US"/>
        </w:rPr>
        <w:lastRenderedPageBreak/>
        <w:t>childre</w:t>
      </w:r>
      <w:r w:rsidR="003E2C82" w:rsidRPr="000E3FD7">
        <w:rPr>
          <w:rFonts w:ascii="Arial" w:eastAsiaTheme="minorHAnsi" w:hAnsi="Arial" w:cs="Arial"/>
          <w:color w:val="000000" w:themeColor="text1"/>
          <w:sz w:val="24"/>
          <w:szCs w:val="24"/>
          <w:lang w:eastAsia="en-US"/>
        </w:rPr>
        <w:t xml:space="preserve">n with SEN and disabilities </w:t>
      </w:r>
      <w:r w:rsidRPr="000E3FD7">
        <w:rPr>
          <w:rFonts w:ascii="Arial" w:eastAsiaTheme="minorHAnsi" w:hAnsi="Arial" w:cs="Arial"/>
          <w:color w:val="000000" w:themeColor="text1"/>
          <w:sz w:val="24"/>
          <w:szCs w:val="24"/>
          <w:lang w:eastAsia="en-US"/>
        </w:rPr>
        <w:t>be</w:t>
      </w:r>
      <w:r w:rsidR="003E2C82" w:rsidRPr="000E3FD7">
        <w:rPr>
          <w:rFonts w:ascii="Arial" w:eastAsiaTheme="minorHAnsi" w:hAnsi="Arial" w:cs="Arial"/>
          <w:color w:val="000000" w:themeColor="text1"/>
          <w:sz w:val="24"/>
          <w:szCs w:val="24"/>
          <w:lang w:eastAsia="en-US"/>
        </w:rPr>
        <w:t>ing</w:t>
      </w:r>
      <w:r w:rsidRPr="000E3FD7">
        <w:rPr>
          <w:rFonts w:ascii="Arial" w:eastAsiaTheme="minorHAnsi" w:hAnsi="Arial" w:cs="Arial"/>
          <w:color w:val="000000" w:themeColor="text1"/>
          <w:sz w:val="24"/>
          <w:szCs w:val="24"/>
          <w:lang w:eastAsia="en-US"/>
        </w:rPr>
        <w:t xml:space="preserve"> disproport</w:t>
      </w:r>
      <w:r w:rsidR="00AD0701" w:rsidRPr="000E3FD7">
        <w:rPr>
          <w:rFonts w:ascii="Arial" w:eastAsiaTheme="minorHAnsi" w:hAnsi="Arial" w:cs="Arial"/>
          <w:color w:val="000000" w:themeColor="text1"/>
          <w:sz w:val="24"/>
          <w:szCs w:val="24"/>
          <w:lang w:eastAsia="en-US"/>
        </w:rPr>
        <w:t xml:space="preserve">ionally impacted by </w:t>
      </w:r>
      <w:r w:rsidR="00696EC4" w:rsidRPr="000E3FD7">
        <w:rPr>
          <w:rFonts w:ascii="Arial" w:eastAsiaTheme="minorHAnsi" w:hAnsi="Arial" w:cs="Arial"/>
          <w:color w:val="000000" w:themeColor="text1"/>
          <w:sz w:val="24"/>
          <w:szCs w:val="24"/>
          <w:lang w:eastAsia="en-US"/>
        </w:rPr>
        <w:t>things like</w:t>
      </w:r>
      <w:r w:rsidR="00DB26F7" w:rsidRPr="000E3FD7">
        <w:rPr>
          <w:rFonts w:ascii="Arial" w:eastAsiaTheme="minorHAnsi" w:hAnsi="Arial" w:cs="Arial"/>
          <w:color w:val="000000" w:themeColor="text1"/>
          <w:sz w:val="24"/>
          <w:szCs w:val="24"/>
          <w:lang w:eastAsia="en-US"/>
        </w:rPr>
        <w:t xml:space="preserve"> </w:t>
      </w:r>
      <w:r w:rsidRPr="000E3FD7">
        <w:rPr>
          <w:rFonts w:ascii="Arial" w:eastAsiaTheme="minorHAnsi" w:hAnsi="Arial" w:cs="Arial"/>
          <w:color w:val="000000" w:themeColor="text1"/>
          <w:sz w:val="24"/>
          <w:szCs w:val="24"/>
          <w:lang w:eastAsia="en-US"/>
        </w:rPr>
        <w:t>bullying - with</w:t>
      </w:r>
      <w:r w:rsidR="00F85A74" w:rsidRPr="000E3FD7">
        <w:rPr>
          <w:rFonts w:ascii="Arial" w:eastAsiaTheme="minorHAnsi" w:hAnsi="Arial" w:cs="Arial"/>
          <w:color w:val="000000" w:themeColor="text1"/>
          <w:sz w:val="24"/>
          <w:szCs w:val="24"/>
          <w:lang w:eastAsia="en-US"/>
        </w:rPr>
        <w:t>out outwardly showing any signs</w:t>
      </w:r>
    </w:p>
    <w:p w14:paraId="69712237" w14:textId="605EF3A7" w:rsidR="00365D5A" w:rsidRPr="00A01E6D" w:rsidRDefault="00370BC6" w:rsidP="00077894">
      <w:pPr>
        <w:pStyle w:val="ListParagraph"/>
        <w:numPr>
          <w:ilvl w:val="0"/>
          <w:numId w:val="53"/>
        </w:numPr>
        <w:tabs>
          <w:tab w:val="left" w:pos="284"/>
        </w:tabs>
        <w:autoSpaceDE w:val="0"/>
        <w:autoSpaceDN w:val="0"/>
        <w:adjustRightInd w:val="0"/>
        <w:spacing w:before="240" w:after="0"/>
        <w:ind w:left="284" w:hanging="284"/>
        <w:jc w:val="both"/>
        <w:rPr>
          <w:rFonts w:ascii="Arial" w:eastAsiaTheme="minorHAnsi" w:hAnsi="Arial" w:cs="Arial"/>
          <w:color w:val="000000" w:themeColor="text1"/>
          <w:sz w:val="24"/>
          <w:szCs w:val="24"/>
          <w:lang w:eastAsia="en-US"/>
        </w:rPr>
      </w:pPr>
      <w:r w:rsidRPr="00A01E6D">
        <w:rPr>
          <w:rFonts w:ascii="Arial" w:eastAsiaTheme="minorHAnsi" w:hAnsi="Arial" w:cs="Arial"/>
          <w:color w:val="000000" w:themeColor="text1"/>
          <w:sz w:val="24"/>
          <w:szCs w:val="24"/>
          <w:lang w:eastAsia="en-US"/>
        </w:rPr>
        <w:t xml:space="preserve">communication barriers and difficulties in </w:t>
      </w:r>
      <w:r w:rsidR="00F27243" w:rsidRPr="00A01E6D">
        <w:rPr>
          <w:rFonts w:ascii="Arial" w:eastAsiaTheme="minorHAnsi" w:hAnsi="Arial" w:cs="Arial"/>
          <w:color w:val="000000" w:themeColor="text1"/>
          <w:sz w:val="24"/>
          <w:szCs w:val="24"/>
          <w:lang w:eastAsia="en-US"/>
        </w:rPr>
        <w:t>managing or reporting these challenges risks that they do not understand that what is happening to them is abuse</w:t>
      </w:r>
    </w:p>
    <w:p w14:paraId="12D45E25" w14:textId="50BC707B" w:rsidR="00F27243" w:rsidRPr="00A01E6D"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eastAsiaTheme="minorHAnsi" w:hAnsi="Arial" w:cs="Arial"/>
          <w:color w:val="000000" w:themeColor="text1"/>
          <w:sz w:val="24"/>
          <w:szCs w:val="24"/>
          <w:lang w:eastAsia="en-US"/>
        </w:rPr>
      </w:pPr>
      <w:r w:rsidRPr="00A01E6D">
        <w:rPr>
          <w:rFonts w:ascii="Arial" w:eastAsiaTheme="minorHAnsi" w:hAnsi="Arial" w:cs="Arial"/>
          <w:color w:val="000000" w:themeColor="text1"/>
          <w:sz w:val="24"/>
          <w:szCs w:val="24"/>
          <w:lang w:eastAsia="en-US"/>
        </w:rPr>
        <w:t>the need for intimate care or that these children are isolated from others</w:t>
      </w:r>
    </w:p>
    <w:p w14:paraId="2EA68946" w14:textId="33A89300" w:rsidR="00F27243" w:rsidRPr="00A01E6D"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eastAsiaTheme="minorHAnsi" w:hAnsi="Arial" w:cs="Arial"/>
          <w:color w:val="000000" w:themeColor="text1"/>
          <w:sz w:val="24"/>
          <w:szCs w:val="24"/>
          <w:lang w:eastAsia="en-US"/>
        </w:rPr>
      </w:pPr>
      <w:r w:rsidRPr="00A01E6D">
        <w:rPr>
          <w:rFonts w:ascii="Arial" w:eastAsiaTheme="minorHAnsi" w:hAnsi="Arial" w:cs="Arial"/>
          <w:color w:val="000000" w:themeColor="text1"/>
          <w:sz w:val="24"/>
          <w:szCs w:val="24"/>
          <w:lang w:eastAsia="en-US"/>
        </w:rPr>
        <w:t xml:space="preserve">that these children are more likely to be dependent on adults for care, and </w:t>
      </w:r>
    </w:p>
    <w:p w14:paraId="19108636" w14:textId="39D16BF7" w:rsidR="00F27243" w:rsidRPr="006C04C5"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hAnsi="Arial" w:cs="Arial"/>
          <w:color w:val="000000" w:themeColor="text1"/>
          <w:sz w:val="24"/>
          <w:szCs w:val="24"/>
        </w:rPr>
      </w:pPr>
      <w:r w:rsidRPr="00A01E6D">
        <w:rPr>
          <w:rFonts w:ascii="Arial" w:eastAsiaTheme="minorHAnsi" w:hAnsi="Arial" w:cs="Arial"/>
          <w:color w:val="000000" w:themeColor="text1"/>
          <w:sz w:val="24"/>
          <w:szCs w:val="24"/>
          <w:lang w:eastAsia="en-US"/>
        </w:rPr>
        <w:t>these children may have issues over</w:t>
      </w:r>
      <w:r w:rsidRPr="00A01E6D">
        <w:rPr>
          <w:rFonts w:ascii="Arial" w:eastAsiaTheme="minorHAnsi" w:hAnsi="Arial" w:cs="Arial"/>
          <w:b/>
          <w:bCs/>
          <w:color w:val="000000" w:themeColor="text1"/>
          <w:sz w:val="24"/>
          <w:szCs w:val="24"/>
          <w:lang w:eastAsia="en-US"/>
        </w:rPr>
        <w:t xml:space="preserve"> </w:t>
      </w:r>
      <w:r w:rsidR="005E608F" w:rsidRPr="006C04C5">
        <w:rPr>
          <w:rFonts w:ascii="Arial" w:hAnsi="Arial" w:cs="Arial"/>
          <w:color w:val="000000" w:themeColor="text1"/>
          <w:sz w:val="24"/>
          <w:szCs w:val="24"/>
        </w:rPr>
        <w:t>cognitive understanding – being unable to understand the difference between fact and fiction in online content and then repeating the content/behaviours in schools or colleges or the consequences of doing so.</w:t>
      </w:r>
    </w:p>
    <w:p w14:paraId="22B5406F" w14:textId="77777777" w:rsidR="003B6E08" w:rsidRPr="00CE386C" w:rsidRDefault="003B6E08" w:rsidP="000E3FD7">
      <w:pPr>
        <w:spacing w:after="0"/>
        <w:ind w:left="284"/>
        <w:rPr>
          <w:rFonts w:ascii="Arial" w:hAnsi="Arial" w:cs="Arial"/>
          <w:color w:val="000000" w:themeColor="text1"/>
          <w:sz w:val="16"/>
          <w:szCs w:val="16"/>
        </w:rPr>
      </w:pPr>
    </w:p>
    <w:p w14:paraId="46015F5A" w14:textId="4F7BD336" w:rsidR="000A3322" w:rsidRDefault="00A92CDD" w:rsidP="00696EC4">
      <w:pPr>
        <w:tabs>
          <w:tab w:val="left" w:pos="426"/>
        </w:tabs>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We aim to build the necessary skills in staff so that they can safeguard and respond to the </w:t>
      </w:r>
      <w:r w:rsidR="00365D5A" w:rsidRPr="009451C1">
        <w:rPr>
          <w:rFonts w:ascii="Arial" w:eastAsiaTheme="minorHAnsi" w:hAnsi="Arial" w:cs="Arial"/>
          <w:sz w:val="24"/>
          <w:szCs w:val="24"/>
          <w:lang w:eastAsia="en-US"/>
        </w:rPr>
        <w:t xml:space="preserve">specific </w:t>
      </w:r>
      <w:r w:rsidRPr="009451C1">
        <w:rPr>
          <w:rFonts w:ascii="Arial" w:eastAsiaTheme="minorHAnsi" w:hAnsi="Arial" w:cs="Arial"/>
          <w:sz w:val="24"/>
          <w:szCs w:val="24"/>
          <w:lang w:eastAsia="en-US"/>
        </w:rPr>
        <w:t>needs of this group of children.</w:t>
      </w:r>
    </w:p>
    <w:p w14:paraId="38A82827" w14:textId="77777777" w:rsidR="006C04C5" w:rsidRPr="009451C1" w:rsidRDefault="006C04C5" w:rsidP="00696EC4">
      <w:pPr>
        <w:tabs>
          <w:tab w:val="left" w:pos="426"/>
        </w:tabs>
        <w:autoSpaceDE w:val="0"/>
        <w:autoSpaceDN w:val="0"/>
        <w:adjustRightInd w:val="0"/>
        <w:spacing w:after="0"/>
        <w:jc w:val="both"/>
        <w:rPr>
          <w:rFonts w:ascii="Arial" w:eastAsiaTheme="minorHAnsi" w:hAnsi="Arial" w:cs="Arial"/>
          <w:sz w:val="24"/>
          <w:szCs w:val="24"/>
          <w:lang w:eastAsia="en-US"/>
        </w:rPr>
      </w:pPr>
    </w:p>
    <w:p w14:paraId="36823BE4" w14:textId="2BC85CF8" w:rsidR="000A3322" w:rsidRPr="009451C1" w:rsidRDefault="000A3322" w:rsidP="00A174A0">
      <w:pPr>
        <w:pStyle w:val="Default"/>
        <w:spacing w:line="276" w:lineRule="auto"/>
        <w:jc w:val="both"/>
        <w:rPr>
          <w:rFonts w:ascii="Arial" w:hAnsi="Arial" w:cs="Arial"/>
          <w:b/>
          <w:bCs/>
          <w:i/>
          <w:iCs/>
          <w:color w:val="002060"/>
        </w:rPr>
      </w:pPr>
      <w:r w:rsidRPr="009451C1">
        <w:rPr>
          <w:rFonts w:ascii="Arial" w:hAnsi="Arial" w:cs="Arial"/>
          <w:b/>
        </w:rPr>
        <w:t>1</w:t>
      </w:r>
      <w:r w:rsidR="007B39B8" w:rsidRPr="009451C1">
        <w:rPr>
          <w:rFonts w:ascii="Arial" w:hAnsi="Arial" w:cs="Arial"/>
          <w:b/>
        </w:rPr>
        <w:t>5</w:t>
      </w:r>
      <w:r w:rsidRPr="009451C1">
        <w:rPr>
          <w:rFonts w:ascii="Arial" w:hAnsi="Arial" w:cs="Arial"/>
          <w:b/>
        </w:rPr>
        <w:t xml:space="preserve">.0 </w:t>
      </w:r>
      <w:r w:rsidRPr="009451C1">
        <w:rPr>
          <w:rFonts w:ascii="Arial" w:hAnsi="Arial" w:cs="Arial"/>
          <w:b/>
          <w:bCs/>
        </w:rPr>
        <w:t>The use of ‘reasonable force’</w:t>
      </w:r>
      <w:r w:rsidR="009C159E">
        <w:rPr>
          <w:rFonts w:ascii="Arial" w:hAnsi="Arial" w:cs="Arial"/>
          <w:b/>
          <w:bCs/>
        </w:rPr>
        <w:t>:</w:t>
      </w:r>
      <w:r w:rsidR="007A0431">
        <w:rPr>
          <w:rFonts w:ascii="Arial" w:hAnsi="Arial" w:cs="Arial"/>
          <w:b/>
          <w:bCs/>
        </w:rPr>
        <w:t xml:space="preserve"> </w:t>
      </w:r>
    </w:p>
    <w:p w14:paraId="47359171" w14:textId="2DE3FF18" w:rsidR="00DD20FE" w:rsidRPr="009451C1" w:rsidRDefault="000A3322" w:rsidP="00696EC4">
      <w:pPr>
        <w:pStyle w:val="Default"/>
        <w:spacing w:line="276" w:lineRule="auto"/>
        <w:jc w:val="both"/>
        <w:rPr>
          <w:rFonts w:ascii="Arial" w:hAnsi="Arial" w:cs="Arial"/>
          <w:color w:val="auto"/>
        </w:rPr>
      </w:pPr>
      <w:r w:rsidRPr="009451C1">
        <w:rPr>
          <w:rFonts w:ascii="Arial" w:hAnsi="Arial" w:cs="Arial"/>
          <w:color w:val="auto"/>
        </w:rPr>
        <w:t xml:space="preserve">There are </w:t>
      </w:r>
      <w:r w:rsidR="004A196B" w:rsidRPr="001E65D1">
        <w:rPr>
          <w:rFonts w:ascii="Arial" w:hAnsi="Arial" w:cs="Arial"/>
          <w:color w:val="000000" w:themeColor="text1"/>
        </w:rPr>
        <w:t xml:space="preserve">limited </w:t>
      </w:r>
      <w:r w:rsidRPr="009451C1">
        <w:rPr>
          <w:rFonts w:ascii="Arial" w:hAnsi="Arial" w:cs="Arial"/>
          <w:color w:val="auto"/>
        </w:rPr>
        <w:t>circumstances when it is appropriate for staff in schools and colleges to use reasonable force to saf</w:t>
      </w:r>
      <w:r w:rsidR="00806247" w:rsidRPr="009451C1">
        <w:rPr>
          <w:rFonts w:ascii="Arial" w:hAnsi="Arial" w:cs="Arial"/>
          <w:color w:val="auto"/>
        </w:rPr>
        <w:t>eguard children</w:t>
      </w:r>
      <w:r w:rsidRPr="009451C1">
        <w:rPr>
          <w:rFonts w:ascii="Arial" w:hAnsi="Arial" w:cs="Arial"/>
          <w:color w:val="auto"/>
        </w:rPr>
        <w:t xml:space="preserve">. The term ‘reasonable force’ covers the broad range of actions used by staff that involve a degree of physical contact to control or restrain children. This can range from guiding a child to safety by the arm, to more extreme circumstances such as breaking up a fight or where a young person needs to be restrained to prevent violence or injury. </w:t>
      </w:r>
      <w:r w:rsidRPr="001E65D1">
        <w:rPr>
          <w:rFonts w:ascii="Arial" w:hAnsi="Arial" w:cs="Arial"/>
          <w:color w:val="000000" w:themeColor="text1"/>
        </w:rPr>
        <w:t xml:space="preserve">‘Reasonable’ in these circumstances means ‘using no more force than is </w:t>
      </w:r>
      <w:r w:rsidR="004A196B" w:rsidRPr="001E65D1">
        <w:rPr>
          <w:rFonts w:ascii="Arial" w:hAnsi="Arial" w:cs="Arial"/>
          <w:color w:val="000000" w:themeColor="text1"/>
        </w:rPr>
        <w:t>necessary for the least amount of time’ the application of which will depend on the circumstances.</w:t>
      </w:r>
    </w:p>
    <w:p w14:paraId="07396192" w14:textId="77777777" w:rsidR="00DD20FE" w:rsidRPr="009451C1" w:rsidRDefault="00DD20FE" w:rsidP="00696EC4">
      <w:pPr>
        <w:pStyle w:val="Default"/>
        <w:spacing w:line="276" w:lineRule="auto"/>
        <w:jc w:val="both"/>
        <w:rPr>
          <w:rFonts w:ascii="Arial" w:hAnsi="Arial" w:cs="Arial"/>
          <w:color w:val="auto"/>
          <w:sz w:val="16"/>
          <w:szCs w:val="16"/>
        </w:rPr>
      </w:pPr>
    </w:p>
    <w:p w14:paraId="0929B987" w14:textId="31338BF7" w:rsidR="00DD20FE" w:rsidRPr="009451C1" w:rsidRDefault="00DD20FE" w:rsidP="00696EC4">
      <w:pPr>
        <w:pStyle w:val="Default"/>
        <w:spacing w:line="276" w:lineRule="auto"/>
        <w:jc w:val="both"/>
        <w:rPr>
          <w:rFonts w:ascii="Arial" w:hAnsi="Arial" w:cs="Arial"/>
          <w:color w:val="auto"/>
        </w:rPr>
      </w:pPr>
      <w:r w:rsidRPr="009451C1">
        <w:rPr>
          <w:rFonts w:ascii="Arial" w:hAnsi="Arial" w:cs="Arial"/>
          <w:color w:val="auto"/>
        </w:rPr>
        <w:t>We have a key emphasis on de-escalation and only use physical touch to prevent a child or others being harmed. If we do this</w:t>
      </w:r>
      <w:r w:rsidR="007324DB" w:rsidRPr="009451C1">
        <w:rPr>
          <w:rFonts w:ascii="Arial" w:hAnsi="Arial" w:cs="Arial"/>
          <w:color w:val="auto"/>
        </w:rPr>
        <w:t>,</w:t>
      </w:r>
      <w:r w:rsidRPr="009451C1">
        <w:rPr>
          <w:rFonts w:ascii="Arial" w:hAnsi="Arial" w:cs="Arial"/>
          <w:color w:val="auto"/>
        </w:rPr>
        <w:t xml:space="preserve"> </w:t>
      </w:r>
      <w:r w:rsidR="006F007D" w:rsidRPr="009451C1">
        <w:rPr>
          <w:rFonts w:ascii="Arial" w:hAnsi="Arial" w:cs="Arial"/>
          <w:color w:val="auto"/>
        </w:rPr>
        <w:t xml:space="preserve">we ensure that it </w:t>
      </w:r>
      <w:r w:rsidRPr="009451C1">
        <w:rPr>
          <w:rFonts w:ascii="Arial" w:hAnsi="Arial" w:cs="Arial"/>
          <w:color w:val="auto"/>
        </w:rPr>
        <w:t>is for the shortest time necessary.</w:t>
      </w:r>
    </w:p>
    <w:p w14:paraId="615D847E" w14:textId="77777777" w:rsidR="00DD20FE" w:rsidRPr="009451C1" w:rsidRDefault="00DD20FE" w:rsidP="00696EC4">
      <w:pPr>
        <w:pStyle w:val="Default"/>
        <w:spacing w:line="276" w:lineRule="auto"/>
        <w:jc w:val="both"/>
        <w:rPr>
          <w:rFonts w:ascii="Arial" w:hAnsi="Arial" w:cs="Arial"/>
          <w:color w:val="auto"/>
          <w:sz w:val="16"/>
          <w:szCs w:val="16"/>
        </w:rPr>
      </w:pPr>
    </w:p>
    <w:p w14:paraId="0546C791" w14:textId="48095F79" w:rsidR="00BD312A" w:rsidRDefault="00BD312A" w:rsidP="00696EC4">
      <w:pPr>
        <w:pStyle w:val="Default"/>
        <w:spacing w:line="276" w:lineRule="auto"/>
        <w:jc w:val="both"/>
        <w:rPr>
          <w:rFonts w:ascii="Arial" w:hAnsi="Arial" w:cs="Arial"/>
          <w:color w:val="auto"/>
        </w:rPr>
      </w:pPr>
      <w:r w:rsidRPr="009451C1">
        <w:rPr>
          <w:rFonts w:ascii="Arial" w:hAnsi="Arial" w:cs="Arial"/>
          <w:color w:val="auto"/>
        </w:rPr>
        <w:t>Where it has been necessary to use physical intervention, we ensure the following:</w:t>
      </w:r>
    </w:p>
    <w:p w14:paraId="572FAAD5" w14:textId="77777777" w:rsidR="009C159E" w:rsidRDefault="009C159E" w:rsidP="00696EC4">
      <w:pPr>
        <w:pStyle w:val="Default"/>
        <w:spacing w:line="276" w:lineRule="auto"/>
        <w:jc w:val="both"/>
        <w:rPr>
          <w:rFonts w:ascii="Arial" w:hAnsi="Arial" w:cs="Arial"/>
          <w:color w:val="auto"/>
        </w:rPr>
      </w:pPr>
    </w:p>
    <w:p w14:paraId="0D815309" w14:textId="3F76EF66" w:rsidR="00BD312A" w:rsidRPr="009451C1" w:rsidRDefault="00985511"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t</w:t>
      </w:r>
      <w:r w:rsidR="00BD312A" w:rsidRPr="009451C1">
        <w:rPr>
          <w:rFonts w:ascii="Arial" w:hAnsi="Arial" w:cs="Arial"/>
          <w:color w:val="auto"/>
        </w:rPr>
        <w:t>he child’s wellbeing after the event is monitored and supported</w:t>
      </w:r>
    </w:p>
    <w:p w14:paraId="3242ED33" w14:textId="59C2EF99"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parents are fully briefed</w:t>
      </w:r>
    </w:p>
    <w:p w14:paraId="202D1D7B" w14:textId="04621678"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 xml:space="preserve">the incident is fully recorded including antecedents, de-escalation </w:t>
      </w:r>
      <w:r w:rsidR="004A196B" w:rsidRPr="009451C1">
        <w:rPr>
          <w:rFonts w:ascii="Arial" w:hAnsi="Arial" w:cs="Arial"/>
          <w:color w:val="auto"/>
        </w:rPr>
        <w:t>attempted and</w:t>
      </w:r>
      <w:r w:rsidR="00672819" w:rsidRPr="009451C1">
        <w:rPr>
          <w:rFonts w:ascii="Arial" w:hAnsi="Arial" w:cs="Arial"/>
          <w:color w:val="auto"/>
        </w:rPr>
        <w:t xml:space="preserve"> holds used.</w:t>
      </w:r>
    </w:p>
    <w:p w14:paraId="3034757A" w14:textId="77777777"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an individual plan is agreed and recorded so that it is clear what will happen should a similar situation arise in the future</w:t>
      </w:r>
    </w:p>
    <w:p w14:paraId="04E504A3" w14:textId="1E54CFAB" w:rsidR="00672819" w:rsidRPr="00E0301B" w:rsidRDefault="00672819" w:rsidP="007936C6">
      <w:pPr>
        <w:pStyle w:val="Default"/>
        <w:numPr>
          <w:ilvl w:val="0"/>
          <w:numId w:val="42"/>
        </w:numPr>
        <w:tabs>
          <w:tab w:val="left" w:pos="567"/>
        </w:tabs>
        <w:spacing w:line="276" w:lineRule="auto"/>
        <w:ind w:left="284" w:hanging="284"/>
        <w:jc w:val="both"/>
        <w:rPr>
          <w:rFonts w:ascii="Arial" w:hAnsi="Arial" w:cs="Arial"/>
          <w:b/>
          <w:bCs/>
          <w:i/>
          <w:iCs/>
          <w:color w:val="auto"/>
        </w:rPr>
      </w:pPr>
      <w:r w:rsidRPr="00687985">
        <w:rPr>
          <w:rFonts w:ascii="Arial" w:hAnsi="Arial" w:cs="Arial"/>
          <w:color w:val="auto"/>
        </w:rPr>
        <w:t>any incident involving the restraint of a child is always reported to an identified senior m</w:t>
      </w:r>
      <w:r w:rsidR="00687985" w:rsidRPr="00687985">
        <w:rPr>
          <w:rFonts w:ascii="Arial" w:hAnsi="Arial" w:cs="Arial"/>
          <w:color w:val="auto"/>
        </w:rPr>
        <w:t xml:space="preserve">ember of staff </w:t>
      </w:r>
    </w:p>
    <w:p w14:paraId="675872DE" w14:textId="77777777" w:rsidR="00E0301B" w:rsidRPr="00687985" w:rsidRDefault="00E0301B" w:rsidP="00E0301B">
      <w:pPr>
        <w:pStyle w:val="Default"/>
        <w:tabs>
          <w:tab w:val="left" w:pos="567"/>
        </w:tabs>
        <w:spacing w:line="276" w:lineRule="auto"/>
        <w:ind w:left="284"/>
        <w:jc w:val="both"/>
        <w:rPr>
          <w:rFonts w:ascii="Arial" w:hAnsi="Arial" w:cs="Arial"/>
          <w:b/>
          <w:bCs/>
          <w:i/>
          <w:iCs/>
          <w:color w:val="auto"/>
        </w:rPr>
      </w:pPr>
    </w:p>
    <w:p w14:paraId="0FAC70D2" w14:textId="77777777" w:rsidR="00E0301B" w:rsidRPr="00455535" w:rsidRDefault="00E0301B" w:rsidP="00E0301B">
      <w:pPr>
        <w:pStyle w:val="Default"/>
        <w:spacing w:line="276" w:lineRule="auto"/>
        <w:jc w:val="both"/>
        <w:rPr>
          <w:rFonts w:ascii="Arial" w:hAnsi="Arial" w:cs="Arial"/>
          <w:b/>
          <w:bCs/>
          <w:i/>
          <w:color w:val="000000" w:themeColor="text1"/>
        </w:rPr>
      </w:pPr>
      <w:r w:rsidRPr="00455535">
        <w:rPr>
          <w:rFonts w:ascii="Arial" w:hAnsi="Arial" w:cs="Arial"/>
          <w:i/>
          <w:iCs/>
          <w:color w:val="000000" w:themeColor="text1"/>
        </w:rPr>
        <w:t>At</w:t>
      </w:r>
      <w:r w:rsidRPr="00455535">
        <w:rPr>
          <w:rFonts w:ascii="Arial" w:hAnsi="Arial" w:cs="Arial"/>
          <w:b/>
          <w:bCs/>
          <w:i/>
          <w:iCs/>
          <w:color w:val="000000" w:themeColor="text1"/>
        </w:rPr>
        <w:t xml:space="preserve"> </w:t>
      </w:r>
      <w:r w:rsidRPr="00455535">
        <w:rPr>
          <w:rFonts w:ascii="Arial" w:eastAsia="Arial" w:hAnsi="Arial" w:cs="Arial"/>
          <w:i/>
          <w:color w:val="000000" w:themeColor="text1"/>
        </w:rPr>
        <w:t xml:space="preserve">Cranberry Academy </w:t>
      </w:r>
      <w:r w:rsidRPr="00455535">
        <w:rPr>
          <w:rFonts w:ascii="Arial" w:eastAsia="Arial" w:hAnsi="Arial" w:cs="Arial"/>
          <w:iCs/>
          <w:color w:val="000000" w:themeColor="text1"/>
        </w:rPr>
        <w:t>identified staff have received training in de-escalation.</w:t>
      </w:r>
    </w:p>
    <w:p w14:paraId="2C395C4B" w14:textId="77777777" w:rsidR="007A0431" w:rsidRPr="009451C1" w:rsidRDefault="007A0431" w:rsidP="003B6E08">
      <w:pPr>
        <w:pStyle w:val="Default"/>
        <w:spacing w:line="276" w:lineRule="auto"/>
        <w:jc w:val="both"/>
        <w:rPr>
          <w:rFonts w:ascii="Arial" w:hAnsi="Arial" w:cs="Arial"/>
        </w:rPr>
      </w:pPr>
    </w:p>
    <w:p w14:paraId="78F7882B" w14:textId="5AB9A291" w:rsidR="00287B8A" w:rsidRDefault="00962556" w:rsidP="00687985">
      <w:pPr>
        <w:autoSpaceDE w:val="0"/>
        <w:autoSpaceDN w:val="0"/>
        <w:adjustRightInd w:val="0"/>
        <w:spacing w:after="0"/>
        <w:jc w:val="both"/>
        <w:rPr>
          <w:rFonts w:ascii="Arial" w:eastAsiaTheme="minorHAnsi" w:hAnsi="Arial" w:cs="Arial"/>
          <w:b/>
          <w:bCs/>
          <w:color w:val="000000"/>
          <w:sz w:val="24"/>
          <w:szCs w:val="24"/>
          <w:lang w:eastAsia="en-US"/>
        </w:rPr>
      </w:pPr>
      <w:r w:rsidRPr="009451C1">
        <w:rPr>
          <w:rFonts w:ascii="Arial" w:eastAsiaTheme="minorHAnsi" w:hAnsi="Arial" w:cs="Arial"/>
          <w:b/>
          <w:bCs/>
          <w:color w:val="000000"/>
          <w:sz w:val="24"/>
          <w:szCs w:val="24"/>
          <w:lang w:eastAsia="en-US"/>
        </w:rPr>
        <w:t>1</w:t>
      </w:r>
      <w:r w:rsidR="007B39B8" w:rsidRPr="009451C1">
        <w:rPr>
          <w:rFonts w:ascii="Arial" w:eastAsiaTheme="minorHAnsi" w:hAnsi="Arial" w:cs="Arial"/>
          <w:b/>
          <w:bCs/>
          <w:color w:val="000000"/>
          <w:sz w:val="24"/>
          <w:szCs w:val="24"/>
          <w:lang w:eastAsia="en-US"/>
        </w:rPr>
        <w:t>6</w:t>
      </w:r>
      <w:r w:rsidR="00365D5A" w:rsidRPr="009451C1">
        <w:rPr>
          <w:rFonts w:ascii="Arial" w:eastAsiaTheme="minorHAnsi" w:hAnsi="Arial" w:cs="Arial"/>
          <w:b/>
          <w:bCs/>
          <w:color w:val="000000"/>
          <w:sz w:val="24"/>
          <w:szCs w:val="24"/>
          <w:lang w:eastAsia="en-US"/>
        </w:rPr>
        <w:t xml:space="preserve">.0 </w:t>
      </w:r>
      <w:r w:rsidR="00287B8A" w:rsidRPr="009451C1">
        <w:rPr>
          <w:rFonts w:ascii="Arial" w:eastAsiaTheme="minorHAnsi" w:hAnsi="Arial" w:cs="Arial"/>
          <w:b/>
          <w:bCs/>
          <w:color w:val="000000"/>
          <w:sz w:val="24"/>
          <w:szCs w:val="24"/>
          <w:lang w:eastAsia="en-US"/>
        </w:rPr>
        <w:t>Private Fostering</w:t>
      </w:r>
      <w:r w:rsidR="009C159E">
        <w:rPr>
          <w:rFonts w:ascii="Arial" w:eastAsiaTheme="minorHAnsi" w:hAnsi="Arial" w:cs="Arial"/>
          <w:b/>
          <w:bCs/>
          <w:color w:val="000000"/>
          <w:sz w:val="24"/>
          <w:szCs w:val="24"/>
          <w:lang w:eastAsia="en-US"/>
        </w:rPr>
        <w:t>:</w:t>
      </w:r>
    </w:p>
    <w:p w14:paraId="26231736" w14:textId="74CA6131" w:rsidR="00CF7B65" w:rsidRPr="000A1739" w:rsidRDefault="00CF7B65" w:rsidP="00CF7B65">
      <w:pPr>
        <w:autoSpaceDE w:val="0"/>
        <w:autoSpaceDN w:val="0"/>
        <w:adjustRightInd w:val="0"/>
        <w:spacing w:after="0"/>
        <w:jc w:val="both"/>
        <w:rPr>
          <w:rFonts w:ascii="Arial" w:eastAsiaTheme="minorHAnsi" w:hAnsi="Arial" w:cs="Arial"/>
          <w:color w:val="000000" w:themeColor="text1"/>
          <w:sz w:val="24"/>
          <w:szCs w:val="24"/>
          <w:lang w:eastAsia="en-US"/>
        </w:rPr>
      </w:pPr>
      <w:r w:rsidRPr="000A1739">
        <w:rPr>
          <w:rFonts w:ascii="Arial" w:eastAsiaTheme="minorHAnsi" w:hAnsi="Arial" w:cs="Arial"/>
          <w:color w:val="000000" w:themeColor="text1"/>
          <w:sz w:val="24"/>
          <w:szCs w:val="24"/>
          <w:lang w:eastAsia="en-US"/>
        </w:rPr>
        <w:t xml:space="preserve">Private Fostering is a type of ‘Kinship Care’. Working Together to Safeguard Children </w:t>
      </w:r>
      <w:r w:rsidRPr="004A196B">
        <w:rPr>
          <w:rFonts w:ascii="Arial" w:eastAsiaTheme="minorHAnsi" w:hAnsi="Arial" w:cs="Arial"/>
          <w:color w:val="000000" w:themeColor="text1"/>
          <w:sz w:val="24"/>
          <w:szCs w:val="24"/>
          <w:lang w:eastAsia="en-US"/>
        </w:rPr>
        <w:t>202</w:t>
      </w:r>
      <w:r w:rsidR="00AF0510" w:rsidRPr="004A196B">
        <w:rPr>
          <w:rFonts w:ascii="Arial" w:eastAsiaTheme="minorHAnsi" w:hAnsi="Arial" w:cs="Arial"/>
          <w:color w:val="000000" w:themeColor="text1"/>
          <w:sz w:val="24"/>
          <w:szCs w:val="24"/>
          <w:lang w:eastAsia="en-US"/>
        </w:rPr>
        <w:t>6</w:t>
      </w:r>
      <w:r w:rsidRPr="004A196B">
        <w:rPr>
          <w:rFonts w:ascii="Arial" w:eastAsiaTheme="minorHAnsi" w:hAnsi="Arial" w:cs="Arial"/>
          <w:color w:val="000000" w:themeColor="text1"/>
          <w:sz w:val="24"/>
          <w:szCs w:val="24"/>
          <w:lang w:eastAsia="en-US"/>
        </w:rPr>
        <w:t xml:space="preserve"> </w:t>
      </w:r>
      <w:r w:rsidRPr="000A1739">
        <w:rPr>
          <w:rFonts w:ascii="Arial" w:eastAsiaTheme="minorHAnsi" w:hAnsi="Arial" w:cs="Arial"/>
          <w:color w:val="000000" w:themeColor="text1"/>
          <w:sz w:val="24"/>
          <w:szCs w:val="24"/>
          <w:lang w:eastAsia="en-US"/>
        </w:rPr>
        <w:t xml:space="preserve">provides further examples of this type of care and information and guidance around supporting children living in these arrangements. To support kinship carers, </w:t>
      </w:r>
      <w:r w:rsidRPr="000A1739">
        <w:rPr>
          <w:rFonts w:ascii="Arial" w:eastAsiaTheme="minorHAnsi" w:hAnsi="Arial" w:cs="Arial"/>
          <w:color w:val="000000" w:themeColor="text1"/>
          <w:sz w:val="24"/>
          <w:szCs w:val="24"/>
          <w:lang w:eastAsia="en-US"/>
        </w:rPr>
        <w:lastRenderedPageBreak/>
        <w:t xml:space="preserve">the role of virtual heads </w:t>
      </w:r>
      <w:r w:rsidR="00D1124D" w:rsidRPr="004A196B">
        <w:rPr>
          <w:rFonts w:ascii="Arial" w:eastAsiaTheme="minorHAnsi" w:hAnsi="Arial" w:cs="Arial"/>
          <w:color w:val="000000" w:themeColor="text1"/>
          <w:sz w:val="24"/>
          <w:szCs w:val="24"/>
          <w:lang w:eastAsia="en-US"/>
        </w:rPr>
        <w:t xml:space="preserve">has been </w:t>
      </w:r>
      <w:r w:rsidRPr="000A1739">
        <w:rPr>
          <w:rFonts w:ascii="Arial" w:eastAsiaTheme="minorHAnsi" w:hAnsi="Arial" w:cs="Arial"/>
          <w:color w:val="000000" w:themeColor="text1"/>
          <w:sz w:val="24"/>
          <w:szCs w:val="24"/>
          <w:lang w:eastAsia="en-US"/>
        </w:rPr>
        <w:t>extended to supporting every child in the care of friends or family</w:t>
      </w:r>
      <w:r w:rsidR="003B6E08" w:rsidRPr="000A1739">
        <w:rPr>
          <w:rFonts w:ascii="Arial" w:eastAsiaTheme="minorHAnsi" w:hAnsi="Arial" w:cs="Arial"/>
          <w:color w:val="000000" w:themeColor="text1"/>
          <w:sz w:val="24"/>
          <w:szCs w:val="24"/>
          <w:lang w:eastAsia="en-US"/>
        </w:rPr>
        <w:t>.</w:t>
      </w:r>
    </w:p>
    <w:p w14:paraId="62D1CFF0" w14:textId="77777777" w:rsidR="00CF7B65" w:rsidRPr="009451C1" w:rsidRDefault="00CF7B65" w:rsidP="00687985">
      <w:pPr>
        <w:autoSpaceDE w:val="0"/>
        <w:autoSpaceDN w:val="0"/>
        <w:adjustRightInd w:val="0"/>
        <w:spacing w:after="0"/>
        <w:jc w:val="both"/>
        <w:rPr>
          <w:rFonts w:ascii="Arial" w:eastAsiaTheme="minorHAnsi" w:hAnsi="Arial" w:cs="Arial"/>
          <w:b/>
          <w:bCs/>
          <w:color w:val="000000"/>
          <w:sz w:val="24"/>
          <w:szCs w:val="24"/>
          <w:lang w:eastAsia="en-US"/>
        </w:rPr>
      </w:pPr>
    </w:p>
    <w:p w14:paraId="02E46683" w14:textId="3B65FC3C" w:rsidR="00365D5A" w:rsidRPr="009451C1" w:rsidRDefault="00365D5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We recognise that our school has a mandatory duty to report to the local authority when we become aware of, or suspect that, a child is subject to a private fostering arrangement. To aid our awareness we ensure that we establish parental responsibility for </w:t>
      </w:r>
      <w:r w:rsidR="00696EC4" w:rsidRPr="009451C1">
        <w:rPr>
          <w:rFonts w:ascii="Arial" w:eastAsiaTheme="minorHAnsi" w:hAnsi="Arial" w:cs="Arial"/>
          <w:color w:val="000000"/>
          <w:sz w:val="24"/>
          <w:szCs w:val="24"/>
          <w:lang w:eastAsia="en-US"/>
        </w:rPr>
        <w:t>every</w:t>
      </w:r>
      <w:r w:rsidRPr="009451C1">
        <w:rPr>
          <w:rFonts w:ascii="Arial" w:eastAsiaTheme="minorHAnsi" w:hAnsi="Arial" w:cs="Arial"/>
          <w:color w:val="000000"/>
          <w:sz w:val="24"/>
          <w:szCs w:val="24"/>
          <w:lang w:eastAsia="en-US"/>
        </w:rPr>
        <w:t xml:space="preserve"> child</w:t>
      </w:r>
      <w:r w:rsidR="00A81906" w:rsidRPr="009451C1">
        <w:rPr>
          <w:rFonts w:ascii="Arial" w:eastAsiaTheme="minorHAnsi" w:hAnsi="Arial" w:cs="Arial"/>
          <w:color w:val="000000"/>
          <w:sz w:val="24"/>
          <w:szCs w:val="24"/>
          <w:lang w:eastAsia="en-US"/>
        </w:rPr>
        <w:t xml:space="preserve">; we take steps to verify the relationship of the adults to the child when we register them. </w:t>
      </w:r>
    </w:p>
    <w:p w14:paraId="289511B5" w14:textId="77777777" w:rsidR="00CC2FF1" w:rsidRPr="00CC2FF1" w:rsidRDefault="00CC2FF1" w:rsidP="00CC2FF1">
      <w:pPr>
        <w:autoSpaceDE w:val="0"/>
        <w:autoSpaceDN w:val="0"/>
        <w:adjustRightInd w:val="0"/>
        <w:jc w:val="both"/>
        <w:rPr>
          <w:rFonts w:ascii="Arial" w:eastAsiaTheme="minorHAnsi" w:hAnsi="Arial" w:cs="Arial"/>
          <w:color w:val="000000"/>
          <w:sz w:val="24"/>
          <w:szCs w:val="24"/>
          <w:lang w:eastAsia="en-US"/>
        </w:rPr>
      </w:pPr>
      <w:r w:rsidRPr="00CC2FF1">
        <w:rPr>
          <w:rFonts w:ascii="Arial" w:eastAsiaTheme="minorHAnsi" w:hAnsi="Arial" w:cs="Arial"/>
          <w:color w:val="000000"/>
          <w:sz w:val="24"/>
          <w:szCs w:val="24"/>
          <w:lang w:eastAsia="en-US"/>
        </w:rPr>
        <w:t xml:space="preserve">A private fostering arrangement is one that is made privately (without the involvement of a local authority) for the care of a child under the age of 16 years (under 18, if disabled) by someone other than a parent or close relative, with the intention that it should last for 28 days or more. </w:t>
      </w:r>
    </w:p>
    <w:p w14:paraId="60D9F8F6" w14:textId="78BD7F1A"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A close family relative is defined as a ‘</w:t>
      </w:r>
      <w:r w:rsidRPr="00034BE4">
        <w:rPr>
          <w:rFonts w:ascii="Arial" w:eastAsiaTheme="minorHAnsi" w:hAnsi="Arial" w:cs="Arial"/>
          <w:color w:val="000000"/>
          <w:sz w:val="24"/>
          <w:szCs w:val="24"/>
          <w:lang w:eastAsia="en-US"/>
        </w:rPr>
        <w:t xml:space="preserve">grandparent, brother, sister, uncle or aunt’ and includes half-siblings and </w:t>
      </w:r>
      <w:r w:rsidR="00787435" w:rsidRPr="00034BE4">
        <w:rPr>
          <w:rFonts w:ascii="Arial" w:eastAsiaTheme="minorHAnsi" w:hAnsi="Arial" w:cs="Arial"/>
          <w:color w:val="000000"/>
          <w:sz w:val="24"/>
          <w:szCs w:val="24"/>
          <w:lang w:eastAsia="en-US"/>
        </w:rPr>
        <w:t xml:space="preserve">stepparents </w:t>
      </w:r>
      <w:r w:rsidR="00787435" w:rsidRPr="00CF7B65">
        <w:rPr>
          <w:rFonts w:ascii="Arial" w:eastAsiaTheme="minorHAnsi" w:hAnsi="Arial" w:cs="Arial"/>
          <w:color w:val="000000" w:themeColor="text1"/>
          <w:sz w:val="24"/>
          <w:szCs w:val="24"/>
          <w:lang w:eastAsia="en-US"/>
        </w:rPr>
        <w:t>(by marriage or where a legal order has been made</w:t>
      </w:r>
      <w:r w:rsidR="008C43C2" w:rsidRPr="00CF7B65">
        <w:rPr>
          <w:rFonts w:ascii="Arial" w:eastAsiaTheme="minorHAnsi" w:hAnsi="Arial" w:cs="Arial"/>
          <w:color w:val="000000" w:themeColor="text1"/>
          <w:sz w:val="24"/>
          <w:szCs w:val="24"/>
          <w:lang w:eastAsia="en-US"/>
        </w:rPr>
        <w:t>,</w:t>
      </w:r>
      <w:r w:rsidR="00787435" w:rsidRPr="00CF7B65">
        <w:rPr>
          <w:rFonts w:ascii="Arial" w:eastAsiaTheme="minorHAnsi" w:hAnsi="Arial" w:cs="Arial"/>
          <w:color w:val="000000" w:themeColor="text1"/>
          <w:sz w:val="24"/>
          <w:szCs w:val="24"/>
          <w:lang w:eastAsia="en-US"/>
        </w:rPr>
        <w:t xml:space="preserve"> such as a Child Arrangement Order)</w:t>
      </w:r>
      <w:r w:rsidRPr="00CF7B65">
        <w:rPr>
          <w:rFonts w:ascii="Arial" w:eastAsiaTheme="minorHAnsi" w:hAnsi="Arial" w:cs="Arial"/>
          <w:color w:val="000000" w:themeColor="text1"/>
          <w:sz w:val="24"/>
          <w:szCs w:val="24"/>
          <w:lang w:eastAsia="en-US"/>
        </w:rPr>
        <w:t xml:space="preserve">; </w:t>
      </w:r>
      <w:r w:rsidRPr="009451C1">
        <w:rPr>
          <w:rFonts w:ascii="Arial" w:eastAsiaTheme="minorHAnsi" w:hAnsi="Arial" w:cs="Arial"/>
          <w:color w:val="000000"/>
          <w:sz w:val="24"/>
          <w:szCs w:val="24"/>
          <w:lang w:eastAsia="en-US"/>
        </w:rPr>
        <w:t xml:space="preserve">it does not include great-aunts or uncles, great grandparents or cousins. </w:t>
      </w:r>
    </w:p>
    <w:p w14:paraId="5D812ACD" w14:textId="2C2295B7"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Parents and private foster carers both have a legal duty to inform the relevant local authority at least six weeks before the arrangement is due to start; not to do so is a criminal offence. </w:t>
      </w:r>
    </w:p>
    <w:p w14:paraId="1254A114" w14:textId="45D65A22"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Whilst most privately fostered children are appropriately supported and looked after, </w:t>
      </w:r>
      <w:r w:rsidR="00A81906" w:rsidRPr="009451C1">
        <w:rPr>
          <w:rFonts w:ascii="Arial" w:eastAsiaTheme="minorHAnsi" w:hAnsi="Arial" w:cs="Arial"/>
          <w:color w:val="000000"/>
          <w:sz w:val="24"/>
          <w:szCs w:val="24"/>
          <w:lang w:eastAsia="en-US"/>
        </w:rPr>
        <w:t xml:space="preserve">we recognise that </w:t>
      </w:r>
      <w:r w:rsidRPr="009451C1">
        <w:rPr>
          <w:rFonts w:ascii="Arial" w:eastAsiaTheme="minorHAnsi" w:hAnsi="Arial" w:cs="Arial"/>
          <w:color w:val="000000"/>
          <w:sz w:val="24"/>
          <w:szCs w:val="24"/>
          <w:lang w:eastAsia="en-US"/>
        </w:rPr>
        <w:t xml:space="preserve">they are a potentially vulnerable group who should be monitored by the local authority, particularly when the child has come from another country. In some </w:t>
      </w:r>
      <w:r w:rsidR="00813E96" w:rsidRPr="009451C1">
        <w:rPr>
          <w:rFonts w:ascii="Arial" w:eastAsiaTheme="minorHAnsi" w:hAnsi="Arial" w:cs="Arial"/>
          <w:color w:val="000000"/>
          <w:sz w:val="24"/>
          <w:szCs w:val="24"/>
          <w:lang w:eastAsia="en-US"/>
        </w:rPr>
        <w:t>cases,</w:t>
      </w:r>
      <w:r w:rsidRPr="009451C1">
        <w:rPr>
          <w:rFonts w:ascii="Arial" w:eastAsiaTheme="minorHAnsi" w:hAnsi="Arial" w:cs="Arial"/>
          <w:color w:val="000000"/>
          <w:sz w:val="24"/>
          <w:szCs w:val="24"/>
          <w:lang w:eastAsia="en-US"/>
        </w:rPr>
        <w:t xml:space="preserve"> privately fostered children are affe</w:t>
      </w:r>
      <w:r w:rsidR="001D713C" w:rsidRPr="009451C1">
        <w:rPr>
          <w:rFonts w:ascii="Arial" w:eastAsiaTheme="minorHAnsi" w:hAnsi="Arial" w:cs="Arial"/>
          <w:color w:val="000000"/>
          <w:sz w:val="24"/>
          <w:szCs w:val="24"/>
          <w:lang w:eastAsia="en-US"/>
        </w:rPr>
        <w:t>cted by abuse and neglect, or are</w:t>
      </w:r>
      <w:r w:rsidRPr="009451C1">
        <w:rPr>
          <w:rFonts w:ascii="Arial" w:eastAsiaTheme="minorHAnsi" w:hAnsi="Arial" w:cs="Arial"/>
          <w:color w:val="000000"/>
          <w:sz w:val="24"/>
          <w:szCs w:val="24"/>
          <w:lang w:eastAsia="en-US"/>
        </w:rPr>
        <w:t xml:space="preserve"> involved in trafficking, child sexual exploitation or modern-day slavery. </w:t>
      </w:r>
    </w:p>
    <w:p w14:paraId="12541049" w14:textId="31161848" w:rsidR="00B86DF5" w:rsidRDefault="00A81906" w:rsidP="00B86DF5">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Where a member of </w:t>
      </w:r>
      <w:r w:rsidR="001D713C" w:rsidRPr="009451C1">
        <w:rPr>
          <w:rFonts w:ascii="Arial" w:eastAsiaTheme="minorHAnsi" w:hAnsi="Arial" w:cs="Arial"/>
          <w:color w:val="000000"/>
          <w:sz w:val="24"/>
          <w:szCs w:val="24"/>
          <w:lang w:eastAsia="en-US"/>
        </w:rPr>
        <w:t xml:space="preserve">staff </w:t>
      </w:r>
      <w:r w:rsidRPr="009451C1">
        <w:rPr>
          <w:rFonts w:ascii="Arial" w:eastAsiaTheme="minorHAnsi" w:hAnsi="Arial" w:cs="Arial"/>
          <w:color w:val="000000"/>
          <w:sz w:val="24"/>
          <w:szCs w:val="24"/>
          <w:lang w:eastAsia="en-US"/>
        </w:rPr>
        <w:t xml:space="preserve">becomes aware of private fostering </w:t>
      </w:r>
      <w:r w:rsidR="00813E96" w:rsidRPr="009451C1">
        <w:rPr>
          <w:rFonts w:ascii="Arial" w:eastAsiaTheme="minorHAnsi" w:hAnsi="Arial" w:cs="Arial"/>
          <w:color w:val="000000"/>
          <w:sz w:val="24"/>
          <w:szCs w:val="24"/>
          <w:lang w:eastAsia="en-US"/>
        </w:rPr>
        <w:t>arrangements,</w:t>
      </w:r>
      <w:r w:rsidRPr="009451C1">
        <w:rPr>
          <w:rFonts w:ascii="Arial" w:eastAsiaTheme="minorHAnsi" w:hAnsi="Arial" w:cs="Arial"/>
          <w:color w:val="000000"/>
          <w:sz w:val="24"/>
          <w:szCs w:val="24"/>
          <w:lang w:eastAsia="en-US"/>
        </w:rPr>
        <w:t xml:space="preserve"> they are aware that they need to</w:t>
      </w:r>
      <w:r w:rsidR="00F64CCD" w:rsidRPr="009451C1">
        <w:rPr>
          <w:rFonts w:ascii="Arial" w:eastAsiaTheme="minorHAnsi" w:hAnsi="Arial" w:cs="Arial"/>
          <w:color w:val="000000"/>
          <w:sz w:val="24"/>
          <w:szCs w:val="24"/>
          <w:lang w:eastAsia="en-US"/>
        </w:rPr>
        <w:t xml:space="preserve"> notify</w:t>
      </w:r>
      <w:r w:rsidRPr="009451C1">
        <w:rPr>
          <w:rFonts w:ascii="Arial" w:eastAsiaTheme="minorHAnsi" w:hAnsi="Arial" w:cs="Arial"/>
          <w:color w:val="000000"/>
          <w:sz w:val="24"/>
          <w:szCs w:val="24"/>
          <w:lang w:eastAsia="en-US"/>
        </w:rPr>
        <w:t xml:space="preserve"> the Designated Safeguarding L</w:t>
      </w:r>
      <w:r w:rsidR="00287B8A" w:rsidRPr="009451C1">
        <w:rPr>
          <w:rFonts w:ascii="Arial" w:eastAsiaTheme="minorHAnsi" w:hAnsi="Arial" w:cs="Arial"/>
          <w:color w:val="000000"/>
          <w:sz w:val="24"/>
          <w:szCs w:val="24"/>
          <w:lang w:eastAsia="en-US"/>
        </w:rPr>
        <w:t>ead</w:t>
      </w:r>
      <w:r w:rsidRPr="009451C1">
        <w:rPr>
          <w:rFonts w:ascii="Arial" w:eastAsiaTheme="minorHAnsi" w:hAnsi="Arial" w:cs="Arial"/>
          <w:color w:val="000000"/>
          <w:sz w:val="24"/>
          <w:szCs w:val="24"/>
          <w:lang w:eastAsia="en-US"/>
        </w:rPr>
        <w:t>. The Designated Safeguarding L</w:t>
      </w:r>
      <w:r w:rsidR="00287B8A" w:rsidRPr="009451C1">
        <w:rPr>
          <w:rFonts w:ascii="Arial" w:eastAsiaTheme="minorHAnsi" w:hAnsi="Arial" w:cs="Arial"/>
          <w:color w:val="000000"/>
          <w:sz w:val="24"/>
          <w:szCs w:val="24"/>
          <w:lang w:eastAsia="en-US"/>
        </w:rPr>
        <w:t xml:space="preserve">ead will </w:t>
      </w:r>
      <w:r w:rsidRPr="009451C1">
        <w:rPr>
          <w:rFonts w:ascii="Arial" w:eastAsiaTheme="minorHAnsi" w:hAnsi="Arial" w:cs="Arial"/>
          <w:color w:val="000000"/>
          <w:sz w:val="24"/>
          <w:szCs w:val="24"/>
          <w:lang w:eastAsia="en-US"/>
        </w:rPr>
        <w:t xml:space="preserve">then </w:t>
      </w:r>
      <w:r w:rsidR="00287B8A" w:rsidRPr="009451C1">
        <w:rPr>
          <w:rFonts w:ascii="Arial" w:eastAsiaTheme="minorHAnsi" w:hAnsi="Arial" w:cs="Arial"/>
          <w:color w:val="000000"/>
          <w:sz w:val="24"/>
          <w:szCs w:val="24"/>
          <w:lang w:eastAsia="en-US"/>
        </w:rPr>
        <w:t>speak to the family of the child involved to check that they are awar</w:t>
      </w:r>
      <w:r w:rsidR="001D713C" w:rsidRPr="009451C1">
        <w:rPr>
          <w:rFonts w:ascii="Arial" w:eastAsiaTheme="minorHAnsi" w:hAnsi="Arial" w:cs="Arial"/>
          <w:color w:val="000000"/>
          <w:sz w:val="24"/>
          <w:szCs w:val="24"/>
          <w:lang w:eastAsia="en-US"/>
        </w:rPr>
        <w:t>e of their duty to inform</w:t>
      </w:r>
      <w:r w:rsidR="00F64CCD" w:rsidRPr="009451C1">
        <w:rPr>
          <w:rFonts w:ascii="Arial" w:eastAsiaTheme="minorHAnsi" w:hAnsi="Arial" w:cs="Arial"/>
          <w:color w:val="000000"/>
          <w:sz w:val="24"/>
          <w:szCs w:val="24"/>
          <w:lang w:eastAsia="en-US"/>
        </w:rPr>
        <w:t xml:space="preserve"> Cheshi</w:t>
      </w:r>
      <w:r w:rsidRPr="009451C1">
        <w:rPr>
          <w:rFonts w:ascii="Arial" w:eastAsiaTheme="minorHAnsi" w:hAnsi="Arial" w:cs="Arial"/>
          <w:color w:val="000000"/>
          <w:sz w:val="24"/>
          <w:szCs w:val="24"/>
          <w:lang w:eastAsia="en-US"/>
        </w:rPr>
        <w:t xml:space="preserve">re East. The school would </w:t>
      </w:r>
      <w:r w:rsidR="00F64CCD" w:rsidRPr="009451C1">
        <w:rPr>
          <w:rFonts w:ascii="Arial" w:eastAsiaTheme="minorHAnsi" w:hAnsi="Arial" w:cs="Arial"/>
          <w:color w:val="000000"/>
          <w:sz w:val="24"/>
          <w:szCs w:val="24"/>
          <w:lang w:eastAsia="en-US"/>
        </w:rPr>
        <w:t xml:space="preserve">also </w:t>
      </w:r>
      <w:r w:rsidR="00287B8A" w:rsidRPr="009451C1">
        <w:rPr>
          <w:rFonts w:ascii="Arial" w:eastAsiaTheme="minorHAnsi" w:hAnsi="Arial" w:cs="Arial"/>
          <w:color w:val="000000"/>
          <w:sz w:val="24"/>
          <w:szCs w:val="24"/>
          <w:lang w:eastAsia="en-US"/>
        </w:rPr>
        <w:t xml:space="preserve">inform </w:t>
      </w:r>
      <w:r w:rsidR="00F64CCD" w:rsidRPr="009451C1">
        <w:rPr>
          <w:rFonts w:ascii="Arial" w:eastAsiaTheme="minorHAnsi" w:hAnsi="Arial" w:cs="Arial"/>
          <w:color w:val="000000"/>
          <w:sz w:val="24"/>
          <w:szCs w:val="24"/>
          <w:lang w:eastAsia="en-US"/>
        </w:rPr>
        <w:t xml:space="preserve">Cheshire East </w:t>
      </w:r>
      <w:r w:rsidR="00287B8A" w:rsidRPr="009451C1">
        <w:rPr>
          <w:rFonts w:ascii="Arial" w:eastAsiaTheme="minorHAnsi" w:hAnsi="Arial" w:cs="Arial"/>
          <w:color w:val="000000"/>
          <w:sz w:val="24"/>
          <w:szCs w:val="24"/>
          <w:lang w:eastAsia="en-US"/>
        </w:rPr>
        <w:t xml:space="preserve">of the private fostering arrangements. </w:t>
      </w:r>
    </w:p>
    <w:p w14:paraId="220C127F" w14:textId="77777777" w:rsidR="000A1739" w:rsidRPr="009451C1" w:rsidRDefault="000A1739" w:rsidP="00B86DF5">
      <w:pPr>
        <w:autoSpaceDE w:val="0"/>
        <w:autoSpaceDN w:val="0"/>
        <w:adjustRightInd w:val="0"/>
        <w:spacing w:after="0"/>
        <w:jc w:val="both"/>
        <w:rPr>
          <w:rFonts w:ascii="Arial" w:eastAsiaTheme="minorHAnsi" w:hAnsi="Arial" w:cs="Arial"/>
          <w:color w:val="000000"/>
          <w:sz w:val="24"/>
          <w:szCs w:val="24"/>
          <w:lang w:eastAsia="en-US"/>
        </w:rPr>
      </w:pPr>
    </w:p>
    <w:p w14:paraId="0827B582" w14:textId="3C98029D" w:rsidR="00787435" w:rsidRPr="009451C1" w:rsidRDefault="00962556" w:rsidP="00787435">
      <w:pPr>
        <w:pStyle w:val="Default"/>
        <w:rPr>
          <w:rFonts w:ascii="Arial" w:hAnsi="Arial" w:cs="Arial"/>
          <w:sz w:val="23"/>
          <w:szCs w:val="23"/>
        </w:rPr>
      </w:pPr>
      <w:r w:rsidRPr="00034BE4">
        <w:rPr>
          <w:rFonts w:ascii="Arial" w:hAnsi="Arial" w:cs="Arial"/>
          <w:b/>
        </w:rPr>
        <w:t>1</w:t>
      </w:r>
      <w:r w:rsidR="007B39B8" w:rsidRPr="00034BE4">
        <w:rPr>
          <w:rFonts w:ascii="Arial" w:hAnsi="Arial" w:cs="Arial"/>
          <w:b/>
        </w:rPr>
        <w:t>7</w:t>
      </w:r>
      <w:r w:rsidR="00A81906" w:rsidRPr="00034BE4">
        <w:rPr>
          <w:rFonts w:ascii="Arial" w:hAnsi="Arial" w:cs="Arial"/>
          <w:b/>
        </w:rPr>
        <w:t xml:space="preserve">.0 </w:t>
      </w:r>
      <w:r w:rsidR="00787435" w:rsidRPr="00E6753F">
        <w:rPr>
          <w:rFonts w:ascii="Arial" w:hAnsi="Arial" w:cs="Arial"/>
          <w:b/>
          <w:bCs/>
          <w:color w:val="000000" w:themeColor="text1"/>
          <w:sz w:val="23"/>
          <w:szCs w:val="23"/>
        </w:rPr>
        <w:t>Children who are absent from education</w:t>
      </w:r>
      <w:r w:rsidR="009C159E">
        <w:rPr>
          <w:rFonts w:ascii="Arial" w:hAnsi="Arial" w:cs="Arial"/>
          <w:b/>
          <w:bCs/>
          <w:color w:val="000000" w:themeColor="text1"/>
          <w:sz w:val="23"/>
          <w:szCs w:val="23"/>
        </w:rPr>
        <w:t>:</w:t>
      </w:r>
    </w:p>
    <w:p w14:paraId="2433FF5F" w14:textId="02717BED" w:rsidR="00367857" w:rsidRDefault="00367857"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Under </w:t>
      </w:r>
      <w:r w:rsidR="005F4663" w:rsidRPr="009451C1">
        <w:rPr>
          <w:rFonts w:ascii="Arial" w:eastAsiaTheme="minorHAnsi" w:hAnsi="Arial" w:cs="Arial"/>
          <w:color w:val="000000"/>
          <w:sz w:val="24"/>
          <w:szCs w:val="24"/>
          <w:lang w:eastAsia="en-US"/>
        </w:rPr>
        <w:t>S</w:t>
      </w:r>
      <w:r w:rsidRPr="009451C1">
        <w:rPr>
          <w:rFonts w:ascii="Arial" w:eastAsiaTheme="minorHAnsi" w:hAnsi="Arial" w:cs="Arial"/>
          <w:color w:val="000000"/>
          <w:sz w:val="24"/>
          <w:szCs w:val="24"/>
          <w:lang w:eastAsia="en-US"/>
        </w:rPr>
        <w:t xml:space="preserve">ection 175 of the Education Act 2002 we have a duty to investigate any unexplained absences especially as a child going missing from education is a potential indicator of abuse or neglect. </w:t>
      </w:r>
    </w:p>
    <w:p w14:paraId="7CAF5639" w14:textId="05746690" w:rsidR="00EC73EB" w:rsidRPr="0004025F" w:rsidRDefault="00EC73EB" w:rsidP="00EC73EB">
      <w:pPr>
        <w:autoSpaceDE w:val="0"/>
        <w:autoSpaceDN w:val="0"/>
        <w:adjustRightInd w:val="0"/>
        <w:jc w:val="both"/>
        <w:rPr>
          <w:rFonts w:ascii="Arial" w:eastAsiaTheme="minorHAnsi" w:hAnsi="Arial" w:cs="Arial"/>
          <w:color w:val="000000"/>
          <w:sz w:val="24"/>
          <w:szCs w:val="24"/>
          <w:lang w:eastAsia="en-US"/>
        </w:rPr>
      </w:pPr>
      <w:r w:rsidRPr="0004025F">
        <w:rPr>
          <w:rFonts w:ascii="Arial" w:eastAsiaTheme="minorHAnsi" w:hAnsi="Arial" w:cs="Arial"/>
          <w:color w:val="000000"/>
          <w:sz w:val="24"/>
          <w:szCs w:val="24"/>
          <w:lang w:eastAsia="en-US"/>
        </w:rPr>
        <w:t>Even though</w:t>
      </w:r>
      <w:r w:rsidRPr="0004025F">
        <w:rPr>
          <w:rFonts w:ascii="Arial" w:eastAsiaTheme="minorHAnsi" w:hAnsi="Arial" w:cs="Arial"/>
          <w:color w:val="000000" w:themeColor="text1"/>
          <w:sz w:val="24"/>
          <w:szCs w:val="24"/>
          <w:lang w:eastAsia="en-US"/>
        </w:rPr>
        <w:t xml:space="preserve"> it is not compulsory for a child</w:t>
      </w:r>
      <w:r w:rsidR="000C1711" w:rsidRPr="0004025F">
        <w:rPr>
          <w:rFonts w:ascii="Arial" w:eastAsiaTheme="minorHAnsi" w:hAnsi="Arial" w:cs="Arial"/>
          <w:color w:val="000000" w:themeColor="text1"/>
          <w:sz w:val="24"/>
          <w:szCs w:val="24"/>
          <w:lang w:eastAsia="en-US"/>
        </w:rPr>
        <w:t xml:space="preserve"> under the age of 5</w:t>
      </w:r>
      <w:r w:rsidRPr="0004025F">
        <w:rPr>
          <w:rFonts w:ascii="Arial" w:eastAsiaTheme="minorHAnsi" w:hAnsi="Arial" w:cs="Arial"/>
          <w:color w:val="000000" w:themeColor="text1"/>
          <w:sz w:val="24"/>
          <w:szCs w:val="24"/>
          <w:lang w:eastAsia="en-US"/>
        </w:rPr>
        <w:t xml:space="preserve"> to attend</w:t>
      </w:r>
      <w:r w:rsidR="005855D9" w:rsidRPr="0004025F">
        <w:rPr>
          <w:rFonts w:ascii="Arial" w:eastAsiaTheme="minorHAnsi" w:hAnsi="Arial" w:cs="Arial"/>
          <w:i/>
          <w:iCs/>
          <w:color w:val="000000" w:themeColor="text1"/>
          <w:sz w:val="24"/>
          <w:szCs w:val="24"/>
          <w:lang w:eastAsia="en-US"/>
        </w:rPr>
        <w:t xml:space="preserve"> Cranberry Academy</w:t>
      </w:r>
      <w:r w:rsidRPr="0004025F">
        <w:rPr>
          <w:rFonts w:ascii="Arial" w:eastAsiaTheme="minorHAnsi" w:hAnsi="Arial" w:cs="Arial"/>
          <w:color w:val="000000" w:themeColor="text1"/>
          <w:sz w:val="24"/>
          <w:szCs w:val="24"/>
          <w:lang w:eastAsia="en-US"/>
        </w:rPr>
        <w:t xml:space="preserve">, </w:t>
      </w:r>
      <w:r w:rsidRPr="0004025F">
        <w:rPr>
          <w:rFonts w:ascii="Arial" w:eastAsiaTheme="minorHAnsi" w:hAnsi="Arial" w:cs="Arial"/>
          <w:color w:val="000000"/>
          <w:sz w:val="24"/>
          <w:szCs w:val="24"/>
          <w:lang w:eastAsia="en-US"/>
        </w:rPr>
        <w:t>at the very least, good attendance practice promotes good outcomes for children and can lead to the early identification of more serious concerns for a child.</w:t>
      </w:r>
    </w:p>
    <w:p w14:paraId="56395119" w14:textId="77777777" w:rsidR="007B36B8" w:rsidRPr="00EC73EB" w:rsidRDefault="00EC73EB" w:rsidP="007B36B8">
      <w:pPr>
        <w:autoSpaceDE w:val="0"/>
        <w:autoSpaceDN w:val="0"/>
        <w:adjustRightInd w:val="0"/>
        <w:jc w:val="both"/>
        <w:rPr>
          <w:rFonts w:ascii="Arial" w:eastAsiaTheme="minorHAnsi" w:hAnsi="Arial" w:cs="Arial"/>
          <w:i/>
          <w:iCs/>
          <w:color w:val="FF0000"/>
          <w:sz w:val="24"/>
          <w:szCs w:val="24"/>
          <w:lang w:eastAsia="en-US"/>
        </w:rPr>
      </w:pPr>
      <w:r w:rsidRPr="007B36B8">
        <w:rPr>
          <w:rFonts w:ascii="Arial" w:eastAsiaTheme="minorHAnsi" w:hAnsi="Arial" w:cs="Arial"/>
          <w:color w:val="000000"/>
          <w:sz w:val="24"/>
          <w:szCs w:val="24"/>
          <w:lang w:eastAsia="en-US"/>
        </w:rPr>
        <w:t xml:space="preserve">Our setting has an </w:t>
      </w:r>
      <w:r w:rsidRPr="007B36B8">
        <w:rPr>
          <w:rFonts w:ascii="Arial" w:eastAsiaTheme="minorHAnsi" w:hAnsi="Arial" w:cs="Arial"/>
          <w:b/>
          <w:bCs/>
          <w:color w:val="000000"/>
          <w:sz w:val="24"/>
          <w:szCs w:val="24"/>
          <w:lang w:eastAsia="en-US"/>
        </w:rPr>
        <w:t>attendance policy </w:t>
      </w:r>
      <w:r w:rsidRPr="007B36B8">
        <w:rPr>
          <w:rFonts w:ascii="Arial" w:eastAsiaTheme="minorHAnsi" w:hAnsi="Arial" w:cs="Arial"/>
          <w:color w:val="000000"/>
          <w:sz w:val="24"/>
          <w:szCs w:val="24"/>
          <w:lang w:eastAsia="en-US"/>
        </w:rPr>
        <w:t>that we share</w:t>
      </w:r>
      <w:r w:rsidRPr="007B36B8">
        <w:rPr>
          <w:rFonts w:ascii="Arial" w:eastAsiaTheme="minorHAnsi" w:hAnsi="Arial" w:cs="Arial"/>
          <w:b/>
          <w:bCs/>
          <w:color w:val="000000"/>
          <w:sz w:val="24"/>
          <w:szCs w:val="24"/>
          <w:lang w:eastAsia="en-US"/>
        </w:rPr>
        <w:t> </w:t>
      </w:r>
      <w:r w:rsidRPr="007B36B8">
        <w:rPr>
          <w:rFonts w:ascii="Arial" w:eastAsiaTheme="minorHAnsi" w:hAnsi="Arial" w:cs="Arial"/>
          <w:color w:val="000000"/>
          <w:sz w:val="24"/>
          <w:szCs w:val="24"/>
          <w:lang w:eastAsia="en-US"/>
        </w:rPr>
        <w:t>with parents and/or carers</w:t>
      </w:r>
      <w:r w:rsidR="007B36B8" w:rsidRPr="007B36B8">
        <w:rPr>
          <w:rFonts w:ascii="Arial" w:eastAsiaTheme="minorHAnsi" w:hAnsi="Arial" w:cs="Arial"/>
          <w:color w:val="000000"/>
          <w:sz w:val="24"/>
          <w:szCs w:val="24"/>
          <w:lang w:eastAsia="en-US"/>
        </w:rPr>
        <w:t xml:space="preserve"> via the school website. If a concern is identified regarding attendance, it is raised with the Attendance Lead and DSL, and subsequently, to the LA Children’s Social care, if </w:t>
      </w:r>
      <w:r w:rsidR="007B36B8" w:rsidRPr="007B36B8">
        <w:rPr>
          <w:rFonts w:ascii="Arial" w:eastAsiaTheme="minorHAnsi" w:hAnsi="Arial" w:cs="Arial"/>
          <w:color w:val="000000"/>
          <w:sz w:val="24"/>
          <w:szCs w:val="24"/>
          <w:lang w:eastAsia="en-US"/>
        </w:rPr>
        <w:lastRenderedPageBreak/>
        <w:t>deemed appropriate. Where necessary, the school will work closely with the Local authority School Attendance Team to identify any underlying safeguarding issues for absent pupils.</w:t>
      </w:r>
    </w:p>
    <w:p w14:paraId="6FC66C39" w14:textId="5B0AA10E" w:rsidR="00DD762B" w:rsidRPr="00B518BD" w:rsidRDefault="00367857" w:rsidP="00721401">
      <w:pPr>
        <w:spacing w:after="0"/>
        <w:jc w:val="both"/>
        <w:rPr>
          <w:rFonts w:ascii="Arial" w:hAnsi="Arial" w:cs="Arial"/>
          <w:b/>
          <w:bCs/>
          <w:color w:val="000000" w:themeColor="text1"/>
          <w:sz w:val="24"/>
          <w:szCs w:val="24"/>
        </w:rPr>
      </w:pPr>
      <w:r w:rsidRPr="009451C1">
        <w:rPr>
          <w:rFonts w:ascii="Arial" w:eastAsiaTheme="minorHAnsi" w:hAnsi="Arial" w:cs="Arial"/>
          <w:color w:val="000000"/>
          <w:sz w:val="24"/>
          <w:szCs w:val="24"/>
          <w:lang w:eastAsia="en-US"/>
        </w:rPr>
        <w:t xml:space="preserve">At </w:t>
      </w:r>
      <w:r w:rsidR="00FF54B8" w:rsidRPr="00A62F7F">
        <w:rPr>
          <w:rFonts w:ascii="Arial" w:eastAsia="Arial" w:hAnsi="Arial" w:cs="Arial"/>
          <w:i/>
          <w:color w:val="000000" w:themeColor="text1"/>
          <w:sz w:val="24"/>
          <w:szCs w:val="24"/>
        </w:rPr>
        <w:t>Cranberry Academy,</w:t>
      </w:r>
      <w:r w:rsidR="00FF54B8" w:rsidRPr="00A62F7F">
        <w:rPr>
          <w:rFonts w:ascii="Arial" w:eastAsia="Arial" w:hAnsi="Arial" w:cs="Arial"/>
          <w:color w:val="000000" w:themeColor="text1"/>
          <w:sz w:val="24"/>
          <w:szCs w:val="24"/>
        </w:rPr>
        <w:t xml:space="preserve"> </w:t>
      </w:r>
      <w:r w:rsidRPr="009451C1">
        <w:rPr>
          <w:rFonts w:ascii="Arial" w:eastAsiaTheme="minorHAnsi" w:hAnsi="Arial" w:cs="Arial"/>
          <w:color w:val="000000"/>
          <w:sz w:val="24"/>
          <w:szCs w:val="24"/>
          <w:lang w:eastAsia="en-US"/>
        </w:rPr>
        <w:t>we follow</w:t>
      </w:r>
      <w:r w:rsidR="005B172A" w:rsidRPr="009451C1">
        <w:rPr>
          <w:rFonts w:ascii="Arial" w:eastAsiaTheme="minorHAnsi" w:hAnsi="Arial" w:cs="Arial"/>
          <w:color w:val="000000"/>
          <w:sz w:val="24"/>
          <w:szCs w:val="24"/>
          <w:lang w:eastAsia="en-US"/>
        </w:rPr>
        <w:t xml:space="preserve"> Cheshire East’s </w:t>
      </w:r>
      <w:r w:rsidRPr="009451C1">
        <w:rPr>
          <w:rFonts w:ascii="Arial" w:eastAsiaTheme="minorHAnsi" w:hAnsi="Arial" w:cs="Arial"/>
          <w:color w:val="000000"/>
          <w:sz w:val="24"/>
          <w:szCs w:val="24"/>
          <w:lang w:eastAsia="en-US"/>
        </w:rPr>
        <w:t xml:space="preserve">procedures for dealing with children </w:t>
      </w:r>
      <w:r w:rsidRPr="00E6753F">
        <w:rPr>
          <w:rFonts w:ascii="Arial" w:eastAsiaTheme="minorHAnsi" w:hAnsi="Arial" w:cs="Arial"/>
          <w:color w:val="000000" w:themeColor="text1"/>
          <w:sz w:val="24"/>
          <w:szCs w:val="24"/>
          <w:lang w:eastAsia="en-US"/>
        </w:rPr>
        <w:t xml:space="preserve">that </w:t>
      </w:r>
      <w:r w:rsidR="00E71868" w:rsidRPr="00E6753F">
        <w:rPr>
          <w:rFonts w:ascii="Arial" w:eastAsiaTheme="minorHAnsi" w:hAnsi="Arial" w:cs="Arial"/>
          <w:color w:val="000000" w:themeColor="text1"/>
          <w:sz w:val="24"/>
          <w:szCs w:val="24"/>
          <w:lang w:eastAsia="en-US"/>
        </w:rPr>
        <w:t xml:space="preserve">are absent or </w:t>
      </w:r>
      <w:r w:rsidR="00E71868" w:rsidRPr="009451C1">
        <w:rPr>
          <w:rFonts w:ascii="Arial" w:eastAsiaTheme="minorHAnsi" w:hAnsi="Arial" w:cs="Arial"/>
          <w:color w:val="000000"/>
          <w:sz w:val="24"/>
          <w:szCs w:val="24"/>
          <w:lang w:eastAsia="en-US"/>
        </w:rPr>
        <w:t xml:space="preserve">who </w:t>
      </w:r>
      <w:r w:rsidRPr="009451C1">
        <w:rPr>
          <w:rFonts w:ascii="Arial" w:eastAsiaTheme="minorHAnsi" w:hAnsi="Arial" w:cs="Arial"/>
          <w:color w:val="000000"/>
          <w:sz w:val="24"/>
          <w:szCs w:val="24"/>
          <w:lang w:eastAsia="en-US"/>
        </w:rPr>
        <w:t xml:space="preserve">go missing from </w:t>
      </w:r>
      <w:r w:rsidR="00A81906" w:rsidRPr="009451C1">
        <w:rPr>
          <w:rFonts w:ascii="Arial" w:eastAsiaTheme="minorHAnsi" w:hAnsi="Arial" w:cs="Arial"/>
          <w:color w:val="000000"/>
          <w:sz w:val="24"/>
          <w:szCs w:val="24"/>
          <w:lang w:eastAsia="en-US"/>
        </w:rPr>
        <w:t>lessons and/or school</w:t>
      </w:r>
      <w:r w:rsidR="00C479F2" w:rsidRPr="009451C1">
        <w:rPr>
          <w:rFonts w:ascii="Arial" w:eastAsiaTheme="minorHAnsi" w:hAnsi="Arial" w:cs="Arial"/>
          <w:color w:val="000000"/>
          <w:sz w:val="24"/>
          <w:szCs w:val="24"/>
          <w:lang w:eastAsia="en-US"/>
        </w:rPr>
        <w:t xml:space="preserve">. </w:t>
      </w:r>
      <w:r w:rsidR="00C479F2" w:rsidRPr="009451C1">
        <w:rPr>
          <w:rFonts w:ascii="Arial" w:hAnsi="Arial" w:cs="Arial"/>
          <w:sz w:val="24"/>
          <w:szCs w:val="23"/>
        </w:rPr>
        <w:t xml:space="preserve">All staff are aware that children going missing, particularly </w:t>
      </w:r>
      <w:r w:rsidR="00C479F2" w:rsidRPr="00E6753F">
        <w:rPr>
          <w:rFonts w:ascii="Arial" w:hAnsi="Arial" w:cs="Arial"/>
          <w:color w:val="000000" w:themeColor="text1"/>
          <w:sz w:val="24"/>
          <w:szCs w:val="23"/>
        </w:rPr>
        <w:t>repeatedly</w:t>
      </w:r>
      <w:r w:rsidR="00DD762B" w:rsidRPr="00E6753F">
        <w:rPr>
          <w:rFonts w:ascii="Arial" w:hAnsi="Arial" w:cs="Arial"/>
          <w:color w:val="000000" w:themeColor="text1"/>
          <w:sz w:val="24"/>
          <w:szCs w:val="23"/>
        </w:rPr>
        <w:t xml:space="preserve"> or prolonged</w:t>
      </w:r>
      <w:r w:rsidR="00C479F2" w:rsidRPr="006700BC">
        <w:rPr>
          <w:rFonts w:ascii="Arial" w:hAnsi="Arial" w:cs="Arial"/>
          <w:sz w:val="24"/>
          <w:szCs w:val="23"/>
        </w:rPr>
        <w:t>,</w:t>
      </w:r>
      <w:r w:rsidR="00C479F2" w:rsidRPr="009451C1">
        <w:rPr>
          <w:rFonts w:ascii="Arial" w:hAnsi="Arial" w:cs="Arial"/>
          <w:sz w:val="24"/>
          <w:szCs w:val="23"/>
        </w:rPr>
        <w:t xml:space="preserve"> can act as a vital warning sign of a range of safeguarding possibilities. This may include abuse and neglect, which may include sexual abuse or exploitation and child criminal exploitation</w:t>
      </w:r>
      <w:r w:rsidR="00346272">
        <w:rPr>
          <w:rFonts w:ascii="Arial" w:hAnsi="Arial" w:cs="Arial"/>
          <w:sz w:val="24"/>
          <w:szCs w:val="23"/>
        </w:rPr>
        <w:t xml:space="preserve">, </w:t>
      </w:r>
      <w:r w:rsidR="00346272" w:rsidRPr="000A1739">
        <w:rPr>
          <w:rStyle w:val="ui-provider"/>
          <w:rFonts w:asciiTheme="minorHAnsi" w:hAnsiTheme="minorHAnsi" w:cstheme="minorHAnsi"/>
          <w:color w:val="000000" w:themeColor="text1"/>
          <w:sz w:val="24"/>
          <w:szCs w:val="24"/>
        </w:rPr>
        <w:t>including involvement in county lines. It may indicate mental health problems, risk of substance abuse, risk of travelling to conflict zones, risk of female genital mutilation, so called ‘</w:t>
      </w:r>
      <w:r w:rsidR="00346272" w:rsidRPr="00BC3012">
        <w:rPr>
          <w:rStyle w:val="ui-provider"/>
          <w:rFonts w:asciiTheme="minorHAnsi" w:hAnsiTheme="minorHAnsi" w:cstheme="minorHAnsi"/>
          <w:color w:val="000000" w:themeColor="text1"/>
          <w:sz w:val="24"/>
          <w:szCs w:val="24"/>
        </w:rPr>
        <w:t>honour’</w:t>
      </w:r>
      <w:r w:rsidR="00810BAC" w:rsidRPr="00BC3012">
        <w:rPr>
          <w:rStyle w:val="ui-provider"/>
          <w:rFonts w:asciiTheme="minorHAnsi" w:hAnsiTheme="minorHAnsi" w:cstheme="minorHAnsi"/>
          <w:color w:val="000000" w:themeColor="text1"/>
          <w:sz w:val="24"/>
          <w:szCs w:val="24"/>
        </w:rPr>
        <w:t xml:space="preserve"> or faith</w:t>
      </w:r>
      <w:r w:rsidR="00346272" w:rsidRPr="00BC3012">
        <w:rPr>
          <w:rStyle w:val="ui-provider"/>
          <w:rFonts w:asciiTheme="minorHAnsi" w:hAnsiTheme="minorHAnsi" w:cstheme="minorHAnsi"/>
          <w:color w:val="000000" w:themeColor="text1"/>
          <w:sz w:val="24"/>
          <w:szCs w:val="24"/>
        </w:rPr>
        <w:t>-</w:t>
      </w:r>
      <w:r w:rsidR="00346272" w:rsidRPr="000A1739">
        <w:rPr>
          <w:rStyle w:val="ui-provider"/>
          <w:rFonts w:asciiTheme="minorHAnsi" w:hAnsiTheme="minorHAnsi" w:cstheme="minorHAnsi"/>
          <w:color w:val="000000" w:themeColor="text1"/>
          <w:sz w:val="24"/>
          <w:szCs w:val="24"/>
        </w:rPr>
        <w:t>based abuse or risk of forced marriage. Early intervention is essential to identify the existence of any underlying safeguarding risk and to help prevent the risks of a child going missing in future</w:t>
      </w:r>
      <w:r w:rsidR="00346272" w:rsidRPr="00346272">
        <w:rPr>
          <w:rStyle w:val="ui-provider"/>
          <w:rFonts w:asciiTheme="minorHAnsi" w:hAnsiTheme="minorHAnsi" w:cstheme="minorHAnsi"/>
          <w:color w:val="00B050"/>
          <w:sz w:val="24"/>
          <w:szCs w:val="24"/>
        </w:rPr>
        <w:t>.</w:t>
      </w:r>
      <w:r w:rsidR="00DD762B" w:rsidRPr="00346272">
        <w:rPr>
          <w:rFonts w:ascii="Arial" w:hAnsi="Arial" w:cs="Arial"/>
          <w:color w:val="00B050"/>
          <w:sz w:val="24"/>
          <w:szCs w:val="23"/>
        </w:rPr>
        <w:t xml:space="preserve">  </w:t>
      </w:r>
      <w:r w:rsidR="00DD762B" w:rsidRPr="00E6753F">
        <w:rPr>
          <w:rFonts w:ascii="Arial" w:hAnsi="Arial" w:cs="Arial"/>
          <w:color w:val="000000" w:themeColor="text1"/>
          <w:sz w:val="24"/>
          <w:szCs w:val="23"/>
        </w:rPr>
        <w:t>We will refer to:</w:t>
      </w:r>
      <w:r w:rsidR="00DD762B" w:rsidRPr="00E6753F">
        <w:rPr>
          <w:rFonts w:ascii="Arial" w:hAnsi="Arial" w:cs="Arial"/>
          <w:color w:val="000000" w:themeColor="text1"/>
          <w:sz w:val="24"/>
          <w:szCs w:val="24"/>
        </w:rPr>
        <w:t xml:space="preserve"> </w:t>
      </w:r>
      <w:hyperlink r:id="rId42" w:history="1">
        <w:r w:rsidR="00DD762B" w:rsidRPr="00E6753F">
          <w:rPr>
            <w:rStyle w:val="Hyperlink"/>
            <w:rFonts w:ascii="Arial" w:hAnsi="Arial" w:cs="Arial"/>
            <w:sz w:val="24"/>
            <w:szCs w:val="24"/>
          </w:rPr>
          <w:t>Working together to improve school attendance - GOV.UK (www.gov.uk)</w:t>
        </w:r>
      </w:hyperlink>
      <w:r w:rsidR="00D1124D">
        <w:t xml:space="preserve"> </w:t>
      </w:r>
      <w:r w:rsidR="00D1124D" w:rsidRPr="0099361C">
        <w:rPr>
          <w:rFonts w:asciiTheme="minorHAnsi" w:hAnsiTheme="minorHAnsi" w:cstheme="minorHAnsi"/>
          <w:color w:val="000000" w:themeColor="text1"/>
          <w:sz w:val="24"/>
          <w:szCs w:val="24"/>
        </w:rPr>
        <w:t xml:space="preserve">updated </w:t>
      </w:r>
      <w:r w:rsidR="00B518BD" w:rsidRPr="0099361C">
        <w:rPr>
          <w:rFonts w:asciiTheme="minorHAnsi" w:hAnsiTheme="minorHAnsi" w:cstheme="minorHAnsi"/>
          <w:color w:val="000000" w:themeColor="text1"/>
          <w:sz w:val="24"/>
          <w:szCs w:val="24"/>
        </w:rPr>
        <w:t>July 2026</w:t>
      </w:r>
      <w:r w:rsidR="00D1124D" w:rsidRPr="0099361C">
        <w:rPr>
          <w:rFonts w:asciiTheme="minorHAnsi" w:hAnsiTheme="minorHAnsi" w:cstheme="minorHAnsi"/>
          <w:color w:val="000000" w:themeColor="text1"/>
          <w:sz w:val="24"/>
          <w:szCs w:val="24"/>
        </w:rPr>
        <w:t>.</w:t>
      </w:r>
      <w:r w:rsidR="00D1124D" w:rsidRPr="0099361C">
        <w:rPr>
          <w:b/>
          <w:bCs/>
          <w:color w:val="000000" w:themeColor="text1"/>
        </w:rPr>
        <w:t xml:space="preserve"> </w:t>
      </w:r>
    </w:p>
    <w:p w14:paraId="79A25161" w14:textId="6318E6DB" w:rsidR="00721401" w:rsidRPr="00E6753F" w:rsidRDefault="00721401" w:rsidP="00721401">
      <w:pPr>
        <w:spacing w:after="0"/>
        <w:jc w:val="both"/>
        <w:rPr>
          <w:rFonts w:ascii="Arial" w:hAnsi="Arial" w:cs="Arial"/>
          <w:color w:val="0000FF"/>
          <w:sz w:val="24"/>
          <w:szCs w:val="24"/>
        </w:rPr>
      </w:pPr>
    </w:p>
    <w:p w14:paraId="58591BA1" w14:textId="77777777" w:rsidR="00A17F89" w:rsidRDefault="00A81906" w:rsidP="001E0EE1">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We also ensure that we are rigorous in our attendance procedures; these are o</w:t>
      </w:r>
      <w:r w:rsidR="005B172A" w:rsidRPr="009451C1">
        <w:rPr>
          <w:rFonts w:ascii="Arial" w:eastAsiaTheme="minorHAnsi" w:hAnsi="Arial" w:cs="Arial"/>
          <w:color w:val="000000"/>
          <w:sz w:val="24"/>
          <w:szCs w:val="24"/>
          <w:lang w:eastAsia="en-US"/>
        </w:rPr>
        <w:t xml:space="preserve">utlined in our attendance policy. </w:t>
      </w:r>
    </w:p>
    <w:p w14:paraId="3F062023" w14:textId="77777777" w:rsidR="000A1739" w:rsidRDefault="000A1739" w:rsidP="00A17F89">
      <w:pPr>
        <w:autoSpaceDE w:val="0"/>
        <w:autoSpaceDN w:val="0"/>
        <w:adjustRightInd w:val="0"/>
        <w:spacing w:after="0"/>
        <w:jc w:val="both"/>
        <w:rPr>
          <w:rFonts w:ascii="Arial" w:eastAsiaTheme="minorHAnsi" w:hAnsi="Arial" w:cs="Arial"/>
          <w:color w:val="00B050"/>
          <w:sz w:val="24"/>
          <w:szCs w:val="24"/>
          <w:lang w:eastAsia="en-US"/>
        </w:rPr>
      </w:pPr>
    </w:p>
    <w:p w14:paraId="3B947F27" w14:textId="77777777" w:rsidR="003D5EA4" w:rsidRDefault="003D5EA4" w:rsidP="003D5EA4">
      <w:pPr>
        <w:autoSpaceDE w:val="0"/>
        <w:autoSpaceDN w:val="0"/>
        <w:adjustRightInd w:val="0"/>
        <w:spacing w:after="0"/>
        <w:jc w:val="both"/>
        <w:rPr>
          <w:rFonts w:ascii="Arial" w:eastAsiaTheme="minorHAnsi" w:hAnsi="Arial" w:cs="Arial"/>
          <w:color w:val="000000"/>
          <w:sz w:val="24"/>
          <w:szCs w:val="24"/>
          <w:lang w:eastAsia="en-US"/>
        </w:rPr>
      </w:pPr>
      <w:r w:rsidRPr="003D5EA4">
        <w:rPr>
          <w:rFonts w:ascii="Arial" w:eastAsiaTheme="minorHAnsi" w:hAnsi="Arial" w:cs="Arial"/>
          <w:color w:val="000000"/>
          <w:sz w:val="24"/>
          <w:szCs w:val="24"/>
          <w:lang w:eastAsia="en-US"/>
        </w:rPr>
        <w:t>The school recognises that Persistent Absence (90% or below) and Severe Absence (50% or below) are potential safeguarding indicators of neglect and/or exploitation.</w:t>
      </w:r>
    </w:p>
    <w:p w14:paraId="18A636E4" w14:textId="77777777" w:rsidR="003D5EA4" w:rsidRDefault="003D5EA4" w:rsidP="00A17F89">
      <w:pPr>
        <w:autoSpaceDE w:val="0"/>
        <w:autoSpaceDN w:val="0"/>
        <w:adjustRightInd w:val="0"/>
        <w:spacing w:after="0"/>
        <w:jc w:val="both"/>
        <w:rPr>
          <w:rFonts w:ascii="Arial" w:eastAsiaTheme="minorHAnsi" w:hAnsi="Arial" w:cs="Arial"/>
          <w:color w:val="00B050"/>
          <w:sz w:val="24"/>
          <w:szCs w:val="24"/>
          <w:lang w:eastAsia="en-US"/>
        </w:rPr>
      </w:pPr>
    </w:p>
    <w:p w14:paraId="6D85E08D" w14:textId="2BC7E35D" w:rsidR="00A17F89" w:rsidRPr="000A1739" w:rsidRDefault="00A17F89" w:rsidP="00A17F89">
      <w:pPr>
        <w:autoSpaceDE w:val="0"/>
        <w:autoSpaceDN w:val="0"/>
        <w:adjustRightInd w:val="0"/>
        <w:spacing w:after="0"/>
        <w:jc w:val="both"/>
        <w:rPr>
          <w:rFonts w:ascii="Arial" w:eastAsiaTheme="minorHAnsi" w:hAnsi="Arial" w:cs="Arial"/>
          <w:color w:val="000000" w:themeColor="text1"/>
          <w:sz w:val="24"/>
          <w:szCs w:val="24"/>
          <w:lang w:eastAsia="en-US"/>
        </w:rPr>
      </w:pPr>
      <w:r w:rsidRPr="000A1739">
        <w:rPr>
          <w:rFonts w:ascii="Arial" w:eastAsiaTheme="minorHAnsi" w:hAnsi="Arial" w:cs="Arial"/>
          <w:color w:val="000000" w:themeColor="text1"/>
          <w:sz w:val="24"/>
          <w:szCs w:val="24"/>
          <w:lang w:eastAsia="en-US"/>
        </w:rPr>
        <w:t xml:space="preserve">If children do not attend school, we have a duty of care to ensure they are safe. This may involve visiting the child’s home to ensure their welfare and safety and will always be done in the best interests of the child. School will always endeavour that parents / carers and the child/ren themselves are involved in this process. If we are unable to be assured of the child’s safety, we will, through our </w:t>
      </w:r>
      <w:r w:rsidR="003B6E08" w:rsidRPr="000A1739">
        <w:rPr>
          <w:rFonts w:ascii="Arial" w:eastAsiaTheme="minorHAnsi" w:hAnsi="Arial" w:cs="Arial"/>
          <w:color w:val="000000" w:themeColor="text1"/>
          <w:sz w:val="24"/>
          <w:szCs w:val="24"/>
          <w:lang w:eastAsia="en-US"/>
        </w:rPr>
        <w:t>D</w:t>
      </w:r>
      <w:r w:rsidRPr="000A1739">
        <w:rPr>
          <w:rFonts w:ascii="Arial" w:eastAsiaTheme="minorHAnsi" w:hAnsi="Arial" w:cs="Arial"/>
          <w:color w:val="000000" w:themeColor="text1"/>
          <w:sz w:val="24"/>
          <w:szCs w:val="24"/>
          <w:lang w:eastAsia="en-US"/>
        </w:rPr>
        <w:t xml:space="preserve">esignated </w:t>
      </w:r>
      <w:r w:rsidR="003B6E08" w:rsidRPr="000A1739">
        <w:rPr>
          <w:rFonts w:ascii="Arial" w:eastAsiaTheme="minorHAnsi" w:hAnsi="Arial" w:cs="Arial"/>
          <w:color w:val="000000" w:themeColor="text1"/>
          <w:sz w:val="24"/>
          <w:szCs w:val="24"/>
          <w:lang w:eastAsia="en-US"/>
        </w:rPr>
        <w:t>S</w:t>
      </w:r>
      <w:r w:rsidRPr="000A1739">
        <w:rPr>
          <w:rFonts w:ascii="Arial" w:eastAsiaTheme="minorHAnsi" w:hAnsi="Arial" w:cs="Arial"/>
          <w:color w:val="000000" w:themeColor="text1"/>
          <w:sz w:val="24"/>
          <w:szCs w:val="24"/>
          <w:lang w:eastAsia="en-US"/>
        </w:rPr>
        <w:t xml:space="preserve">afeguarding </w:t>
      </w:r>
      <w:r w:rsidR="003B6E08" w:rsidRPr="000A1739">
        <w:rPr>
          <w:rFonts w:ascii="Arial" w:eastAsiaTheme="minorHAnsi" w:hAnsi="Arial" w:cs="Arial"/>
          <w:color w:val="000000" w:themeColor="text1"/>
          <w:sz w:val="24"/>
          <w:szCs w:val="24"/>
          <w:lang w:eastAsia="en-US"/>
        </w:rPr>
        <w:t>L</w:t>
      </w:r>
      <w:r w:rsidRPr="000A1739">
        <w:rPr>
          <w:rFonts w:ascii="Arial" w:eastAsiaTheme="minorHAnsi" w:hAnsi="Arial" w:cs="Arial"/>
          <w:color w:val="000000" w:themeColor="text1"/>
          <w:sz w:val="24"/>
          <w:szCs w:val="24"/>
          <w:lang w:eastAsia="en-US"/>
        </w:rPr>
        <w:t xml:space="preserve">ead, seek advice from other agencies such as The Attendance and Children Out of School Team, </w:t>
      </w:r>
      <w:r w:rsidR="003B6E08" w:rsidRPr="000A1739">
        <w:rPr>
          <w:rFonts w:ascii="Arial" w:eastAsiaTheme="minorHAnsi" w:hAnsi="Arial" w:cs="Arial"/>
          <w:color w:val="000000" w:themeColor="text1"/>
          <w:sz w:val="24"/>
          <w:szCs w:val="24"/>
          <w:lang w:eastAsia="en-US"/>
        </w:rPr>
        <w:t xml:space="preserve">the </w:t>
      </w:r>
      <w:r w:rsidR="00621278">
        <w:rPr>
          <w:rFonts w:ascii="Arial" w:eastAsiaTheme="minorHAnsi" w:hAnsi="Arial" w:cs="Arial"/>
          <w:color w:val="000000" w:themeColor="text1"/>
          <w:sz w:val="24"/>
          <w:szCs w:val="24"/>
          <w:lang w:eastAsia="en-US"/>
        </w:rPr>
        <w:t>P</w:t>
      </w:r>
      <w:r w:rsidRPr="000A1739">
        <w:rPr>
          <w:rFonts w:ascii="Arial" w:eastAsiaTheme="minorHAnsi" w:hAnsi="Arial" w:cs="Arial"/>
          <w:color w:val="000000" w:themeColor="text1"/>
          <w:sz w:val="24"/>
          <w:szCs w:val="24"/>
          <w:lang w:eastAsia="en-US"/>
        </w:rPr>
        <w:t xml:space="preserve">olice </w:t>
      </w:r>
      <w:r w:rsidRPr="003D5EA4">
        <w:rPr>
          <w:rFonts w:ascii="Arial" w:eastAsiaTheme="minorHAnsi" w:hAnsi="Arial" w:cs="Arial"/>
          <w:color w:val="000000" w:themeColor="text1"/>
          <w:sz w:val="24"/>
          <w:szCs w:val="24"/>
          <w:lang w:eastAsia="en-US"/>
        </w:rPr>
        <w:t xml:space="preserve">or </w:t>
      </w:r>
      <w:r w:rsidR="004A196B" w:rsidRPr="003D5EA4">
        <w:rPr>
          <w:rFonts w:ascii="Arial" w:eastAsiaTheme="minorHAnsi" w:hAnsi="Arial" w:cs="Arial"/>
          <w:color w:val="000000" w:themeColor="text1"/>
          <w:sz w:val="24"/>
          <w:szCs w:val="24"/>
          <w:lang w:eastAsia="en-US"/>
        </w:rPr>
        <w:t xml:space="preserve">the </w:t>
      </w:r>
      <w:r w:rsidR="00621278" w:rsidRPr="003D5EA4">
        <w:rPr>
          <w:rFonts w:ascii="Arial" w:eastAsiaTheme="minorHAnsi" w:hAnsi="Arial" w:cs="Arial"/>
          <w:color w:val="000000" w:themeColor="text1"/>
          <w:sz w:val="24"/>
          <w:szCs w:val="24"/>
          <w:lang w:eastAsia="en-US"/>
        </w:rPr>
        <w:t>I</w:t>
      </w:r>
      <w:r w:rsidR="004A196B" w:rsidRPr="003D5EA4">
        <w:rPr>
          <w:rFonts w:ascii="Arial" w:eastAsiaTheme="minorHAnsi" w:hAnsi="Arial" w:cs="Arial"/>
          <w:color w:val="000000" w:themeColor="text1"/>
          <w:sz w:val="24"/>
          <w:szCs w:val="24"/>
          <w:lang w:eastAsia="en-US"/>
        </w:rPr>
        <w:t xml:space="preserve">ntegrated Front </w:t>
      </w:r>
      <w:r w:rsidR="00B518BD" w:rsidRPr="003D5EA4">
        <w:rPr>
          <w:rFonts w:ascii="Arial" w:eastAsiaTheme="minorHAnsi" w:hAnsi="Arial" w:cs="Arial"/>
          <w:color w:val="000000" w:themeColor="text1"/>
          <w:sz w:val="24"/>
          <w:szCs w:val="24"/>
          <w:lang w:eastAsia="en-US"/>
        </w:rPr>
        <w:t>D</w:t>
      </w:r>
      <w:r w:rsidR="004A196B" w:rsidRPr="003D5EA4">
        <w:rPr>
          <w:rFonts w:ascii="Arial" w:eastAsiaTheme="minorHAnsi" w:hAnsi="Arial" w:cs="Arial"/>
          <w:color w:val="000000" w:themeColor="text1"/>
          <w:sz w:val="24"/>
          <w:szCs w:val="24"/>
          <w:lang w:eastAsia="en-US"/>
        </w:rPr>
        <w:t>oor,</w:t>
      </w:r>
      <w:r w:rsidRPr="003D5EA4">
        <w:rPr>
          <w:rFonts w:ascii="Arial" w:eastAsiaTheme="minorHAnsi" w:hAnsi="Arial" w:cs="Arial"/>
          <w:color w:val="000000" w:themeColor="text1"/>
          <w:sz w:val="24"/>
          <w:szCs w:val="24"/>
          <w:lang w:eastAsia="en-US"/>
        </w:rPr>
        <w:t xml:space="preserve"> </w:t>
      </w:r>
      <w:r w:rsidRPr="000A1739">
        <w:rPr>
          <w:rFonts w:ascii="Arial" w:eastAsiaTheme="minorHAnsi" w:hAnsi="Arial" w:cs="Arial"/>
          <w:color w:val="000000" w:themeColor="text1"/>
          <w:sz w:val="24"/>
          <w:szCs w:val="24"/>
          <w:lang w:eastAsia="en-US"/>
        </w:rPr>
        <w:t xml:space="preserve">if deemed necessary. </w:t>
      </w:r>
    </w:p>
    <w:p w14:paraId="34F5865E" w14:textId="77777777" w:rsidR="002123D8" w:rsidRDefault="002123D8" w:rsidP="001E0EE1">
      <w:pPr>
        <w:autoSpaceDE w:val="0"/>
        <w:autoSpaceDN w:val="0"/>
        <w:adjustRightInd w:val="0"/>
        <w:spacing w:after="0"/>
        <w:jc w:val="both"/>
        <w:rPr>
          <w:rFonts w:ascii="Arial" w:eastAsiaTheme="minorHAnsi" w:hAnsi="Arial" w:cs="Arial"/>
          <w:color w:val="000000"/>
          <w:sz w:val="24"/>
          <w:szCs w:val="24"/>
          <w:lang w:eastAsia="en-US"/>
        </w:rPr>
      </w:pPr>
    </w:p>
    <w:p w14:paraId="7515B1E0" w14:textId="37AE4E10" w:rsidR="00D30244" w:rsidRDefault="005B172A" w:rsidP="001E0EE1">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Where a child’s destination is unknown when they have left our </w:t>
      </w:r>
      <w:r w:rsidR="00813E96" w:rsidRPr="009451C1">
        <w:rPr>
          <w:rFonts w:ascii="Arial" w:eastAsiaTheme="minorHAnsi" w:hAnsi="Arial" w:cs="Arial"/>
          <w:color w:val="000000"/>
          <w:sz w:val="24"/>
          <w:szCs w:val="24"/>
          <w:lang w:eastAsia="en-US"/>
        </w:rPr>
        <w:t>school,</w:t>
      </w:r>
      <w:r w:rsidRPr="009451C1">
        <w:rPr>
          <w:rFonts w:ascii="Arial" w:eastAsiaTheme="minorHAnsi" w:hAnsi="Arial" w:cs="Arial"/>
          <w:color w:val="000000"/>
          <w:sz w:val="24"/>
          <w:szCs w:val="24"/>
          <w:lang w:eastAsia="en-US"/>
        </w:rPr>
        <w:t xml:space="preserve"> we ensure we carry out all necessary checks and refer them as C</w:t>
      </w:r>
      <w:r w:rsidR="006B7D99" w:rsidRPr="009451C1">
        <w:rPr>
          <w:rFonts w:ascii="Arial" w:eastAsiaTheme="minorHAnsi" w:hAnsi="Arial" w:cs="Arial"/>
          <w:color w:val="000000"/>
          <w:sz w:val="24"/>
          <w:szCs w:val="24"/>
          <w:lang w:eastAsia="en-US"/>
        </w:rPr>
        <w:t>hildren Missing Education (CME),</w:t>
      </w:r>
      <w:r w:rsidRPr="009451C1">
        <w:rPr>
          <w:rFonts w:ascii="Arial" w:eastAsiaTheme="minorHAnsi" w:hAnsi="Arial" w:cs="Arial"/>
          <w:color w:val="000000"/>
          <w:sz w:val="24"/>
          <w:szCs w:val="24"/>
          <w:lang w:eastAsia="en-US"/>
        </w:rPr>
        <w:t xml:space="preserve"> using the </w:t>
      </w:r>
      <w:hyperlink r:id="rId43" w:history="1">
        <w:r w:rsidRPr="009451C1">
          <w:rPr>
            <w:rStyle w:val="Hyperlink"/>
            <w:rFonts w:ascii="Arial" w:eastAsiaTheme="minorHAnsi" w:hAnsi="Arial" w:cs="Arial"/>
            <w:sz w:val="24"/>
            <w:szCs w:val="24"/>
            <w:lang w:eastAsia="en-US"/>
          </w:rPr>
          <w:t>appropriate</w:t>
        </w:r>
        <w:r w:rsidR="006B7D99" w:rsidRPr="009451C1">
          <w:rPr>
            <w:rStyle w:val="Hyperlink"/>
            <w:rFonts w:ascii="Arial" w:eastAsiaTheme="minorHAnsi" w:hAnsi="Arial" w:cs="Arial"/>
            <w:sz w:val="24"/>
            <w:szCs w:val="24"/>
            <w:lang w:eastAsia="en-US"/>
          </w:rPr>
          <w:t xml:space="preserve"> notification form</w:t>
        </w:r>
      </w:hyperlink>
      <w:r w:rsidR="002E332F" w:rsidRPr="009451C1">
        <w:rPr>
          <w:rFonts w:ascii="Arial" w:eastAsiaTheme="minorHAnsi" w:hAnsi="Arial" w:cs="Arial"/>
          <w:color w:val="000000"/>
          <w:sz w:val="24"/>
          <w:szCs w:val="24"/>
          <w:lang w:eastAsia="en-US"/>
        </w:rPr>
        <w:t xml:space="preserve"> </w:t>
      </w:r>
      <w:r w:rsidR="006F007D" w:rsidRPr="009451C1">
        <w:rPr>
          <w:rFonts w:ascii="Arial" w:eastAsiaTheme="minorHAnsi" w:hAnsi="Arial" w:cs="Arial"/>
          <w:color w:val="000000"/>
          <w:sz w:val="24"/>
          <w:szCs w:val="24"/>
          <w:lang w:eastAsia="en-US"/>
        </w:rPr>
        <w:t xml:space="preserve">on </w:t>
      </w:r>
      <w:r w:rsidR="006B7D99" w:rsidRPr="009451C1">
        <w:rPr>
          <w:rFonts w:ascii="Arial" w:eastAsiaTheme="minorHAnsi" w:hAnsi="Arial" w:cs="Arial"/>
          <w:color w:val="000000"/>
          <w:sz w:val="24"/>
          <w:szCs w:val="24"/>
          <w:lang w:eastAsia="en-US"/>
        </w:rPr>
        <w:t>the Cheshire East website,</w:t>
      </w:r>
      <w:r w:rsidRPr="009451C1">
        <w:rPr>
          <w:rFonts w:ascii="Arial" w:eastAsiaTheme="minorHAnsi" w:hAnsi="Arial" w:cs="Arial"/>
          <w:color w:val="000000"/>
          <w:sz w:val="24"/>
          <w:szCs w:val="24"/>
          <w:lang w:eastAsia="en-US"/>
        </w:rPr>
        <w:t xml:space="preserve"> </w:t>
      </w:r>
      <w:r w:rsidR="00A81906" w:rsidRPr="009451C1">
        <w:rPr>
          <w:rFonts w:ascii="Arial" w:eastAsiaTheme="minorHAnsi" w:hAnsi="Arial" w:cs="Arial"/>
          <w:color w:val="000000"/>
          <w:sz w:val="24"/>
          <w:szCs w:val="24"/>
          <w:lang w:eastAsia="en-US"/>
        </w:rPr>
        <w:t>so that they can be followed up on</w:t>
      </w:r>
      <w:r w:rsidRPr="009451C1">
        <w:rPr>
          <w:rFonts w:ascii="Arial" w:eastAsiaTheme="minorHAnsi" w:hAnsi="Arial" w:cs="Arial"/>
          <w:color w:val="000000"/>
          <w:sz w:val="24"/>
          <w:szCs w:val="24"/>
          <w:lang w:eastAsia="en-US"/>
        </w:rPr>
        <w:t>.</w:t>
      </w:r>
      <w:r w:rsidR="007E1285" w:rsidRPr="009451C1">
        <w:rPr>
          <w:rFonts w:ascii="Arial" w:eastAsiaTheme="minorHAnsi" w:hAnsi="Arial" w:cs="Arial"/>
          <w:color w:val="000000"/>
          <w:sz w:val="24"/>
          <w:szCs w:val="24"/>
          <w:lang w:eastAsia="en-US"/>
        </w:rPr>
        <w:t xml:space="preserve"> Staff are aware of the trafficking of children and the importance of rigour around our attendance procedures to reduce this as a threat to our children’s safety.</w:t>
      </w:r>
    </w:p>
    <w:p w14:paraId="449FF64D" w14:textId="77777777" w:rsidR="002123D8" w:rsidRDefault="002123D8" w:rsidP="001E0EE1">
      <w:pPr>
        <w:autoSpaceDE w:val="0"/>
        <w:autoSpaceDN w:val="0"/>
        <w:adjustRightInd w:val="0"/>
        <w:spacing w:after="0"/>
        <w:jc w:val="both"/>
        <w:rPr>
          <w:rFonts w:ascii="Arial" w:eastAsiaTheme="minorHAnsi" w:hAnsi="Arial" w:cs="Arial"/>
          <w:color w:val="000000"/>
          <w:sz w:val="24"/>
          <w:szCs w:val="24"/>
          <w:lang w:eastAsia="en-US"/>
        </w:rPr>
      </w:pPr>
    </w:p>
    <w:p w14:paraId="092B67C9" w14:textId="77777777" w:rsidR="002123D8" w:rsidRPr="000A1739"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b/>
          <w:bCs/>
          <w:color w:val="000000" w:themeColor="text1"/>
          <w:sz w:val="24"/>
          <w:szCs w:val="24"/>
        </w:rPr>
        <w:t>Remote education</w:t>
      </w:r>
      <w:r w:rsidRPr="000A1739">
        <w:rPr>
          <w:rStyle w:val="ui-provider"/>
          <w:rFonts w:asciiTheme="minorHAnsi" w:hAnsiTheme="minorHAnsi" w:cstheme="minorHAnsi"/>
          <w:color w:val="000000" w:themeColor="text1"/>
          <w:sz w:val="24"/>
          <w:szCs w:val="24"/>
        </w:rPr>
        <w:t xml:space="preserve"> </w:t>
      </w:r>
    </w:p>
    <w:p w14:paraId="6662A054" w14:textId="54B869ED" w:rsidR="002123D8" w:rsidRDefault="002123D8" w:rsidP="001E0EE1">
      <w:pPr>
        <w:autoSpaceDE w:val="0"/>
        <w:autoSpaceDN w:val="0"/>
        <w:adjustRightInd w:val="0"/>
        <w:spacing w:after="0"/>
        <w:jc w:val="both"/>
        <w:rPr>
          <w:rStyle w:val="Hyperlink"/>
          <w:rFonts w:asciiTheme="minorHAnsi" w:hAnsiTheme="minorHAnsi" w:cstheme="minorHAnsi"/>
          <w:sz w:val="24"/>
          <w:szCs w:val="24"/>
        </w:rPr>
      </w:pPr>
      <w:r w:rsidRPr="000A1739">
        <w:rPr>
          <w:rStyle w:val="ui-provider"/>
          <w:rFonts w:asciiTheme="minorHAnsi" w:hAnsiTheme="minorHAnsi" w:cstheme="minorHAnsi"/>
          <w:color w:val="000000" w:themeColor="text1"/>
          <w:sz w:val="24"/>
          <w:szCs w:val="24"/>
        </w:rPr>
        <w:t>We are aware that some children may require a short period of remote education.</w:t>
      </w:r>
      <w:r w:rsidR="001D78A1">
        <w:rPr>
          <w:rStyle w:val="ui-provider"/>
          <w:rFonts w:asciiTheme="minorHAnsi" w:hAnsiTheme="minorHAnsi" w:cstheme="minorHAnsi"/>
          <w:color w:val="000000" w:themeColor="text1"/>
          <w:sz w:val="24"/>
          <w:szCs w:val="24"/>
        </w:rPr>
        <w:t xml:space="preserve"> </w:t>
      </w:r>
      <w:r w:rsidRPr="000A1739">
        <w:rPr>
          <w:rStyle w:val="ui-provider"/>
          <w:rFonts w:asciiTheme="minorHAnsi" w:hAnsiTheme="minorHAnsi" w:cstheme="minorHAnsi"/>
          <w:color w:val="000000" w:themeColor="text1"/>
          <w:sz w:val="24"/>
          <w:szCs w:val="24"/>
        </w:rPr>
        <w:t>We follow the government guidance</w:t>
      </w:r>
      <w:r>
        <w:rPr>
          <w:rStyle w:val="ui-provider"/>
          <w:rFonts w:asciiTheme="minorHAnsi" w:hAnsiTheme="minorHAnsi" w:cstheme="minorHAnsi"/>
          <w:color w:val="00B050"/>
          <w:sz w:val="24"/>
          <w:szCs w:val="24"/>
        </w:rPr>
        <w:t>.</w:t>
      </w:r>
      <w:r w:rsidRPr="002123D8">
        <w:t xml:space="preserve"> </w:t>
      </w:r>
      <w:bookmarkStart w:id="1" w:name="_Hlk174013769"/>
      <w:r w:rsidR="00190915">
        <w:fldChar w:fldCharType="begin"/>
      </w:r>
      <w:r w:rsidR="00190915">
        <w:instrText>HYPERLINK "https://www.gov.uk/guidance/safeguarding-and-remote-education"</w:instrText>
      </w:r>
      <w:r w:rsidR="00190915">
        <w:fldChar w:fldCharType="separate"/>
      </w:r>
      <w:r w:rsidR="00AE7BAD" w:rsidRPr="00A713ED">
        <w:rPr>
          <w:rStyle w:val="Hyperlink"/>
          <w:rFonts w:asciiTheme="minorHAnsi" w:hAnsiTheme="minorHAnsi" w:cstheme="minorHAnsi"/>
          <w:sz w:val="24"/>
          <w:szCs w:val="24"/>
        </w:rPr>
        <w:t>https://www.gov.uk/guidance/safeguarding-and-remote-education</w:t>
      </w:r>
      <w:r w:rsidR="00190915">
        <w:rPr>
          <w:rStyle w:val="Hyperlink"/>
          <w:rFonts w:asciiTheme="minorHAnsi" w:hAnsiTheme="minorHAnsi" w:cstheme="minorHAnsi"/>
          <w:sz w:val="24"/>
          <w:szCs w:val="24"/>
        </w:rPr>
        <w:fldChar w:fldCharType="end"/>
      </w:r>
      <w:r w:rsidR="00077894">
        <w:rPr>
          <w:rStyle w:val="Hyperlink"/>
          <w:rFonts w:asciiTheme="minorHAnsi" w:hAnsiTheme="minorHAnsi" w:cstheme="minorHAnsi"/>
          <w:sz w:val="24"/>
          <w:szCs w:val="24"/>
        </w:rPr>
        <w:t>.</w:t>
      </w:r>
    </w:p>
    <w:p w14:paraId="434C2761" w14:textId="77777777" w:rsidR="00077894" w:rsidRDefault="00077894" w:rsidP="001E0EE1">
      <w:pPr>
        <w:autoSpaceDE w:val="0"/>
        <w:autoSpaceDN w:val="0"/>
        <w:adjustRightInd w:val="0"/>
        <w:spacing w:after="0"/>
        <w:jc w:val="both"/>
        <w:rPr>
          <w:rStyle w:val="ui-provider"/>
          <w:rFonts w:asciiTheme="minorHAnsi" w:hAnsiTheme="minorHAnsi" w:cstheme="minorHAnsi"/>
          <w:color w:val="00B050"/>
          <w:sz w:val="24"/>
          <w:szCs w:val="24"/>
        </w:rPr>
      </w:pPr>
    </w:p>
    <w:bookmarkEnd w:id="1"/>
    <w:p w14:paraId="305167E1" w14:textId="011D1D65" w:rsidR="00AE7BAD"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color w:val="000000" w:themeColor="text1"/>
          <w:sz w:val="24"/>
          <w:szCs w:val="24"/>
        </w:rPr>
        <w:t xml:space="preserve">We will remain in regular contact with parents and carers. Those communications will be used to reinforce the importance of children being safe online and parents and </w:t>
      </w:r>
      <w:r w:rsidRPr="000A1739">
        <w:rPr>
          <w:rStyle w:val="ui-provider"/>
          <w:rFonts w:asciiTheme="minorHAnsi" w:hAnsiTheme="minorHAnsi" w:cstheme="minorHAnsi"/>
          <w:color w:val="000000" w:themeColor="text1"/>
          <w:sz w:val="24"/>
          <w:szCs w:val="24"/>
        </w:rPr>
        <w:lastRenderedPageBreak/>
        <w:t xml:space="preserve">carers will be informed what systems schools and colleges use to filter and monitor online use. </w:t>
      </w:r>
    </w:p>
    <w:p w14:paraId="147E45B9" w14:textId="77777777" w:rsidR="00B465D9" w:rsidRPr="000A1739" w:rsidRDefault="00B465D9"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p>
    <w:p w14:paraId="143E0DC4" w14:textId="55A396DB" w:rsidR="002123D8"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color w:val="000000" w:themeColor="text1"/>
          <w:sz w:val="24"/>
          <w:szCs w:val="24"/>
        </w:rPr>
        <w:t>It is especially important for parents and carers to be aware of what their children are being asked to do online, including the sites they will be asked to access and be clear who from the school or college (if anyone) their child is going to be interacting with online</w:t>
      </w:r>
    </w:p>
    <w:p w14:paraId="7AF10A5A" w14:textId="77777777" w:rsidR="000962F9" w:rsidRDefault="000962F9"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p>
    <w:p w14:paraId="439173EE" w14:textId="0A42977D" w:rsidR="000962F9" w:rsidRPr="00B465D9" w:rsidRDefault="000962F9" w:rsidP="000962F9">
      <w:pPr>
        <w:autoSpaceDE w:val="0"/>
        <w:autoSpaceDN w:val="0"/>
        <w:adjustRightInd w:val="0"/>
        <w:spacing w:after="0"/>
        <w:jc w:val="both"/>
        <w:rPr>
          <w:rFonts w:asciiTheme="minorHAnsi" w:hAnsiTheme="minorHAnsi" w:cstheme="minorHAnsi"/>
          <w:b/>
          <w:bCs/>
          <w:color w:val="000000" w:themeColor="text1"/>
        </w:rPr>
      </w:pPr>
      <w:r w:rsidRPr="00B465D9">
        <w:rPr>
          <w:rStyle w:val="ui-provider"/>
          <w:rFonts w:asciiTheme="minorHAnsi" w:hAnsiTheme="minorHAnsi" w:cstheme="minorHAnsi"/>
          <w:b/>
          <w:bCs/>
          <w:color w:val="000000" w:themeColor="text1"/>
          <w:sz w:val="24"/>
          <w:szCs w:val="24"/>
        </w:rPr>
        <w:t xml:space="preserve">Alternative Provision </w:t>
      </w:r>
    </w:p>
    <w:p w14:paraId="331F510B" w14:textId="485837C9" w:rsidR="001D78A1" w:rsidRDefault="00FD74A2" w:rsidP="000962F9">
      <w:pPr>
        <w:autoSpaceDE w:val="0"/>
        <w:autoSpaceDN w:val="0"/>
        <w:adjustRightInd w:val="0"/>
        <w:spacing w:after="0"/>
        <w:jc w:val="both"/>
        <w:rPr>
          <w:rFonts w:asciiTheme="minorHAnsi" w:hAnsiTheme="minorHAnsi" w:cstheme="minorHAnsi"/>
          <w:color w:val="000000" w:themeColor="text1"/>
          <w:sz w:val="24"/>
          <w:szCs w:val="24"/>
        </w:rPr>
      </w:pPr>
      <w:r w:rsidRPr="00B465D9">
        <w:rPr>
          <w:rFonts w:asciiTheme="minorHAnsi" w:hAnsiTheme="minorHAnsi" w:cstheme="minorHAnsi"/>
          <w:color w:val="000000" w:themeColor="text1"/>
          <w:sz w:val="24"/>
          <w:szCs w:val="24"/>
        </w:rPr>
        <w:t xml:space="preserve">If our </w:t>
      </w:r>
      <w:r w:rsidR="000962F9" w:rsidRPr="00B465D9">
        <w:rPr>
          <w:rFonts w:asciiTheme="minorHAnsi" w:hAnsiTheme="minorHAnsi" w:cstheme="minorHAnsi"/>
          <w:color w:val="000000" w:themeColor="text1"/>
          <w:sz w:val="24"/>
          <w:szCs w:val="24"/>
        </w:rPr>
        <w:t>pupils</w:t>
      </w:r>
      <w:r w:rsidRPr="00B465D9">
        <w:rPr>
          <w:rFonts w:asciiTheme="minorHAnsi" w:hAnsiTheme="minorHAnsi" w:cstheme="minorHAnsi"/>
          <w:color w:val="000000" w:themeColor="text1"/>
          <w:sz w:val="24"/>
          <w:szCs w:val="24"/>
        </w:rPr>
        <w:t xml:space="preserve"> are accessing an a</w:t>
      </w:r>
      <w:r w:rsidR="000962F9" w:rsidRPr="00B465D9">
        <w:rPr>
          <w:rFonts w:asciiTheme="minorHAnsi" w:hAnsiTheme="minorHAnsi" w:cstheme="minorHAnsi"/>
          <w:color w:val="000000" w:themeColor="text1"/>
          <w:sz w:val="24"/>
          <w:szCs w:val="24"/>
        </w:rPr>
        <w:t xml:space="preserve">lternative </w:t>
      </w:r>
      <w:proofErr w:type="gramStart"/>
      <w:r w:rsidRPr="00B465D9">
        <w:rPr>
          <w:rFonts w:asciiTheme="minorHAnsi" w:hAnsiTheme="minorHAnsi" w:cstheme="minorHAnsi"/>
          <w:color w:val="000000" w:themeColor="text1"/>
          <w:sz w:val="24"/>
          <w:szCs w:val="24"/>
        </w:rPr>
        <w:t>p</w:t>
      </w:r>
      <w:r w:rsidR="000962F9" w:rsidRPr="00B465D9">
        <w:rPr>
          <w:rFonts w:asciiTheme="minorHAnsi" w:hAnsiTheme="minorHAnsi" w:cstheme="minorHAnsi"/>
          <w:color w:val="000000" w:themeColor="text1"/>
          <w:sz w:val="24"/>
          <w:szCs w:val="24"/>
        </w:rPr>
        <w:t>rovision</w:t>
      </w:r>
      <w:proofErr w:type="gramEnd"/>
      <w:r w:rsidR="000962F9" w:rsidRPr="00B465D9">
        <w:rPr>
          <w:rFonts w:asciiTheme="minorHAnsi" w:hAnsiTheme="minorHAnsi" w:cstheme="minorHAnsi"/>
          <w:color w:val="000000" w:themeColor="text1"/>
          <w:sz w:val="24"/>
          <w:szCs w:val="24"/>
        </w:rPr>
        <w:t xml:space="preserve"> we:</w:t>
      </w:r>
    </w:p>
    <w:p w14:paraId="4F7587BE" w14:textId="77777777" w:rsidR="001D78A1" w:rsidRPr="00B465D9" w:rsidRDefault="001D78A1" w:rsidP="000962F9">
      <w:pPr>
        <w:autoSpaceDE w:val="0"/>
        <w:autoSpaceDN w:val="0"/>
        <w:adjustRightInd w:val="0"/>
        <w:spacing w:after="0"/>
        <w:jc w:val="both"/>
        <w:rPr>
          <w:rFonts w:asciiTheme="minorHAnsi" w:hAnsiTheme="minorHAnsi" w:cstheme="minorHAnsi"/>
          <w:color w:val="000000" w:themeColor="text1"/>
          <w:sz w:val="24"/>
          <w:szCs w:val="24"/>
        </w:rPr>
      </w:pPr>
    </w:p>
    <w:p w14:paraId="00BF4D66" w14:textId="3895D7E2" w:rsidR="00FD74A2" w:rsidRPr="00DB5C66" w:rsidRDefault="000962F9" w:rsidP="007936C6">
      <w:pPr>
        <w:pStyle w:val="ListParagraph"/>
        <w:numPr>
          <w:ilvl w:val="0"/>
          <w:numId w:val="54"/>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DB5C66">
        <w:rPr>
          <w:rFonts w:asciiTheme="minorHAnsi" w:hAnsiTheme="minorHAnsi" w:cstheme="minorHAnsi"/>
          <w:color w:val="000000" w:themeColor="text1"/>
          <w:sz w:val="24"/>
          <w:szCs w:val="24"/>
        </w:rPr>
        <w:t xml:space="preserve">gain written confirmation from the alternative provider that appropriate staff safeguarding checks have been carried out, as well as written information about any arrangements that may put the child at risk </w:t>
      </w:r>
    </w:p>
    <w:p w14:paraId="60477982" w14:textId="67398FAB" w:rsidR="00FD74A2" w:rsidRPr="00DB5C66" w:rsidRDefault="000962F9" w:rsidP="007936C6">
      <w:pPr>
        <w:pStyle w:val="ListParagraph"/>
        <w:numPr>
          <w:ilvl w:val="1"/>
          <w:numId w:val="55"/>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DB5C66">
        <w:rPr>
          <w:rFonts w:asciiTheme="minorHAnsi" w:hAnsiTheme="minorHAnsi" w:cstheme="minorHAnsi"/>
          <w:color w:val="000000" w:themeColor="text1"/>
          <w:sz w:val="24"/>
          <w:szCs w:val="24"/>
        </w:rPr>
        <w:t xml:space="preserve">have records of the address of the alternative provider and any subcontracted provision or satellite sites the child may attend </w:t>
      </w:r>
    </w:p>
    <w:p w14:paraId="6F206E80" w14:textId="38FD6370" w:rsidR="00FD74A2" w:rsidRPr="000C3B5E" w:rsidRDefault="000962F9" w:rsidP="007936C6">
      <w:pPr>
        <w:pStyle w:val="ListParagraph"/>
        <w:numPr>
          <w:ilvl w:val="1"/>
          <w:numId w:val="56"/>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0C3B5E">
        <w:rPr>
          <w:rFonts w:asciiTheme="minorHAnsi" w:hAnsiTheme="minorHAnsi" w:cstheme="minorHAnsi"/>
          <w:color w:val="000000" w:themeColor="text1"/>
          <w:sz w:val="24"/>
          <w:szCs w:val="24"/>
        </w:rPr>
        <w:t>regularly review any alternative provision placements to make sure the placement continues to be safe and meets the child’s needs.</w:t>
      </w:r>
    </w:p>
    <w:p w14:paraId="7E92B391" w14:textId="77777777" w:rsidR="00FD74A2" w:rsidRDefault="00FD74A2" w:rsidP="000962F9">
      <w:pPr>
        <w:autoSpaceDE w:val="0"/>
        <w:autoSpaceDN w:val="0"/>
        <w:adjustRightInd w:val="0"/>
        <w:spacing w:after="0"/>
        <w:jc w:val="both"/>
        <w:rPr>
          <w:rFonts w:asciiTheme="minorHAnsi" w:hAnsiTheme="minorHAnsi" w:cstheme="minorHAnsi"/>
          <w:color w:val="000000" w:themeColor="text1"/>
          <w:sz w:val="24"/>
          <w:szCs w:val="24"/>
        </w:rPr>
      </w:pPr>
    </w:p>
    <w:p w14:paraId="79185795" w14:textId="71C2370D" w:rsidR="00B465D9" w:rsidRPr="00D80F8B" w:rsidRDefault="00B465D9" w:rsidP="000C3B5E">
      <w:pPr>
        <w:autoSpaceDE w:val="0"/>
        <w:autoSpaceDN w:val="0"/>
        <w:adjustRightInd w:val="0"/>
        <w:spacing w:after="0"/>
        <w:jc w:val="both"/>
        <w:rPr>
          <w:rFonts w:asciiTheme="minorHAnsi" w:hAnsiTheme="minorHAnsi" w:cstheme="minorHAnsi"/>
          <w:color w:val="000000" w:themeColor="text1"/>
          <w:sz w:val="24"/>
          <w:szCs w:val="24"/>
        </w:rPr>
      </w:pPr>
      <w:r w:rsidRPr="00D80F8B">
        <w:rPr>
          <w:rFonts w:asciiTheme="minorHAnsi" w:hAnsiTheme="minorHAnsi" w:cstheme="minorHAnsi"/>
          <w:color w:val="000000" w:themeColor="text1"/>
          <w:sz w:val="24"/>
          <w:szCs w:val="24"/>
        </w:rPr>
        <w:t>Our school follows the voluntary national standards for non-school alternative provision and understand</w:t>
      </w:r>
      <w:r w:rsidR="00D80F8B">
        <w:rPr>
          <w:rFonts w:asciiTheme="minorHAnsi" w:hAnsiTheme="minorHAnsi" w:cstheme="minorHAnsi"/>
          <w:color w:val="000000" w:themeColor="text1"/>
          <w:sz w:val="24"/>
          <w:szCs w:val="24"/>
        </w:rPr>
        <w:t>s</w:t>
      </w:r>
      <w:r w:rsidRPr="00D80F8B">
        <w:rPr>
          <w:rFonts w:asciiTheme="minorHAnsi" w:hAnsiTheme="minorHAnsi" w:cstheme="minorHAnsi"/>
          <w:color w:val="000000" w:themeColor="text1"/>
          <w:sz w:val="24"/>
          <w:szCs w:val="24"/>
        </w:rPr>
        <w:t xml:space="preserve"> that our school remains ultimately responsible for the provision they commission. We will continue to carry out safeguarding checks and conduct our own due diligence to ensure that the provision is appropriate for meeting each child’s individual needs.</w:t>
      </w:r>
    </w:p>
    <w:p w14:paraId="3285D354" w14:textId="77777777" w:rsidR="00077894" w:rsidRDefault="00077894" w:rsidP="000C3B5E">
      <w:pPr>
        <w:autoSpaceDE w:val="0"/>
        <w:autoSpaceDN w:val="0"/>
        <w:adjustRightInd w:val="0"/>
        <w:spacing w:after="0"/>
        <w:jc w:val="both"/>
        <w:rPr>
          <w:rFonts w:asciiTheme="minorHAnsi" w:hAnsiTheme="minorHAnsi" w:cstheme="minorHAnsi"/>
          <w:color w:val="000000" w:themeColor="text1"/>
          <w:sz w:val="24"/>
          <w:szCs w:val="24"/>
        </w:rPr>
      </w:pPr>
    </w:p>
    <w:p w14:paraId="3E193CD7" w14:textId="471F27B3" w:rsidR="000962F9" w:rsidRPr="00B465D9" w:rsidRDefault="000962F9" w:rsidP="000962F9">
      <w:pPr>
        <w:autoSpaceDE w:val="0"/>
        <w:autoSpaceDN w:val="0"/>
        <w:adjustRightInd w:val="0"/>
        <w:spacing w:after="0"/>
        <w:jc w:val="both"/>
        <w:rPr>
          <w:rFonts w:asciiTheme="minorHAnsi" w:hAnsiTheme="minorHAnsi" w:cstheme="minorHAnsi"/>
          <w:color w:val="000000" w:themeColor="text1"/>
          <w:sz w:val="24"/>
          <w:szCs w:val="24"/>
        </w:rPr>
      </w:pPr>
      <w:r w:rsidRPr="00B465D9">
        <w:rPr>
          <w:rFonts w:asciiTheme="minorHAnsi" w:hAnsiTheme="minorHAnsi" w:cstheme="minorHAnsi"/>
          <w:color w:val="000000" w:themeColor="text1"/>
          <w:sz w:val="24"/>
          <w:szCs w:val="24"/>
        </w:rPr>
        <w:t xml:space="preserve">If safeguarding concerns occur, </w:t>
      </w:r>
      <w:r w:rsidR="00FD74A2" w:rsidRPr="00B465D9">
        <w:rPr>
          <w:rFonts w:asciiTheme="minorHAnsi" w:hAnsiTheme="minorHAnsi" w:cstheme="minorHAnsi"/>
          <w:color w:val="000000" w:themeColor="text1"/>
          <w:sz w:val="24"/>
          <w:szCs w:val="24"/>
        </w:rPr>
        <w:t xml:space="preserve">we are mindful that </w:t>
      </w:r>
      <w:r w:rsidRPr="00B465D9">
        <w:rPr>
          <w:rFonts w:asciiTheme="minorHAnsi" w:hAnsiTheme="minorHAnsi" w:cstheme="minorHAnsi"/>
          <w:color w:val="000000" w:themeColor="text1"/>
          <w:sz w:val="24"/>
          <w:szCs w:val="24"/>
        </w:rPr>
        <w:t>the placement should be immediately reviewed and ended if necessary.</w:t>
      </w:r>
    </w:p>
    <w:p w14:paraId="6D0E9767" w14:textId="310D68B6" w:rsidR="00346272" w:rsidRPr="00B465D9" w:rsidRDefault="000962F9" w:rsidP="001E0EE1">
      <w:pPr>
        <w:autoSpaceDE w:val="0"/>
        <w:autoSpaceDN w:val="0"/>
        <w:adjustRightInd w:val="0"/>
        <w:spacing w:after="0"/>
        <w:jc w:val="both"/>
        <w:rPr>
          <w:rFonts w:ascii="Arial" w:eastAsiaTheme="minorHAnsi" w:hAnsi="Arial" w:cs="Arial"/>
          <w:color w:val="000000" w:themeColor="text1"/>
          <w:sz w:val="24"/>
          <w:szCs w:val="24"/>
          <w:lang w:eastAsia="en-US"/>
        </w:rPr>
      </w:pPr>
      <w:r w:rsidRPr="00B465D9">
        <w:rPr>
          <w:rFonts w:asciiTheme="minorHAnsi" w:hAnsiTheme="minorHAnsi" w:cstheme="minorHAnsi"/>
          <w:color w:val="000000" w:themeColor="text1"/>
          <w:sz w:val="24"/>
          <w:szCs w:val="24"/>
        </w:rPr>
        <w:t> </w:t>
      </w:r>
    </w:p>
    <w:p w14:paraId="6417F338" w14:textId="6AE56641" w:rsidR="00D30244" w:rsidRPr="009451C1" w:rsidRDefault="00D30244" w:rsidP="00274F66">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18.</w:t>
      </w:r>
      <w:r w:rsidR="001C01F1" w:rsidRPr="009451C1">
        <w:rPr>
          <w:rFonts w:ascii="Arial" w:eastAsiaTheme="minorHAnsi" w:hAnsi="Arial" w:cs="Arial"/>
          <w:b/>
          <w:bCs/>
          <w:sz w:val="24"/>
          <w:szCs w:val="24"/>
          <w:lang w:eastAsia="en-US"/>
        </w:rPr>
        <w:t xml:space="preserve">0 </w:t>
      </w:r>
      <w:r w:rsidRPr="009451C1">
        <w:rPr>
          <w:rFonts w:ascii="Arial" w:eastAsiaTheme="minorHAnsi" w:hAnsi="Arial" w:cs="Arial"/>
          <w:b/>
          <w:bCs/>
          <w:sz w:val="24"/>
          <w:szCs w:val="24"/>
          <w:lang w:eastAsia="en-US"/>
        </w:rPr>
        <w:t>Children who need a social worker (Child in Need and Child Protection Plans)</w:t>
      </w:r>
      <w:r w:rsidR="001D78A1">
        <w:rPr>
          <w:rFonts w:ascii="Arial" w:eastAsiaTheme="minorHAnsi" w:hAnsi="Arial" w:cs="Arial"/>
          <w:b/>
          <w:bCs/>
          <w:sz w:val="24"/>
          <w:szCs w:val="24"/>
          <w:lang w:eastAsia="en-US"/>
        </w:rPr>
        <w:t>:</w:t>
      </w:r>
    </w:p>
    <w:p w14:paraId="2E6768E4" w14:textId="082BAE78" w:rsidR="00D30244" w:rsidRPr="009451C1" w:rsidRDefault="00D30244"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Children may need a social worker due to safeguarding or welfare needs. Children may need this help due to abuse</w:t>
      </w:r>
      <w:r w:rsidR="00274F66">
        <w:rPr>
          <w:rFonts w:ascii="Arial" w:eastAsiaTheme="minorHAnsi" w:hAnsi="Arial" w:cs="Arial"/>
          <w:sz w:val="24"/>
          <w:szCs w:val="24"/>
          <w:lang w:eastAsia="en-US"/>
        </w:rPr>
        <w:t xml:space="preserve"> and/or</w:t>
      </w:r>
      <w:r w:rsidRPr="009451C1">
        <w:rPr>
          <w:rFonts w:ascii="Arial" w:eastAsiaTheme="minorHAnsi" w:hAnsi="Arial" w:cs="Arial"/>
          <w:sz w:val="24"/>
          <w:szCs w:val="24"/>
          <w:lang w:eastAsia="en-US"/>
        </w:rPr>
        <w:t xml:space="preserve"> neglect and</w:t>
      </w:r>
      <w:r w:rsidR="00274F66">
        <w:rPr>
          <w:rFonts w:ascii="Arial" w:eastAsiaTheme="minorHAnsi" w:hAnsi="Arial" w:cs="Arial"/>
          <w:sz w:val="24"/>
          <w:szCs w:val="24"/>
          <w:lang w:eastAsia="en-US"/>
        </w:rPr>
        <w:t>/or</w:t>
      </w:r>
      <w:r w:rsidRPr="009451C1">
        <w:rPr>
          <w:rFonts w:ascii="Arial" w:eastAsiaTheme="minorHAnsi" w:hAnsi="Arial" w:cs="Arial"/>
          <w:sz w:val="24"/>
          <w:szCs w:val="24"/>
          <w:lang w:eastAsia="en-US"/>
        </w:rPr>
        <w:t xml:space="preserve"> </w:t>
      </w:r>
      <w:r w:rsidR="00274F66">
        <w:rPr>
          <w:rFonts w:ascii="Arial" w:eastAsiaTheme="minorHAnsi" w:hAnsi="Arial" w:cs="Arial"/>
          <w:sz w:val="24"/>
          <w:szCs w:val="24"/>
          <w:lang w:eastAsia="en-US"/>
        </w:rPr>
        <w:t xml:space="preserve">exploitation and/or </w:t>
      </w:r>
      <w:r w:rsidRPr="009451C1">
        <w:rPr>
          <w:rFonts w:ascii="Arial" w:eastAsiaTheme="minorHAnsi" w:hAnsi="Arial" w:cs="Arial"/>
          <w:sz w:val="24"/>
          <w:szCs w:val="24"/>
          <w:lang w:eastAsia="en-US"/>
        </w:rPr>
        <w:t>complex family circumstances. A child’s experiences of adversity and trauma can leave them vulnerable to further harm, as well as educationally disadvantaged in facing barriers to attendance, learning, behaviour and mental health.</w:t>
      </w:r>
    </w:p>
    <w:p w14:paraId="5130D74E" w14:textId="6F8EDE6E" w:rsidR="00D30244" w:rsidRPr="009451C1" w:rsidRDefault="00D30244"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Our Designated Safeguarding Leads will be aware of the fact a child has a social </w:t>
      </w:r>
      <w:r w:rsidR="001E0EE1" w:rsidRPr="009451C1">
        <w:rPr>
          <w:rFonts w:ascii="Arial" w:eastAsiaTheme="minorHAnsi" w:hAnsi="Arial" w:cs="Arial"/>
          <w:sz w:val="24"/>
          <w:szCs w:val="24"/>
          <w:lang w:eastAsia="en-US"/>
        </w:rPr>
        <w:t>worker and</w:t>
      </w:r>
      <w:r w:rsidRPr="009451C1">
        <w:rPr>
          <w:rFonts w:ascii="Arial" w:eastAsiaTheme="minorHAnsi" w:hAnsi="Arial" w:cs="Arial"/>
          <w:sz w:val="24"/>
          <w:szCs w:val="24"/>
          <w:lang w:eastAsia="en-US"/>
        </w:rPr>
        <w:t xml:space="preserve"> will use this information so that decisions can be made in the best interests of the child’s safety, welfare and educational outcomes. </w:t>
      </w:r>
    </w:p>
    <w:p w14:paraId="514241DA" w14:textId="30CE8372" w:rsidR="00D30244" w:rsidRDefault="00D30244" w:rsidP="001E0EE1">
      <w:pPr>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Where children need a social worker, this </w:t>
      </w:r>
      <w:r w:rsidR="00161488">
        <w:rPr>
          <w:rFonts w:ascii="Arial" w:eastAsiaTheme="minorHAnsi" w:hAnsi="Arial" w:cs="Arial"/>
          <w:sz w:val="24"/>
          <w:szCs w:val="24"/>
          <w:lang w:eastAsia="en-US"/>
        </w:rPr>
        <w:t>should</w:t>
      </w:r>
      <w:r w:rsidRPr="009451C1">
        <w:rPr>
          <w:rFonts w:ascii="Arial" w:eastAsiaTheme="minorHAnsi" w:hAnsi="Arial" w:cs="Arial"/>
          <w:sz w:val="24"/>
          <w:szCs w:val="24"/>
          <w:lang w:eastAsia="en-US"/>
        </w:rPr>
        <w:t xml:space="preserve"> inform decisions about safeguarding (for example, responding to unauthorised absence or missing education where there are known safeguarding risks) and about promoting welfare (for example, considering the provision of pastoral and/or academic support, alongside action by statutory services).</w:t>
      </w:r>
    </w:p>
    <w:p w14:paraId="33ED4301" w14:textId="77777777" w:rsidR="004C48D6" w:rsidRPr="009451C1" w:rsidRDefault="004C48D6" w:rsidP="001E0EE1">
      <w:pPr>
        <w:autoSpaceDE w:val="0"/>
        <w:autoSpaceDN w:val="0"/>
        <w:adjustRightInd w:val="0"/>
        <w:spacing w:after="0"/>
        <w:jc w:val="both"/>
        <w:rPr>
          <w:rFonts w:ascii="Arial" w:eastAsiaTheme="minorHAnsi" w:hAnsi="Arial" w:cs="Arial"/>
          <w:sz w:val="24"/>
          <w:szCs w:val="24"/>
          <w:lang w:eastAsia="en-US"/>
        </w:rPr>
      </w:pPr>
    </w:p>
    <w:p w14:paraId="6278263C" w14:textId="7D90AA78" w:rsidR="0093354B" w:rsidRPr="00341188" w:rsidRDefault="00A62D74" w:rsidP="00161488">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19.0 </w:t>
      </w:r>
      <w:r w:rsidR="00D30244" w:rsidRPr="00341188">
        <w:rPr>
          <w:rFonts w:ascii="Arial" w:eastAsiaTheme="minorHAnsi" w:hAnsi="Arial" w:cs="Arial"/>
          <w:color w:val="000000" w:themeColor="text1"/>
          <w:sz w:val="24"/>
          <w:szCs w:val="24"/>
          <w:lang w:eastAsia="en-US"/>
        </w:rPr>
        <w:t>Children requiring mental health support</w:t>
      </w:r>
      <w:r w:rsidR="001D78A1" w:rsidRPr="00341188">
        <w:rPr>
          <w:rFonts w:ascii="Arial" w:eastAsiaTheme="minorHAnsi" w:hAnsi="Arial" w:cs="Arial"/>
          <w:color w:val="000000" w:themeColor="text1"/>
          <w:sz w:val="24"/>
          <w:szCs w:val="24"/>
          <w:lang w:eastAsia="en-US"/>
        </w:rPr>
        <w:t>:</w:t>
      </w:r>
    </w:p>
    <w:p w14:paraId="423BA65C" w14:textId="5CDE096D" w:rsidR="0093354B" w:rsidRPr="00341188" w:rsidRDefault="0093354B" w:rsidP="000C3B5E">
      <w:pPr>
        <w:autoSpaceDE w:val="0"/>
        <w:autoSpaceDN w:val="0"/>
        <w:adjustRightInd w:val="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We recognise that s</w:t>
      </w:r>
      <w:r w:rsidR="00D30244" w:rsidRPr="00341188">
        <w:rPr>
          <w:rFonts w:ascii="Arial" w:eastAsiaTheme="minorHAnsi" w:hAnsi="Arial" w:cs="Arial"/>
          <w:color w:val="000000" w:themeColor="text1"/>
          <w:sz w:val="24"/>
          <w:szCs w:val="24"/>
          <w:lang w:eastAsia="en-US"/>
        </w:rPr>
        <w:t>chools have an important role to play in supporting the mental health</w:t>
      </w:r>
      <w:r w:rsidR="00D56481" w:rsidRPr="00341188">
        <w:rPr>
          <w:rFonts w:ascii="Arial" w:eastAsiaTheme="minorHAnsi" w:hAnsi="Arial" w:cs="Arial"/>
          <w:color w:val="000000" w:themeColor="text1"/>
          <w:sz w:val="24"/>
          <w:szCs w:val="24"/>
          <w:lang w:eastAsia="en-US"/>
        </w:rPr>
        <w:t xml:space="preserve">, </w:t>
      </w:r>
      <w:r w:rsidR="00D30244" w:rsidRPr="00341188">
        <w:rPr>
          <w:rFonts w:ascii="Arial" w:eastAsiaTheme="minorHAnsi" w:hAnsi="Arial" w:cs="Arial"/>
          <w:color w:val="000000" w:themeColor="text1"/>
          <w:sz w:val="24"/>
          <w:szCs w:val="24"/>
          <w:lang w:eastAsia="en-US"/>
        </w:rPr>
        <w:t>wellbeing</w:t>
      </w:r>
      <w:r w:rsidR="00D56481" w:rsidRPr="00341188">
        <w:rPr>
          <w:rFonts w:ascii="Arial" w:eastAsiaTheme="minorHAnsi" w:hAnsi="Arial" w:cs="Arial"/>
          <w:color w:val="000000" w:themeColor="text1"/>
          <w:sz w:val="24"/>
          <w:szCs w:val="24"/>
          <w:lang w:eastAsia="en-US"/>
        </w:rPr>
        <w:t xml:space="preserve"> and resilience</w:t>
      </w:r>
      <w:r w:rsidR="00D30244" w:rsidRPr="00341188">
        <w:rPr>
          <w:rFonts w:ascii="Arial" w:eastAsiaTheme="minorHAnsi" w:hAnsi="Arial" w:cs="Arial"/>
          <w:color w:val="000000" w:themeColor="text1"/>
          <w:sz w:val="24"/>
          <w:szCs w:val="24"/>
          <w:lang w:eastAsia="en-US"/>
        </w:rPr>
        <w:t xml:space="preserve"> of their pupils.</w:t>
      </w:r>
    </w:p>
    <w:p w14:paraId="044811B1" w14:textId="752FCACC" w:rsidR="00D56481" w:rsidRPr="00341188" w:rsidRDefault="00D56481" w:rsidP="000C3B5E">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All staff are aware that mental health problems can, in some cases, develop into safeguarding concerns. This could include self-harm, signs of an eating disorder, suicidal ideation or suicide. They could also be an indicator that a child has suffered or is at risk of suffering abuse, neglect or exploitation. </w:t>
      </w:r>
    </w:p>
    <w:p w14:paraId="08706F96" w14:textId="77777777" w:rsidR="00D56481" w:rsidRPr="00341188" w:rsidRDefault="00D56481" w:rsidP="000C3B5E">
      <w:pPr>
        <w:autoSpaceDE w:val="0"/>
        <w:autoSpaceDN w:val="0"/>
        <w:adjustRightInd w:val="0"/>
        <w:spacing w:after="0"/>
        <w:jc w:val="both"/>
        <w:rPr>
          <w:rFonts w:ascii="Arial" w:eastAsiaTheme="minorHAnsi" w:hAnsi="Arial" w:cs="Arial"/>
          <w:color w:val="000000" w:themeColor="text1"/>
          <w:sz w:val="16"/>
          <w:szCs w:val="16"/>
          <w:lang w:eastAsia="en-US"/>
        </w:rPr>
      </w:pPr>
    </w:p>
    <w:p w14:paraId="2082F70E" w14:textId="02003EC8" w:rsidR="00D56481" w:rsidRPr="00341188" w:rsidRDefault="00D56481" w:rsidP="000C3B5E">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Only appropriately trained professionals will attempt to make a diagnosis of a mental health problem. Our staff, however, still have an important role to play. </w:t>
      </w:r>
    </w:p>
    <w:p w14:paraId="25BC65A9" w14:textId="77777777" w:rsidR="00D56481" w:rsidRPr="00341188" w:rsidRDefault="00D56481" w:rsidP="000C3B5E">
      <w:pPr>
        <w:autoSpaceDE w:val="0"/>
        <w:autoSpaceDN w:val="0"/>
        <w:adjustRightInd w:val="0"/>
        <w:spacing w:after="0"/>
        <w:jc w:val="both"/>
        <w:rPr>
          <w:rFonts w:ascii="Arial" w:eastAsiaTheme="minorHAnsi" w:hAnsi="Arial" w:cs="Arial"/>
          <w:color w:val="000000" w:themeColor="text1"/>
          <w:sz w:val="16"/>
          <w:szCs w:val="16"/>
          <w:lang w:eastAsia="en-US"/>
        </w:rPr>
      </w:pPr>
    </w:p>
    <w:p w14:paraId="35215557" w14:textId="77777777" w:rsidR="00D56481" w:rsidRPr="00341188" w:rsidRDefault="00D56481" w:rsidP="00D56481">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Specifically, they can support the fulfilment of 4 key roles:</w:t>
      </w:r>
    </w:p>
    <w:p w14:paraId="0874C2FA" w14:textId="23EB6886" w:rsidR="00D56481" w:rsidRPr="00341188" w:rsidRDefault="00D56481" w:rsidP="007936C6">
      <w:pPr>
        <w:pStyle w:val="ListParagraph"/>
        <w:numPr>
          <w:ilvl w:val="2"/>
          <w:numId w:val="57"/>
        </w:numPr>
        <w:autoSpaceDE w:val="0"/>
        <w:autoSpaceDN w:val="0"/>
        <w:adjustRightInd w:val="0"/>
        <w:spacing w:after="0"/>
        <w:ind w:left="284" w:hanging="284"/>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promoting good mental wellbeing and preventing the onset of mental illness,</w:t>
      </w:r>
    </w:p>
    <w:p w14:paraId="06900576" w14:textId="237612C9" w:rsidR="00D56481" w:rsidRPr="00341188" w:rsidRDefault="00D56481" w:rsidP="007936C6">
      <w:pPr>
        <w:pStyle w:val="ListParagraph"/>
        <w:numPr>
          <w:ilvl w:val="2"/>
          <w:numId w:val="58"/>
        </w:numPr>
        <w:autoSpaceDE w:val="0"/>
        <w:autoSpaceDN w:val="0"/>
        <w:adjustRightInd w:val="0"/>
        <w:spacing w:after="0"/>
        <w:ind w:left="284" w:hanging="284"/>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observing pupils and identifying early those who may be experiencing mental health problems or being at risk of developing one,</w:t>
      </w:r>
    </w:p>
    <w:p w14:paraId="488C8F71" w14:textId="77777777" w:rsidR="001D78A1" w:rsidRPr="00341188" w:rsidRDefault="00D56481" w:rsidP="007936C6">
      <w:pPr>
        <w:pStyle w:val="ListParagraph"/>
        <w:numPr>
          <w:ilvl w:val="2"/>
          <w:numId w:val="59"/>
        </w:numPr>
        <w:autoSpaceDE w:val="0"/>
        <w:autoSpaceDN w:val="0"/>
        <w:adjustRightInd w:val="0"/>
        <w:spacing w:after="0"/>
        <w:ind w:left="284" w:hanging="284"/>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ensuring early targeted support is provided, and </w:t>
      </w:r>
    </w:p>
    <w:p w14:paraId="0200C4B4" w14:textId="4F74766B" w:rsidR="00D56481" w:rsidRPr="00341188" w:rsidRDefault="00D56481" w:rsidP="007936C6">
      <w:pPr>
        <w:pStyle w:val="ListParagraph"/>
        <w:numPr>
          <w:ilvl w:val="2"/>
          <w:numId w:val="59"/>
        </w:numPr>
        <w:autoSpaceDE w:val="0"/>
        <w:autoSpaceDN w:val="0"/>
        <w:adjustRightInd w:val="0"/>
        <w:spacing w:after="0"/>
        <w:ind w:left="284" w:hanging="284"/>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liaison with/referral to specialist services where needed.</w:t>
      </w:r>
    </w:p>
    <w:p w14:paraId="3B7BE12C" w14:textId="77777777" w:rsidR="00D56481" w:rsidRPr="00341188" w:rsidRDefault="00D56481" w:rsidP="00D56481">
      <w:pPr>
        <w:autoSpaceDE w:val="0"/>
        <w:autoSpaceDN w:val="0"/>
        <w:adjustRightInd w:val="0"/>
        <w:spacing w:after="0"/>
        <w:jc w:val="both"/>
        <w:rPr>
          <w:rFonts w:ascii="Arial" w:eastAsiaTheme="minorHAnsi" w:hAnsi="Arial" w:cs="Arial"/>
          <w:color w:val="000000" w:themeColor="text1"/>
          <w:sz w:val="16"/>
          <w:szCs w:val="16"/>
          <w:lang w:eastAsia="en-US"/>
        </w:rPr>
      </w:pPr>
    </w:p>
    <w:p w14:paraId="2E742DBA" w14:textId="1A7A37D1" w:rsidR="00D56481" w:rsidRPr="00341188" w:rsidRDefault="00D56481" w:rsidP="00D56481">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Where support is needed, the designated safeguarding lead (or a deputy) should consider whether to inform parents or carers to support the child’s wellbeing, where doing so would not place the child at additional risk.</w:t>
      </w:r>
    </w:p>
    <w:p w14:paraId="13C3BA6D" w14:textId="77777777" w:rsidR="00D56481" w:rsidRPr="00341188" w:rsidRDefault="00D56481" w:rsidP="00D56481">
      <w:pPr>
        <w:autoSpaceDE w:val="0"/>
        <w:autoSpaceDN w:val="0"/>
        <w:adjustRightInd w:val="0"/>
        <w:spacing w:after="0"/>
        <w:jc w:val="both"/>
        <w:rPr>
          <w:rFonts w:ascii="Arial" w:eastAsiaTheme="minorHAnsi" w:hAnsi="Arial" w:cs="Arial"/>
          <w:color w:val="000000" w:themeColor="text1"/>
          <w:sz w:val="16"/>
          <w:szCs w:val="16"/>
          <w:lang w:eastAsia="en-US"/>
        </w:rPr>
      </w:pPr>
    </w:p>
    <w:p w14:paraId="5AA409F5" w14:textId="6BF8658D" w:rsidR="00D56481" w:rsidRPr="00341188" w:rsidRDefault="00D56481" w:rsidP="00D56481">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Whilst all staff </w:t>
      </w:r>
      <w:proofErr w:type="gramStart"/>
      <w:r w:rsidRPr="00341188">
        <w:rPr>
          <w:rFonts w:ascii="Arial" w:eastAsiaTheme="minorHAnsi" w:hAnsi="Arial" w:cs="Arial"/>
          <w:color w:val="000000" w:themeColor="text1"/>
          <w:sz w:val="24"/>
          <w:szCs w:val="24"/>
          <w:lang w:eastAsia="en-US"/>
        </w:rPr>
        <w:t>are able to</w:t>
      </w:r>
      <w:proofErr w:type="gramEnd"/>
      <w:r w:rsidRPr="00341188">
        <w:rPr>
          <w:rFonts w:ascii="Arial" w:eastAsiaTheme="minorHAnsi" w:hAnsi="Arial" w:cs="Arial"/>
          <w:color w:val="000000" w:themeColor="text1"/>
          <w:sz w:val="24"/>
          <w:szCs w:val="24"/>
          <w:lang w:eastAsia="en-US"/>
        </w:rPr>
        <w:t xml:space="preserve"> observe and support the mental health and wellbeing of their pupils and </w:t>
      </w:r>
      <w:r w:rsidR="000C3B5E" w:rsidRPr="00341188">
        <w:rPr>
          <w:rFonts w:ascii="Arial" w:eastAsiaTheme="minorHAnsi" w:hAnsi="Arial" w:cs="Arial"/>
          <w:color w:val="000000" w:themeColor="text1"/>
          <w:sz w:val="24"/>
          <w:szCs w:val="24"/>
          <w:lang w:eastAsia="en-US"/>
        </w:rPr>
        <w:t>learners, most</w:t>
      </w:r>
      <w:r w:rsidRPr="00341188">
        <w:rPr>
          <w:rFonts w:ascii="Arial" w:eastAsiaTheme="minorHAnsi" w:hAnsi="Arial" w:cs="Arial"/>
          <w:color w:val="000000" w:themeColor="text1"/>
          <w:sz w:val="24"/>
          <w:szCs w:val="24"/>
          <w:lang w:eastAsia="en-US"/>
        </w:rPr>
        <w:t xml:space="preserve"> schools and colleges also have a mental health lead in place. Mental health leads should support settings to embed a whole school or college approach to mental health and wellbeing.</w:t>
      </w:r>
    </w:p>
    <w:p w14:paraId="621EF4F0" w14:textId="77777777" w:rsidR="00D56481" w:rsidRPr="00341188" w:rsidRDefault="00D56481" w:rsidP="00D56481">
      <w:pPr>
        <w:autoSpaceDE w:val="0"/>
        <w:autoSpaceDN w:val="0"/>
        <w:adjustRightInd w:val="0"/>
        <w:spacing w:after="0"/>
        <w:jc w:val="both"/>
        <w:rPr>
          <w:rFonts w:ascii="Arial" w:eastAsiaTheme="minorHAnsi" w:hAnsi="Arial" w:cs="Arial"/>
          <w:color w:val="000000" w:themeColor="text1"/>
          <w:sz w:val="16"/>
          <w:szCs w:val="16"/>
          <w:lang w:eastAsia="en-US"/>
        </w:rPr>
      </w:pPr>
      <w:r w:rsidRPr="00341188">
        <w:rPr>
          <w:rFonts w:ascii="Arial" w:eastAsiaTheme="minorHAnsi" w:hAnsi="Arial" w:cs="Arial"/>
          <w:color w:val="000000" w:themeColor="text1"/>
          <w:sz w:val="24"/>
          <w:szCs w:val="24"/>
          <w:lang w:eastAsia="en-US"/>
        </w:rPr>
        <w:t> </w:t>
      </w:r>
    </w:p>
    <w:p w14:paraId="575C7B22" w14:textId="11F64BB0" w:rsidR="00C402B8" w:rsidRPr="00341188" w:rsidRDefault="00D56481" w:rsidP="00D56481">
      <w:pPr>
        <w:autoSpaceDE w:val="0"/>
        <w:autoSpaceDN w:val="0"/>
        <w:adjustRightInd w:val="0"/>
        <w:spacing w:after="0"/>
        <w:jc w:val="both"/>
        <w:rPr>
          <w:rFonts w:ascii="Arial" w:eastAsiaTheme="minorHAnsi" w:hAnsi="Arial" w:cs="Arial"/>
          <w:i/>
          <w:iCs/>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Our staff will consider the range of locally available support to meet the needs of children and young people. </w:t>
      </w:r>
      <w:r w:rsidR="00C402B8" w:rsidRPr="00341188">
        <w:rPr>
          <w:rFonts w:ascii="Arial" w:eastAsiaTheme="minorHAnsi" w:hAnsi="Arial" w:cs="Arial"/>
          <w:color w:val="000000" w:themeColor="text1"/>
          <w:sz w:val="24"/>
          <w:szCs w:val="24"/>
          <w:lang w:eastAsia="en-US"/>
        </w:rPr>
        <w:t>We will</w:t>
      </w:r>
      <w:r w:rsidRPr="00341188">
        <w:rPr>
          <w:rFonts w:ascii="Arial" w:eastAsiaTheme="minorHAnsi" w:hAnsi="Arial" w:cs="Arial"/>
          <w:color w:val="000000" w:themeColor="text1"/>
          <w:sz w:val="24"/>
          <w:szCs w:val="24"/>
          <w:lang w:eastAsia="en-US"/>
        </w:rPr>
        <w:t xml:space="preserve"> make use of support from their respective Mental Health Support Team (MHST)</w:t>
      </w:r>
      <w:r w:rsidR="000C3B5E" w:rsidRPr="00341188">
        <w:rPr>
          <w:rFonts w:ascii="Arial" w:eastAsiaTheme="minorHAnsi" w:hAnsi="Arial" w:cs="Arial"/>
          <w:color w:val="000000" w:themeColor="text1"/>
          <w:sz w:val="24"/>
          <w:szCs w:val="24"/>
          <w:lang w:eastAsia="en-US"/>
        </w:rPr>
        <w:t xml:space="preserve">. </w:t>
      </w:r>
    </w:p>
    <w:p w14:paraId="4607D165" w14:textId="77777777" w:rsidR="00CE744B" w:rsidRPr="00341188" w:rsidRDefault="00CE744B" w:rsidP="00D56481">
      <w:pPr>
        <w:autoSpaceDE w:val="0"/>
        <w:autoSpaceDN w:val="0"/>
        <w:adjustRightInd w:val="0"/>
        <w:spacing w:after="0"/>
        <w:jc w:val="both"/>
        <w:rPr>
          <w:rFonts w:ascii="Arial" w:eastAsiaTheme="minorHAnsi" w:hAnsi="Arial" w:cs="Arial"/>
          <w:color w:val="000000" w:themeColor="text1"/>
          <w:sz w:val="16"/>
          <w:szCs w:val="16"/>
          <w:lang w:eastAsia="en-US"/>
        </w:rPr>
      </w:pPr>
    </w:p>
    <w:p w14:paraId="58A77B78" w14:textId="30EB1816" w:rsidR="00D56481" w:rsidRPr="00341188" w:rsidRDefault="00C402B8" w:rsidP="00D56481">
      <w:pPr>
        <w:autoSpaceDE w:val="0"/>
        <w:autoSpaceDN w:val="0"/>
        <w:adjustRightInd w:val="0"/>
        <w:spacing w:after="0"/>
        <w:jc w:val="both"/>
        <w:rPr>
          <w:rFonts w:ascii="Arial" w:eastAsiaTheme="minorHAnsi" w:hAnsi="Arial" w:cs="Arial"/>
          <w:color w:val="000000" w:themeColor="text1"/>
          <w:sz w:val="24"/>
          <w:szCs w:val="24"/>
          <w:lang w:eastAsia="en-US"/>
        </w:rPr>
      </w:pPr>
      <w:r w:rsidRPr="00341188">
        <w:rPr>
          <w:rFonts w:ascii="Arial" w:eastAsiaTheme="minorHAnsi" w:hAnsi="Arial" w:cs="Arial"/>
          <w:color w:val="000000" w:themeColor="text1"/>
          <w:sz w:val="24"/>
          <w:szCs w:val="24"/>
          <w:lang w:eastAsia="en-US"/>
        </w:rPr>
        <w:t xml:space="preserve">We will </w:t>
      </w:r>
      <w:r w:rsidR="00D56481" w:rsidRPr="00341188">
        <w:rPr>
          <w:rFonts w:ascii="Arial" w:eastAsiaTheme="minorHAnsi" w:hAnsi="Arial" w:cs="Arial"/>
          <w:color w:val="000000" w:themeColor="text1"/>
          <w:sz w:val="24"/>
          <w:szCs w:val="24"/>
          <w:lang w:eastAsia="en-US"/>
        </w:rPr>
        <w:t xml:space="preserve">also consider other support available outside of </w:t>
      </w:r>
      <w:r w:rsidRPr="00341188">
        <w:rPr>
          <w:rFonts w:ascii="Arial" w:eastAsiaTheme="minorHAnsi" w:hAnsi="Arial" w:cs="Arial"/>
          <w:color w:val="000000" w:themeColor="text1"/>
          <w:sz w:val="24"/>
          <w:szCs w:val="24"/>
          <w:lang w:eastAsia="en-US"/>
        </w:rPr>
        <w:t>school</w:t>
      </w:r>
      <w:r w:rsidR="00D56481" w:rsidRPr="00341188">
        <w:rPr>
          <w:rFonts w:ascii="Arial" w:eastAsiaTheme="minorHAnsi" w:hAnsi="Arial" w:cs="Arial"/>
          <w:color w:val="000000" w:themeColor="text1"/>
          <w:sz w:val="24"/>
          <w:szCs w:val="24"/>
          <w:lang w:eastAsia="en-US"/>
        </w:rPr>
        <w:t xml:space="preserve"> that might be suitable, for example </w:t>
      </w:r>
      <w:r w:rsidRPr="00341188">
        <w:rPr>
          <w:rFonts w:ascii="Arial" w:eastAsiaTheme="minorHAnsi" w:hAnsi="Arial" w:cs="Arial"/>
          <w:color w:val="000000" w:themeColor="text1"/>
          <w:sz w:val="24"/>
          <w:szCs w:val="24"/>
          <w:lang w:eastAsia="en-US"/>
        </w:rPr>
        <w:t>family</w:t>
      </w:r>
      <w:r w:rsidR="00D56481" w:rsidRPr="00341188">
        <w:rPr>
          <w:rFonts w:ascii="Arial" w:eastAsiaTheme="minorHAnsi" w:hAnsi="Arial" w:cs="Arial"/>
          <w:color w:val="000000" w:themeColor="text1"/>
          <w:sz w:val="24"/>
          <w:szCs w:val="24"/>
          <w:lang w:eastAsia="en-US"/>
        </w:rPr>
        <w:t xml:space="preserve"> hubs</w:t>
      </w:r>
      <w:r w:rsidRPr="00341188">
        <w:rPr>
          <w:rFonts w:ascii="Arial" w:eastAsiaTheme="minorHAnsi" w:hAnsi="Arial" w:cs="Arial"/>
          <w:color w:val="000000" w:themeColor="text1"/>
          <w:sz w:val="24"/>
          <w:szCs w:val="24"/>
          <w:lang w:eastAsia="en-US"/>
        </w:rPr>
        <w:t>, commissioned service</w:t>
      </w:r>
      <w:r w:rsidR="00D56481" w:rsidRPr="00341188">
        <w:rPr>
          <w:rFonts w:ascii="Arial" w:eastAsiaTheme="minorHAnsi" w:hAnsi="Arial" w:cs="Arial"/>
          <w:color w:val="000000" w:themeColor="text1"/>
          <w:sz w:val="24"/>
          <w:szCs w:val="24"/>
          <w:lang w:eastAsia="en-US"/>
        </w:rPr>
        <w:t>s</w:t>
      </w:r>
      <w:r w:rsidRPr="00341188">
        <w:rPr>
          <w:rFonts w:ascii="Arial" w:eastAsiaTheme="minorHAnsi" w:hAnsi="Arial" w:cs="Arial"/>
          <w:color w:val="000000" w:themeColor="text1"/>
          <w:sz w:val="24"/>
          <w:szCs w:val="24"/>
          <w:lang w:eastAsia="en-US"/>
        </w:rPr>
        <w:t xml:space="preserve"> etc</w:t>
      </w:r>
      <w:r w:rsidR="00D56481" w:rsidRPr="00341188">
        <w:rPr>
          <w:rFonts w:ascii="Arial" w:eastAsiaTheme="minorHAnsi" w:hAnsi="Arial" w:cs="Arial"/>
          <w:color w:val="000000" w:themeColor="text1"/>
          <w:sz w:val="24"/>
          <w:szCs w:val="24"/>
          <w:lang w:eastAsia="en-US"/>
        </w:rPr>
        <w:t>.</w:t>
      </w:r>
    </w:p>
    <w:p w14:paraId="67A9720E" w14:textId="77777777" w:rsidR="00C402B8" w:rsidRDefault="00C402B8" w:rsidP="00D56481">
      <w:pPr>
        <w:autoSpaceDE w:val="0"/>
        <w:autoSpaceDN w:val="0"/>
        <w:adjustRightInd w:val="0"/>
        <w:spacing w:after="0"/>
        <w:jc w:val="both"/>
        <w:rPr>
          <w:rFonts w:ascii="Arial" w:eastAsiaTheme="minorHAnsi" w:hAnsi="Arial" w:cs="Arial"/>
          <w:color w:val="000000" w:themeColor="text1"/>
          <w:sz w:val="24"/>
          <w:szCs w:val="24"/>
          <w:lang w:eastAsia="en-US"/>
        </w:rPr>
      </w:pPr>
    </w:p>
    <w:p w14:paraId="671DBFBE" w14:textId="77777777" w:rsidR="00341188" w:rsidRDefault="00341188" w:rsidP="00341188">
      <w:pPr>
        <w:autoSpaceDE w:val="0"/>
        <w:autoSpaceDN w:val="0"/>
        <w:adjustRightInd w:val="0"/>
        <w:spacing w:after="0"/>
        <w:jc w:val="both"/>
        <w:rPr>
          <w:rFonts w:ascii="Arial" w:eastAsia="Arial" w:hAnsi="Arial" w:cs="Arial"/>
          <w:i/>
          <w:color w:val="FF0000"/>
          <w:sz w:val="24"/>
          <w:szCs w:val="24"/>
        </w:rPr>
      </w:pPr>
      <w:r w:rsidRPr="009451C1">
        <w:rPr>
          <w:rFonts w:ascii="Arial" w:eastAsiaTheme="minorHAnsi" w:hAnsi="Arial" w:cs="Arial"/>
          <w:sz w:val="24"/>
          <w:szCs w:val="24"/>
          <w:lang w:eastAsia="en-US"/>
        </w:rPr>
        <w:t>We ensure we have specific training and clear systems and processes in place for identifying possible mental health problems, including routes to escalate and clear referral and accountability systems</w:t>
      </w:r>
      <w:r w:rsidRPr="009451C1">
        <w:rPr>
          <w:rFonts w:ascii="Arial" w:eastAsiaTheme="minorHAnsi" w:hAnsi="Arial" w:cs="Arial"/>
          <w:color w:val="7030A0"/>
          <w:sz w:val="24"/>
          <w:szCs w:val="24"/>
          <w:lang w:eastAsia="en-US"/>
        </w:rPr>
        <w:t xml:space="preserve">. </w:t>
      </w:r>
      <w:r w:rsidRPr="00913283">
        <w:rPr>
          <w:rFonts w:ascii="Arial" w:eastAsia="Arial" w:hAnsi="Arial" w:cs="Arial"/>
          <w:iCs/>
          <w:color w:val="000000" w:themeColor="text1"/>
          <w:sz w:val="24"/>
          <w:szCs w:val="24"/>
        </w:rPr>
        <w:t>Details of these can be found in our Emotionally Healthy School Policy.</w:t>
      </w:r>
      <w:r w:rsidRPr="00913283">
        <w:rPr>
          <w:rFonts w:ascii="Arial" w:eastAsiaTheme="minorHAnsi" w:hAnsi="Arial" w:cs="Arial"/>
          <w:iCs/>
          <w:color w:val="7030A0"/>
          <w:sz w:val="24"/>
          <w:szCs w:val="24"/>
          <w:lang w:eastAsia="en-US"/>
        </w:rPr>
        <w:t xml:space="preserve"> </w:t>
      </w:r>
    </w:p>
    <w:p w14:paraId="78D09EDB" w14:textId="77777777" w:rsidR="003F18A6" w:rsidRPr="009451C1" w:rsidRDefault="003F18A6" w:rsidP="00A33EBC">
      <w:pPr>
        <w:autoSpaceDE w:val="0"/>
        <w:autoSpaceDN w:val="0"/>
        <w:adjustRightInd w:val="0"/>
        <w:spacing w:after="0"/>
        <w:jc w:val="both"/>
        <w:rPr>
          <w:rFonts w:ascii="Arial" w:eastAsia="Arial" w:hAnsi="Arial" w:cs="Arial"/>
          <w:i/>
          <w:color w:val="FF0000"/>
          <w:sz w:val="24"/>
          <w:szCs w:val="24"/>
        </w:rPr>
      </w:pPr>
    </w:p>
    <w:p w14:paraId="43AF6829" w14:textId="41EFD311" w:rsidR="001E0EE1" w:rsidRPr="00636553" w:rsidRDefault="001A5DF8" w:rsidP="007936C6">
      <w:pPr>
        <w:pStyle w:val="ListParagraph"/>
        <w:numPr>
          <w:ilvl w:val="0"/>
          <w:numId w:val="35"/>
        </w:numPr>
        <w:autoSpaceDE w:val="0"/>
        <w:autoSpaceDN w:val="0"/>
        <w:adjustRightInd w:val="0"/>
        <w:spacing w:after="0"/>
        <w:jc w:val="both"/>
        <w:rPr>
          <w:rFonts w:ascii="Arial" w:eastAsiaTheme="minorHAnsi" w:hAnsi="Arial" w:cs="Arial"/>
          <w:sz w:val="16"/>
          <w:szCs w:val="16"/>
          <w:lang w:eastAsia="en-US"/>
        </w:rPr>
      </w:pPr>
      <w:r w:rsidRPr="00636553">
        <w:rPr>
          <w:rFonts w:ascii="Arial" w:eastAsiaTheme="minorHAnsi" w:hAnsi="Arial" w:cs="Arial"/>
          <w:b/>
          <w:bCs/>
          <w:sz w:val="24"/>
          <w:szCs w:val="24"/>
          <w:lang w:eastAsia="en-US"/>
        </w:rPr>
        <w:t xml:space="preserve"> </w:t>
      </w:r>
      <w:r w:rsidR="0010047A" w:rsidRPr="00636553">
        <w:rPr>
          <w:rFonts w:ascii="Arial" w:eastAsiaTheme="minorHAnsi" w:hAnsi="Arial" w:cs="Arial"/>
          <w:b/>
          <w:bCs/>
          <w:sz w:val="24"/>
          <w:szCs w:val="24"/>
          <w:lang w:eastAsia="en-US"/>
        </w:rPr>
        <w:t>Educational Outcomes</w:t>
      </w:r>
      <w:r w:rsidR="001D78A1">
        <w:rPr>
          <w:rFonts w:ascii="Arial" w:eastAsiaTheme="minorHAnsi" w:hAnsi="Arial" w:cs="Arial"/>
          <w:b/>
          <w:bCs/>
          <w:sz w:val="24"/>
          <w:szCs w:val="24"/>
          <w:lang w:eastAsia="en-US"/>
        </w:rPr>
        <w:t>:</w:t>
      </w:r>
      <w:r w:rsidR="0010047A" w:rsidRPr="00636553">
        <w:rPr>
          <w:rFonts w:ascii="Arial" w:eastAsiaTheme="minorHAnsi" w:hAnsi="Arial" w:cs="Arial"/>
          <w:b/>
          <w:bCs/>
          <w:sz w:val="24"/>
          <w:szCs w:val="24"/>
          <w:lang w:eastAsia="en-US"/>
        </w:rPr>
        <w:t xml:space="preserve"> </w:t>
      </w:r>
    </w:p>
    <w:p w14:paraId="43079C4F" w14:textId="59396123" w:rsidR="006D1565" w:rsidRPr="009451C1" w:rsidRDefault="006D1565" w:rsidP="001A5DF8">
      <w:pPr>
        <w:spacing w:after="0"/>
        <w:jc w:val="both"/>
        <w:rPr>
          <w:rFonts w:ascii="Arial" w:eastAsia="Times New Roman" w:hAnsi="Arial" w:cs="Arial"/>
          <w:sz w:val="24"/>
          <w:szCs w:val="24"/>
          <w:lang w:eastAsia="en-GB"/>
        </w:rPr>
      </w:pPr>
      <w:r w:rsidRPr="009451C1">
        <w:rPr>
          <w:rFonts w:ascii="Arial" w:hAnsi="Arial" w:cs="Arial"/>
          <w:sz w:val="24"/>
          <w:szCs w:val="24"/>
          <w:lang w:eastAsia="en-US"/>
        </w:rPr>
        <w:t>Our Designated Safeguarding Lead ensures that staff know the children who have experienced</w:t>
      </w:r>
      <w:r w:rsidR="001A5DF8" w:rsidRPr="009451C1">
        <w:rPr>
          <w:rFonts w:ascii="Arial" w:hAnsi="Arial" w:cs="Arial"/>
          <w:sz w:val="24"/>
          <w:szCs w:val="24"/>
          <w:lang w:eastAsia="en-US"/>
        </w:rPr>
        <w:t xml:space="preserve"> or are experiencing</w:t>
      </w:r>
      <w:r w:rsidRPr="009451C1">
        <w:rPr>
          <w:rFonts w:ascii="Arial" w:hAnsi="Arial" w:cs="Arial"/>
          <w:sz w:val="24"/>
          <w:szCs w:val="24"/>
          <w:lang w:eastAsia="en-US"/>
        </w:rPr>
        <w:t xml:space="preserve"> welfare, safeguarding and child protection issues</w:t>
      </w:r>
      <w:r w:rsidR="001A5DF8" w:rsidRPr="009451C1">
        <w:rPr>
          <w:rFonts w:ascii="Arial" w:hAnsi="Arial" w:cs="Arial"/>
          <w:sz w:val="24"/>
          <w:szCs w:val="24"/>
          <w:lang w:eastAsia="en-US"/>
        </w:rPr>
        <w:t xml:space="preserve"> so that, as relevant, we know </w:t>
      </w:r>
      <w:r w:rsidRPr="009451C1">
        <w:rPr>
          <w:rFonts w:ascii="Arial" w:hAnsi="Arial" w:cs="Arial"/>
          <w:sz w:val="24"/>
          <w:szCs w:val="24"/>
          <w:lang w:eastAsia="en-US"/>
        </w:rPr>
        <w:t>who these children are, understand their academic progress and attainment</w:t>
      </w:r>
      <w:r w:rsidR="001A5DF8" w:rsidRPr="009451C1">
        <w:rPr>
          <w:rFonts w:ascii="Arial" w:hAnsi="Arial" w:cs="Arial"/>
          <w:sz w:val="24"/>
          <w:szCs w:val="24"/>
          <w:lang w:eastAsia="en-US"/>
        </w:rPr>
        <w:t xml:space="preserve">; this means that we are able to make necessary adjustments to help </w:t>
      </w:r>
      <w:r w:rsidR="001A5DF8" w:rsidRPr="009451C1">
        <w:rPr>
          <w:rFonts w:ascii="Arial" w:hAnsi="Arial" w:cs="Arial"/>
          <w:sz w:val="24"/>
          <w:szCs w:val="24"/>
          <w:lang w:eastAsia="en-US"/>
        </w:rPr>
        <w:lastRenderedPageBreak/>
        <w:t xml:space="preserve">these children to achieve. In this way we </w:t>
      </w:r>
      <w:r w:rsidRPr="009451C1">
        <w:rPr>
          <w:rFonts w:ascii="Arial" w:hAnsi="Arial" w:cs="Arial"/>
          <w:sz w:val="24"/>
          <w:szCs w:val="24"/>
          <w:lang w:eastAsia="en-US"/>
        </w:rPr>
        <w:t>maintain a culture of high aspirations for this cohort.</w:t>
      </w:r>
      <w:r w:rsidR="00985511" w:rsidRPr="009451C1">
        <w:rPr>
          <w:rFonts w:ascii="Arial" w:hAnsi="Arial" w:cs="Arial"/>
          <w:sz w:val="24"/>
          <w:szCs w:val="24"/>
          <w:lang w:eastAsia="en-US"/>
        </w:rPr>
        <w:t xml:space="preserve"> </w:t>
      </w:r>
      <w:r w:rsidRPr="009451C1">
        <w:rPr>
          <w:rFonts w:ascii="Arial" w:hAnsi="Arial" w:cs="Arial"/>
          <w:sz w:val="24"/>
          <w:szCs w:val="24"/>
          <w:lang w:eastAsia="en-US"/>
        </w:rPr>
        <w:t>Th</w:t>
      </w:r>
      <w:r w:rsidR="001A5DF8" w:rsidRPr="009451C1">
        <w:rPr>
          <w:rFonts w:ascii="Arial" w:hAnsi="Arial" w:cs="Arial"/>
          <w:sz w:val="24"/>
          <w:szCs w:val="24"/>
          <w:lang w:eastAsia="en-US"/>
        </w:rPr>
        <w:t>is includes</w:t>
      </w:r>
      <w:r w:rsidRPr="009451C1">
        <w:rPr>
          <w:rFonts w:ascii="Arial" w:eastAsia="Times New Roman" w:hAnsi="Arial" w:cs="Arial"/>
          <w:i/>
          <w:iCs/>
          <w:sz w:val="24"/>
          <w:szCs w:val="24"/>
          <w:lang w:eastAsia="en-GB"/>
        </w:rPr>
        <w:t xml:space="preserve"> </w:t>
      </w:r>
      <w:r w:rsidRPr="009451C1">
        <w:rPr>
          <w:rFonts w:ascii="Arial" w:eastAsia="Times New Roman" w:hAnsi="Arial" w:cs="Arial"/>
          <w:sz w:val="24"/>
          <w:szCs w:val="24"/>
          <w:lang w:eastAsia="en-GB"/>
        </w:rPr>
        <w:t>children with a social worker</w:t>
      </w:r>
      <w:r w:rsidR="00920FCD" w:rsidRPr="009451C1">
        <w:rPr>
          <w:rFonts w:ascii="Arial" w:eastAsia="Times New Roman" w:hAnsi="Arial" w:cs="Arial"/>
          <w:i/>
          <w:iCs/>
          <w:sz w:val="24"/>
          <w:szCs w:val="24"/>
          <w:lang w:eastAsia="en-GB"/>
        </w:rPr>
        <w:t xml:space="preserve"> </w:t>
      </w:r>
      <w:r w:rsidR="00920FCD" w:rsidRPr="009451C1">
        <w:rPr>
          <w:rFonts w:ascii="Arial" w:eastAsia="Times New Roman" w:hAnsi="Arial" w:cs="Arial"/>
          <w:sz w:val="24"/>
          <w:szCs w:val="24"/>
          <w:lang w:eastAsia="en-GB"/>
        </w:rPr>
        <w:t>and those previously known to social care</w:t>
      </w:r>
      <w:r w:rsidR="002E332F" w:rsidRPr="009451C1">
        <w:rPr>
          <w:rFonts w:ascii="Arial" w:eastAsia="Times New Roman" w:hAnsi="Arial" w:cs="Arial"/>
          <w:sz w:val="24"/>
          <w:szCs w:val="24"/>
          <w:lang w:eastAsia="en-GB"/>
        </w:rPr>
        <w:t xml:space="preserve">; </w:t>
      </w:r>
      <w:r w:rsidR="00920FCD" w:rsidRPr="009451C1">
        <w:rPr>
          <w:rFonts w:ascii="Arial" w:eastAsia="Times New Roman" w:hAnsi="Arial" w:cs="Arial"/>
          <w:sz w:val="24"/>
          <w:szCs w:val="24"/>
          <w:lang w:eastAsia="en-GB"/>
        </w:rPr>
        <w:t>we ensure that teachers are made aware of those children in this category.</w:t>
      </w:r>
    </w:p>
    <w:p w14:paraId="16046409" w14:textId="77777777" w:rsidR="006D1565" w:rsidRPr="009451C1" w:rsidRDefault="006D1565" w:rsidP="006D1565">
      <w:pPr>
        <w:spacing w:after="0"/>
        <w:ind w:left="709"/>
        <w:jc w:val="both"/>
        <w:rPr>
          <w:rFonts w:ascii="Arial" w:eastAsia="Times New Roman" w:hAnsi="Arial" w:cs="Arial"/>
          <w:sz w:val="12"/>
          <w:szCs w:val="12"/>
          <w:lang w:eastAsia="en-GB"/>
        </w:rPr>
      </w:pPr>
    </w:p>
    <w:p w14:paraId="12970A6F" w14:textId="77777777" w:rsidR="000A1739" w:rsidRDefault="000A1739" w:rsidP="00636553">
      <w:pPr>
        <w:autoSpaceDE w:val="0"/>
        <w:autoSpaceDN w:val="0"/>
        <w:adjustRightInd w:val="0"/>
        <w:spacing w:after="0" w:line="240" w:lineRule="auto"/>
        <w:jc w:val="both"/>
        <w:rPr>
          <w:rFonts w:ascii="Arial" w:eastAsiaTheme="minorHAnsi" w:hAnsi="Arial" w:cs="Arial"/>
          <w:b/>
          <w:bCs/>
          <w:sz w:val="24"/>
          <w:szCs w:val="24"/>
          <w:lang w:eastAsia="en-US"/>
        </w:rPr>
      </w:pPr>
    </w:p>
    <w:p w14:paraId="3F5280A3" w14:textId="2881181B" w:rsidR="00636553" w:rsidRDefault="00D30244" w:rsidP="00636553">
      <w:pPr>
        <w:autoSpaceDE w:val="0"/>
        <w:autoSpaceDN w:val="0"/>
        <w:adjustRightInd w:val="0"/>
        <w:spacing w:after="0" w:line="240" w:lineRule="auto"/>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2</w:t>
      </w:r>
      <w:r w:rsidR="0010047A" w:rsidRPr="009451C1">
        <w:rPr>
          <w:rFonts w:ascii="Arial" w:eastAsiaTheme="minorHAnsi" w:hAnsi="Arial" w:cs="Arial"/>
          <w:b/>
          <w:bCs/>
          <w:sz w:val="24"/>
          <w:szCs w:val="24"/>
          <w:lang w:eastAsia="en-US"/>
        </w:rPr>
        <w:t>1</w:t>
      </w:r>
      <w:r w:rsidR="00A81906" w:rsidRPr="009451C1">
        <w:rPr>
          <w:rFonts w:ascii="Arial" w:eastAsiaTheme="minorHAnsi" w:hAnsi="Arial" w:cs="Arial"/>
          <w:b/>
          <w:bCs/>
          <w:sz w:val="24"/>
          <w:szCs w:val="24"/>
          <w:lang w:eastAsia="en-US"/>
        </w:rPr>
        <w:t>.0 Specific safeguarding i</w:t>
      </w:r>
      <w:r w:rsidR="00F64CCD" w:rsidRPr="009451C1">
        <w:rPr>
          <w:rFonts w:ascii="Arial" w:eastAsiaTheme="minorHAnsi" w:hAnsi="Arial" w:cs="Arial"/>
          <w:b/>
          <w:bCs/>
          <w:sz w:val="24"/>
          <w:szCs w:val="24"/>
          <w:lang w:eastAsia="en-US"/>
        </w:rPr>
        <w:t>ssues</w:t>
      </w:r>
      <w:r w:rsidR="001D78A1">
        <w:rPr>
          <w:rFonts w:ascii="Arial" w:eastAsiaTheme="minorHAnsi" w:hAnsi="Arial" w:cs="Arial"/>
          <w:b/>
          <w:bCs/>
          <w:sz w:val="24"/>
          <w:szCs w:val="24"/>
          <w:lang w:eastAsia="en-US"/>
        </w:rPr>
        <w:t>:</w:t>
      </w:r>
    </w:p>
    <w:p w14:paraId="3A212575" w14:textId="685C8C65" w:rsidR="00B36DBF" w:rsidRPr="009451C1" w:rsidRDefault="00F64CCD" w:rsidP="00DD3326">
      <w:pPr>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b/>
          <w:bCs/>
          <w:sz w:val="24"/>
          <w:szCs w:val="24"/>
          <w:lang w:eastAsia="en-US"/>
        </w:rPr>
        <w:t xml:space="preserve">All </w:t>
      </w:r>
      <w:r w:rsidRPr="009451C1">
        <w:rPr>
          <w:rFonts w:ascii="Arial" w:eastAsiaTheme="minorHAnsi" w:hAnsi="Arial" w:cs="Arial"/>
          <w:sz w:val="24"/>
          <w:szCs w:val="24"/>
          <w:lang w:eastAsia="en-US"/>
        </w:rPr>
        <w:t xml:space="preserve">staff have an awareness of safeguarding issues. </w:t>
      </w:r>
      <w:r w:rsidR="00F62515" w:rsidRPr="009451C1">
        <w:rPr>
          <w:rFonts w:ascii="Arial" w:eastAsiaTheme="minorHAnsi" w:hAnsi="Arial" w:cs="Arial"/>
          <w:sz w:val="24"/>
          <w:szCs w:val="24"/>
          <w:lang w:eastAsia="en-US"/>
        </w:rPr>
        <w:t>They are aware that these safeguarding issues may not directly involve the child in our school but could be happening to their siblings or parents</w:t>
      </w:r>
      <w:r w:rsidR="000926B7" w:rsidRPr="009451C1">
        <w:rPr>
          <w:rFonts w:ascii="Arial" w:eastAsiaTheme="minorHAnsi" w:hAnsi="Arial" w:cs="Arial"/>
          <w:sz w:val="24"/>
          <w:szCs w:val="24"/>
          <w:lang w:eastAsia="en-US"/>
        </w:rPr>
        <w:t xml:space="preserve"> </w:t>
      </w:r>
      <w:r w:rsidR="000926B7" w:rsidRPr="009451C1">
        <w:rPr>
          <w:rFonts w:ascii="Arial" w:hAnsi="Arial" w:cs="Arial"/>
          <w:sz w:val="24"/>
          <w:szCs w:val="24"/>
        </w:rPr>
        <w:t>this includes the importance of understanding intra-familial harms and support for siblings where there is intrafamilial harm</w:t>
      </w:r>
      <w:r w:rsidR="000926B7" w:rsidRPr="009451C1">
        <w:rPr>
          <w:rFonts w:ascii="Arial" w:hAnsi="Arial" w:cs="Arial"/>
          <w:color w:val="00B050"/>
          <w:sz w:val="24"/>
          <w:szCs w:val="24"/>
        </w:rPr>
        <w:t xml:space="preserve">. </w:t>
      </w:r>
      <w:r w:rsidR="00A45ED0" w:rsidRPr="009451C1">
        <w:rPr>
          <w:rFonts w:ascii="Arial" w:eastAsiaTheme="minorHAnsi" w:hAnsi="Arial" w:cs="Arial"/>
          <w:sz w:val="24"/>
          <w:szCs w:val="24"/>
          <w:lang w:eastAsia="en-US"/>
        </w:rPr>
        <w:t xml:space="preserve">They are also aware that some issues could be happening in the lives of staff members. </w:t>
      </w:r>
      <w:r w:rsidR="00247064" w:rsidRPr="009451C1">
        <w:rPr>
          <w:rFonts w:ascii="Arial" w:eastAsiaTheme="minorHAnsi" w:hAnsi="Arial" w:cs="Arial"/>
          <w:sz w:val="24"/>
          <w:szCs w:val="24"/>
          <w:lang w:eastAsia="en-US"/>
        </w:rPr>
        <w:t xml:space="preserve"> </w:t>
      </w:r>
      <w:r w:rsidR="00A45ED0" w:rsidRPr="009451C1">
        <w:rPr>
          <w:rFonts w:ascii="Arial" w:eastAsiaTheme="minorHAnsi" w:hAnsi="Arial" w:cs="Arial"/>
          <w:sz w:val="24"/>
          <w:szCs w:val="24"/>
          <w:lang w:eastAsia="en-US"/>
        </w:rPr>
        <w:t>Staff are supported in accessing and completing the relevant screening tools</w:t>
      </w:r>
      <w:r w:rsidR="00B36DBF" w:rsidRPr="009451C1">
        <w:rPr>
          <w:rFonts w:ascii="Arial" w:eastAsiaTheme="minorHAnsi" w:hAnsi="Arial" w:cs="Arial"/>
          <w:sz w:val="24"/>
          <w:szCs w:val="24"/>
          <w:lang w:eastAsia="en-US"/>
        </w:rPr>
        <w:t xml:space="preserve">: </w:t>
      </w:r>
    </w:p>
    <w:p w14:paraId="25EC46E1" w14:textId="1F787B61" w:rsidR="006700BC" w:rsidRPr="00F445D3" w:rsidRDefault="00F445D3" w:rsidP="006700BC">
      <w:pPr>
        <w:autoSpaceDE w:val="0"/>
        <w:autoSpaceDN w:val="0"/>
        <w:adjustRightInd w:val="0"/>
        <w:spacing w:line="240" w:lineRule="auto"/>
        <w:jc w:val="both"/>
        <w:rPr>
          <w:rFonts w:asciiTheme="minorHAnsi" w:eastAsiaTheme="minorHAnsi" w:hAnsiTheme="minorHAnsi" w:cstheme="minorHAnsi"/>
          <w:color w:val="0000FF"/>
          <w:sz w:val="24"/>
          <w:szCs w:val="24"/>
          <w:lang w:eastAsia="en-US"/>
        </w:rPr>
      </w:pPr>
      <w:hyperlink r:id="rId44" w:history="1">
        <w:r w:rsidRPr="0067788F">
          <w:rPr>
            <w:rStyle w:val="Hyperlink"/>
            <w:rFonts w:asciiTheme="minorHAnsi" w:hAnsiTheme="minorHAnsi" w:cstheme="minorHAnsi"/>
            <w:sz w:val="24"/>
            <w:szCs w:val="24"/>
          </w:rPr>
          <w:t>www.cescp.co.uk</w:t>
        </w:r>
      </w:hyperlink>
      <w:r>
        <w:rPr>
          <w:rFonts w:asciiTheme="minorHAnsi" w:hAnsiTheme="minorHAnsi" w:cstheme="minorHAnsi"/>
          <w:sz w:val="24"/>
          <w:szCs w:val="24"/>
        </w:rPr>
        <w:t xml:space="preserve"> </w:t>
      </w:r>
    </w:p>
    <w:p w14:paraId="6C4A2BE6" w14:textId="10BB4013" w:rsidR="005A0E28" w:rsidRPr="000A1739" w:rsidRDefault="00A45ED0" w:rsidP="00EB36B0">
      <w:pPr>
        <w:autoSpaceDE w:val="0"/>
        <w:autoSpaceDN w:val="0"/>
        <w:adjustRightInd w:val="0"/>
        <w:jc w:val="both"/>
        <w:rPr>
          <w:rFonts w:ascii="Arial" w:eastAsia="Arial" w:hAnsi="Arial" w:cs="Arial"/>
          <w:color w:val="000000" w:themeColor="text1"/>
          <w:sz w:val="24"/>
          <w:szCs w:val="24"/>
        </w:rPr>
      </w:pPr>
      <w:r w:rsidRPr="000A1739">
        <w:rPr>
          <w:rFonts w:ascii="Arial" w:eastAsiaTheme="minorHAnsi" w:hAnsi="Arial" w:cs="Arial"/>
          <w:color w:val="000000" w:themeColor="text1"/>
          <w:sz w:val="24"/>
          <w:szCs w:val="24"/>
          <w:lang w:eastAsia="en-US"/>
        </w:rPr>
        <w:t xml:space="preserve">As </w:t>
      </w:r>
      <w:r w:rsidR="002225A4" w:rsidRPr="000A1739">
        <w:rPr>
          <w:rFonts w:ascii="Arial" w:eastAsiaTheme="minorHAnsi" w:hAnsi="Arial" w:cs="Arial"/>
          <w:color w:val="000000" w:themeColor="text1"/>
          <w:sz w:val="24"/>
          <w:szCs w:val="24"/>
          <w:lang w:eastAsia="en-US"/>
        </w:rPr>
        <w:t xml:space="preserve">a school that promotes a strong culture of safeguarding and being alert to the signs and indicators of abuse and harm in children, </w:t>
      </w:r>
      <w:r w:rsidRPr="000A1739">
        <w:rPr>
          <w:rFonts w:ascii="Arial" w:eastAsiaTheme="minorHAnsi" w:hAnsi="Arial" w:cs="Arial"/>
          <w:color w:val="000000" w:themeColor="text1"/>
          <w:sz w:val="24"/>
          <w:szCs w:val="24"/>
          <w:lang w:eastAsia="en-US"/>
        </w:rPr>
        <w:t>staff</w:t>
      </w:r>
      <w:r w:rsidR="00F62515" w:rsidRPr="000A1739">
        <w:rPr>
          <w:rFonts w:ascii="Arial" w:eastAsiaTheme="minorHAnsi" w:hAnsi="Arial" w:cs="Arial"/>
          <w:color w:val="000000" w:themeColor="text1"/>
          <w:sz w:val="24"/>
          <w:szCs w:val="24"/>
          <w:lang w:eastAsia="en-US"/>
        </w:rPr>
        <w:t xml:space="preserve"> would </w:t>
      </w:r>
      <w:r w:rsidR="002225A4" w:rsidRPr="000A1739">
        <w:rPr>
          <w:rFonts w:ascii="Arial" w:eastAsiaTheme="minorHAnsi" w:hAnsi="Arial" w:cs="Arial"/>
          <w:color w:val="000000" w:themeColor="text1"/>
          <w:sz w:val="24"/>
          <w:szCs w:val="24"/>
          <w:lang w:eastAsia="en-US"/>
        </w:rPr>
        <w:t>be aware of</w:t>
      </w:r>
      <w:r w:rsidR="00F62515" w:rsidRPr="000A1739">
        <w:rPr>
          <w:rFonts w:ascii="Arial" w:eastAsiaTheme="minorHAnsi" w:hAnsi="Arial" w:cs="Arial"/>
          <w:color w:val="000000" w:themeColor="text1"/>
          <w:sz w:val="24"/>
          <w:szCs w:val="24"/>
          <w:lang w:eastAsia="en-US"/>
        </w:rPr>
        <w:t xml:space="preserve"> the</w:t>
      </w:r>
      <w:r w:rsidR="002225A4" w:rsidRPr="000A1739">
        <w:rPr>
          <w:rFonts w:ascii="Arial" w:eastAsiaTheme="minorHAnsi" w:hAnsi="Arial" w:cs="Arial"/>
          <w:color w:val="000000" w:themeColor="text1"/>
          <w:sz w:val="24"/>
          <w:szCs w:val="24"/>
          <w:lang w:eastAsia="en-US"/>
        </w:rPr>
        <w:t xml:space="preserve"> following</w:t>
      </w:r>
      <w:r w:rsidR="00F62515" w:rsidRPr="000A1739">
        <w:rPr>
          <w:rFonts w:ascii="Arial" w:eastAsiaTheme="minorHAnsi" w:hAnsi="Arial" w:cs="Arial"/>
          <w:color w:val="000000" w:themeColor="text1"/>
          <w:sz w:val="24"/>
          <w:szCs w:val="24"/>
          <w:lang w:eastAsia="en-US"/>
        </w:rPr>
        <w:t xml:space="preserve"> issues </w:t>
      </w:r>
      <w:r w:rsidR="002225A4" w:rsidRPr="000A1739">
        <w:rPr>
          <w:rFonts w:ascii="Arial" w:eastAsiaTheme="minorHAnsi" w:hAnsi="Arial" w:cs="Arial"/>
          <w:color w:val="000000" w:themeColor="text1"/>
          <w:sz w:val="24"/>
          <w:szCs w:val="24"/>
          <w:lang w:eastAsia="en-US"/>
        </w:rPr>
        <w:t xml:space="preserve">identified in Keeping Children Safe in Education </w:t>
      </w:r>
      <w:r w:rsidR="002225A4" w:rsidRPr="00DD3326">
        <w:rPr>
          <w:rFonts w:ascii="Arial" w:eastAsiaTheme="minorHAnsi" w:hAnsi="Arial" w:cs="Arial"/>
          <w:b/>
          <w:bCs/>
          <w:color w:val="00B050"/>
          <w:sz w:val="24"/>
          <w:szCs w:val="24"/>
          <w:lang w:eastAsia="en-US"/>
        </w:rPr>
        <w:t>202</w:t>
      </w:r>
      <w:r w:rsidR="00706C99" w:rsidRPr="00DD3326">
        <w:rPr>
          <w:rFonts w:ascii="Arial" w:eastAsiaTheme="minorHAnsi" w:hAnsi="Arial" w:cs="Arial"/>
          <w:b/>
          <w:bCs/>
          <w:color w:val="00B050"/>
          <w:sz w:val="24"/>
          <w:szCs w:val="24"/>
          <w:lang w:eastAsia="en-US"/>
        </w:rPr>
        <w:t>6</w:t>
      </w:r>
      <w:r w:rsidR="002225A4" w:rsidRPr="00B5604C">
        <w:rPr>
          <w:rFonts w:ascii="Arial" w:eastAsiaTheme="minorHAnsi" w:hAnsi="Arial" w:cs="Arial"/>
          <w:color w:val="000000" w:themeColor="text1"/>
          <w:sz w:val="24"/>
          <w:szCs w:val="24"/>
          <w:lang w:eastAsia="en-US"/>
        </w:rPr>
        <w:t xml:space="preserve"> (</w:t>
      </w:r>
      <w:r w:rsidR="003B6E08" w:rsidRPr="000A1739">
        <w:rPr>
          <w:rFonts w:ascii="Arial" w:eastAsiaTheme="minorHAnsi" w:hAnsi="Arial" w:cs="Arial"/>
          <w:color w:val="000000" w:themeColor="text1"/>
          <w:sz w:val="24"/>
          <w:szCs w:val="24"/>
          <w:lang w:eastAsia="en-US"/>
        </w:rPr>
        <w:t>P</w:t>
      </w:r>
      <w:r w:rsidR="002225A4" w:rsidRPr="000A1739">
        <w:rPr>
          <w:rFonts w:ascii="Arial" w:eastAsiaTheme="minorHAnsi" w:hAnsi="Arial" w:cs="Arial"/>
          <w:color w:val="000000" w:themeColor="text1"/>
          <w:sz w:val="24"/>
          <w:szCs w:val="24"/>
          <w:lang w:eastAsia="en-US"/>
        </w:rPr>
        <w:t xml:space="preserve">art </w:t>
      </w:r>
      <w:r w:rsidR="003B6E08" w:rsidRPr="000A1739">
        <w:rPr>
          <w:rFonts w:ascii="Arial" w:eastAsiaTheme="minorHAnsi" w:hAnsi="Arial" w:cs="Arial"/>
          <w:color w:val="000000" w:themeColor="text1"/>
          <w:sz w:val="24"/>
          <w:szCs w:val="24"/>
          <w:lang w:eastAsia="en-US"/>
        </w:rPr>
        <w:t>O</w:t>
      </w:r>
      <w:r w:rsidR="002225A4" w:rsidRPr="000A1739">
        <w:rPr>
          <w:rFonts w:ascii="Arial" w:eastAsiaTheme="minorHAnsi" w:hAnsi="Arial" w:cs="Arial"/>
          <w:color w:val="000000" w:themeColor="text1"/>
          <w:sz w:val="24"/>
          <w:szCs w:val="24"/>
          <w:lang w:eastAsia="en-US"/>
        </w:rPr>
        <w:t xml:space="preserve">ne and </w:t>
      </w:r>
      <w:r w:rsidR="003B6E08" w:rsidRPr="000A1739">
        <w:rPr>
          <w:rFonts w:ascii="Arial" w:eastAsiaTheme="minorHAnsi" w:hAnsi="Arial" w:cs="Arial"/>
          <w:color w:val="000000" w:themeColor="text1"/>
          <w:sz w:val="24"/>
          <w:szCs w:val="24"/>
          <w:lang w:eastAsia="en-US"/>
        </w:rPr>
        <w:t>A</w:t>
      </w:r>
      <w:r w:rsidR="002225A4" w:rsidRPr="000A1739">
        <w:rPr>
          <w:rFonts w:ascii="Arial" w:eastAsiaTheme="minorHAnsi" w:hAnsi="Arial" w:cs="Arial"/>
          <w:color w:val="000000" w:themeColor="text1"/>
          <w:sz w:val="24"/>
          <w:szCs w:val="24"/>
          <w:lang w:eastAsia="en-US"/>
        </w:rPr>
        <w:t xml:space="preserve">nnexe </w:t>
      </w:r>
      <w:r w:rsidR="00623CA9" w:rsidRPr="00623CA9">
        <w:rPr>
          <w:rFonts w:ascii="Arial" w:eastAsiaTheme="minorHAnsi" w:hAnsi="Arial" w:cs="Arial"/>
          <w:b/>
          <w:bCs/>
          <w:color w:val="00B050"/>
          <w:sz w:val="24"/>
          <w:szCs w:val="24"/>
          <w:lang w:eastAsia="en-US"/>
        </w:rPr>
        <w:t>A</w:t>
      </w:r>
      <w:r w:rsidR="00623CA9">
        <w:rPr>
          <w:rFonts w:ascii="Arial" w:eastAsiaTheme="minorHAnsi" w:hAnsi="Arial" w:cs="Arial"/>
          <w:color w:val="000000" w:themeColor="text1"/>
          <w:sz w:val="24"/>
          <w:szCs w:val="24"/>
          <w:lang w:eastAsia="en-US"/>
        </w:rPr>
        <w:t>)</w:t>
      </w:r>
      <w:r w:rsidR="002225A4" w:rsidRPr="000A1739">
        <w:rPr>
          <w:rFonts w:ascii="Arial" w:eastAsiaTheme="minorHAnsi" w:hAnsi="Arial" w:cs="Arial"/>
          <w:color w:val="000000" w:themeColor="text1"/>
          <w:sz w:val="24"/>
          <w:szCs w:val="24"/>
          <w:lang w:eastAsia="en-US"/>
        </w:rPr>
        <w:t xml:space="preserve"> </w:t>
      </w:r>
      <w:r w:rsidR="00F62515" w:rsidRPr="000A1739">
        <w:rPr>
          <w:rFonts w:ascii="Arial" w:eastAsiaTheme="minorHAnsi" w:hAnsi="Arial" w:cs="Arial"/>
          <w:color w:val="000000" w:themeColor="text1"/>
          <w:sz w:val="24"/>
          <w:szCs w:val="24"/>
          <w:lang w:eastAsia="en-US"/>
        </w:rPr>
        <w:t xml:space="preserve">and would </w:t>
      </w:r>
      <w:r w:rsidR="005A0E28" w:rsidRPr="000A1739">
        <w:rPr>
          <w:rFonts w:ascii="Arial" w:eastAsia="Arial" w:hAnsi="Arial" w:cs="Arial"/>
          <w:color w:val="000000" w:themeColor="text1"/>
          <w:sz w:val="24"/>
          <w:szCs w:val="24"/>
        </w:rPr>
        <w:t>know how to identify and respond to</w:t>
      </w:r>
      <w:r w:rsidR="002225A4" w:rsidRPr="000A1739">
        <w:rPr>
          <w:rFonts w:ascii="Arial" w:eastAsia="Arial" w:hAnsi="Arial" w:cs="Arial"/>
          <w:color w:val="000000" w:themeColor="text1"/>
          <w:sz w:val="24"/>
          <w:szCs w:val="24"/>
        </w:rPr>
        <w:t xml:space="preserve"> them</w:t>
      </w:r>
      <w:r w:rsidR="005A0E28" w:rsidRPr="000A1739">
        <w:rPr>
          <w:rFonts w:ascii="Arial" w:eastAsia="Arial" w:hAnsi="Arial" w:cs="Arial"/>
          <w:color w:val="000000" w:themeColor="text1"/>
          <w:sz w:val="24"/>
          <w:szCs w:val="24"/>
        </w:rPr>
        <w:t>:</w:t>
      </w:r>
    </w:p>
    <w:p w14:paraId="7483182E" w14:textId="77777777" w:rsidR="006563B5" w:rsidRPr="009451C1"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Physical Abuse</w:t>
      </w:r>
    </w:p>
    <w:p w14:paraId="64437FD7" w14:textId="793F80AF" w:rsidR="005A0E28" w:rsidRPr="009451C1"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Sexual Abuse</w:t>
      </w:r>
      <w:r w:rsidR="006D19A4" w:rsidRPr="009451C1">
        <w:rPr>
          <w:rFonts w:ascii="Arial" w:eastAsia="Arial" w:hAnsi="Arial" w:cs="Arial"/>
          <w:sz w:val="24"/>
          <w:szCs w:val="24"/>
        </w:rPr>
        <w:t xml:space="preserve"> </w:t>
      </w:r>
    </w:p>
    <w:p w14:paraId="0C8C40F0" w14:textId="77777777" w:rsidR="006120E6" w:rsidRPr="009451C1"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Emotional </w:t>
      </w:r>
    </w:p>
    <w:p w14:paraId="7BA3E4E4" w14:textId="7C1BD564" w:rsidR="006563B5" w:rsidRPr="009451C1"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Neglect</w:t>
      </w:r>
    </w:p>
    <w:p w14:paraId="52D668B2" w14:textId="0DDCCF49" w:rsidR="0087436F" w:rsidRPr="009451C1" w:rsidRDefault="0087436F"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Child abduction</w:t>
      </w:r>
      <w:r w:rsidR="00636553">
        <w:rPr>
          <w:rFonts w:ascii="Arial" w:eastAsia="Arial" w:hAnsi="Arial" w:cs="Arial"/>
          <w:sz w:val="24"/>
          <w:szCs w:val="24"/>
        </w:rPr>
        <w:t xml:space="preserve"> and </w:t>
      </w:r>
      <w:r w:rsidRPr="009451C1">
        <w:rPr>
          <w:rFonts w:ascii="Arial" w:eastAsia="Arial" w:hAnsi="Arial" w:cs="Arial"/>
          <w:sz w:val="24"/>
          <w:szCs w:val="24"/>
        </w:rPr>
        <w:t>community safety i</w:t>
      </w:r>
      <w:r w:rsidR="00636553">
        <w:rPr>
          <w:rFonts w:ascii="Arial" w:eastAsia="Arial" w:hAnsi="Arial" w:cs="Arial"/>
          <w:sz w:val="24"/>
          <w:szCs w:val="24"/>
        </w:rPr>
        <w:t>ncidents</w:t>
      </w:r>
    </w:p>
    <w:p w14:paraId="7CBF0446" w14:textId="1577E220" w:rsidR="0087436F" w:rsidRPr="009451C1" w:rsidRDefault="0087436F"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Children and the Court System</w:t>
      </w:r>
    </w:p>
    <w:p w14:paraId="332AAC22" w14:textId="14CDBF59" w:rsidR="0087436F" w:rsidRPr="00341188" w:rsidRDefault="0087436F"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341188">
        <w:rPr>
          <w:rFonts w:ascii="Arial" w:eastAsia="Arial" w:hAnsi="Arial" w:cs="Arial"/>
          <w:color w:val="000000" w:themeColor="text1"/>
          <w:sz w:val="24"/>
          <w:szCs w:val="24"/>
        </w:rPr>
        <w:t>Children with family member</w:t>
      </w:r>
      <w:r w:rsidR="00D415AC" w:rsidRPr="00341188">
        <w:rPr>
          <w:rFonts w:ascii="Arial" w:eastAsia="Arial" w:hAnsi="Arial" w:cs="Arial"/>
          <w:color w:val="000000" w:themeColor="text1"/>
          <w:sz w:val="24"/>
          <w:szCs w:val="24"/>
        </w:rPr>
        <w:t>s</w:t>
      </w:r>
      <w:r w:rsidRPr="00341188">
        <w:rPr>
          <w:rFonts w:ascii="Arial" w:eastAsia="Arial" w:hAnsi="Arial" w:cs="Arial"/>
          <w:color w:val="000000" w:themeColor="text1"/>
          <w:sz w:val="24"/>
          <w:szCs w:val="24"/>
        </w:rPr>
        <w:t xml:space="preserve"> in prison</w:t>
      </w:r>
      <w:r w:rsidR="000C647A" w:rsidRPr="00341188">
        <w:rPr>
          <w:rFonts w:ascii="Arial" w:eastAsia="Arial" w:hAnsi="Arial" w:cs="Arial"/>
          <w:color w:val="000000" w:themeColor="text1"/>
          <w:sz w:val="24"/>
          <w:szCs w:val="24"/>
        </w:rPr>
        <w:t xml:space="preserve"> </w:t>
      </w:r>
    </w:p>
    <w:p w14:paraId="296F8CF0" w14:textId="038C5F9F" w:rsidR="00D415AC" w:rsidRPr="00D415AC"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Cyber crime</w:t>
      </w:r>
    </w:p>
    <w:p w14:paraId="7AB80A5D" w14:textId="12794AC7" w:rsidR="0087436F" w:rsidRPr="009451C1" w:rsidRDefault="0087436F" w:rsidP="007936C6">
      <w:pPr>
        <w:pStyle w:val="ListParagraph"/>
        <w:numPr>
          <w:ilvl w:val="0"/>
          <w:numId w:val="22"/>
        </w:numPr>
        <w:autoSpaceDE w:val="0"/>
        <w:autoSpaceDN w:val="0"/>
        <w:adjustRightInd w:val="0"/>
        <w:ind w:left="284" w:hanging="284"/>
        <w:jc w:val="both"/>
        <w:rPr>
          <w:rFonts w:ascii="Arial" w:eastAsia="Arial" w:hAnsi="Arial" w:cs="Arial"/>
          <w:color w:val="00B050"/>
          <w:sz w:val="24"/>
          <w:szCs w:val="24"/>
        </w:rPr>
      </w:pPr>
      <w:r w:rsidRPr="009451C1">
        <w:rPr>
          <w:rFonts w:ascii="Arial" w:eastAsia="Arial" w:hAnsi="Arial" w:cs="Arial"/>
          <w:sz w:val="24"/>
          <w:szCs w:val="24"/>
        </w:rPr>
        <w:t>Homelessness</w:t>
      </w:r>
    </w:p>
    <w:p w14:paraId="5990F76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Drug/substance/alcohol misuse (both pupil and parent)</w:t>
      </w:r>
    </w:p>
    <w:p w14:paraId="296F74D9" w14:textId="7D5E349C"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Child </w:t>
      </w:r>
      <w:r w:rsidR="00D415AC">
        <w:rPr>
          <w:rFonts w:ascii="Arial" w:eastAsia="Arial" w:hAnsi="Arial" w:cs="Arial"/>
          <w:sz w:val="24"/>
          <w:szCs w:val="24"/>
        </w:rPr>
        <w:t>S</w:t>
      </w:r>
      <w:r w:rsidRPr="009451C1">
        <w:rPr>
          <w:rFonts w:ascii="Arial" w:eastAsia="Arial" w:hAnsi="Arial" w:cs="Arial"/>
          <w:sz w:val="24"/>
          <w:szCs w:val="24"/>
        </w:rPr>
        <w:t xml:space="preserve">exual </w:t>
      </w:r>
      <w:r w:rsidR="00D415AC">
        <w:rPr>
          <w:rFonts w:ascii="Arial" w:eastAsia="Arial" w:hAnsi="Arial" w:cs="Arial"/>
          <w:sz w:val="24"/>
          <w:szCs w:val="24"/>
        </w:rPr>
        <w:t>E</w:t>
      </w:r>
      <w:r w:rsidRPr="009451C1">
        <w:rPr>
          <w:rFonts w:ascii="Arial" w:eastAsia="Arial" w:hAnsi="Arial" w:cs="Arial"/>
          <w:sz w:val="24"/>
          <w:szCs w:val="24"/>
        </w:rPr>
        <w:t xml:space="preserve">xploitation </w:t>
      </w:r>
    </w:p>
    <w:p w14:paraId="2F2944B6" w14:textId="77777777" w:rsidR="00D415AC"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C</w:t>
      </w:r>
      <w:r w:rsidR="00D415AC">
        <w:rPr>
          <w:rFonts w:ascii="Arial" w:eastAsia="Arial" w:hAnsi="Arial" w:cs="Arial"/>
          <w:sz w:val="24"/>
          <w:szCs w:val="24"/>
        </w:rPr>
        <w:t>hild C</w:t>
      </w:r>
      <w:r w:rsidRPr="009451C1">
        <w:rPr>
          <w:rFonts w:ascii="Arial" w:eastAsia="Arial" w:hAnsi="Arial" w:cs="Arial"/>
          <w:sz w:val="24"/>
          <w:szCs w:val="24"/>
        </w:rPr>
        <w:t>riminal Exploitation</w:t>
      </w:r>
      <w:r w:rsidR="00D415AC">
        <w:rPr>
          <w:rFonts w:ascii="Arial" w:eastAsia="Arial" w:hAnsi="Arial" w:cs="Arial"/>
          <w:sz w:val="24"/>
          <w:szCs w:val="24"/>
        </w:rPr>
        <w:t xml:space="preserve"> (CCE)</w:t>
      </w:r>
      <w:r w:rsidR="0087745E" w:rsidRPr="009451C1">
        <w:rPr>
          <w:rFonts w:ascii="Arial" w:eastAsia="Arial" w:hAnsi="Arial" w:cs="Arial"/>
          <w:sz w:val="24"/>
          <w:szCs w:val="24"/>
        </w:rPr>
        <w:t xml:space="preserve"> </w:t>
      </w:r>
    </w:p>
    <w:p w14:paraId="4E7CB7A0" w14:textId="77777777" w:rsidR="00D415AC"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C</w:t>
      </w:r>
      <w:r w:rsidR="0087745E" w:rsidRPr="009451C1">
        <w:rPr>
          <w:rFonts w:ascii="Arial" w:eastAsia="Arial" w:hAnsi="Arial" w:cs="Arial"/>
          <w:sz w:val="24"/>
          <w:szCs w:val="24"/>
        </w:rPr>
        <w:t>ounty lines</w:t>
      </w:r>
      <w:r w:rsidR="00737764" w:rsidRPr="009451C1">
        <w:rPr>
          <w:rFonts w:ascii="Arial" w:eastAsia="Arial" w:hAnsi="Arial" w:cs="Arial"/>
          <w:sz w:val="24"/>
          <w:szCs w:val="24"/>
        </w:rPr>
        <w:t xml:space="preserve"> </w:t>
      </w:r>
    </w:p>
    <w:p w14:paraId="33E2612E" w14:textId="2BD9C0AB" w:rsidR="006120E6" w:rsidRPr="009451C1"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S</w:t>
      </w:r>
      <w:r w:rsidR="00737764" w:rsidRPr="009451C1">
        <w:rPr>
          <w:rFonts w:ascii="Arial" w:eastAsia="Arial" w:hAnsi="Arial" w:cs="Arial"/>
          <w:sz w:val="24"/>
          <w:szCs w:val="24"/>
        </w:rPr>
        <w:t xml:space="preserve">erious violence </w:t>
      </w:r>
    </w:p>
    <w:p w14:paraId="0EB6EBF8" w14:textId="3974C16E" w:rsidR="005A0E28" w:rsidRPr="009451C1"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 xml:space="preserve">Extremism and </w:t>
      </w:r>
      <w:r w:rsidR="005A0E28" w:rsidRPr="009451C1">
        <w:rPr>
          <w:rFonts w:ascii="Arial" w:eastAsia="Arial" w:hAnsi="Arial" w:cs="Arial"/>
          <w:sz w:val="24"/>
          <w:szCs w:val="24"/>
        </w:rPr>
        <w:t>Radicalisation</w:t>
      </w:r>
      <w:r w:rsidR="004354C6">
        <w:rPr>
          <w:rFonts w:ascii="Arial" w:eastAsia="Arial" w:hAnsi="Arial" w:cs="Arial"/>
          <w:sz w:val="24"/>
          <w:szCs w:val="24"/>
        </w:rPr>
        <w:t>, including Prevent and Channel</w:t>
      </w:r>
    </w:p>
    <w:p w14:paraId="1A873CCC" w14:textId="18E2BA3F" w:rsidR="005A0E28" w:rsidRPr="007F189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9451C1">
        <w:rPr>
          <w:rFonts w:ascii="Arial" w:eastAsia="Arial" w:hAnsi="Arial" w:cs="Arial"/>
          <w:sz w:val="24"/>
          <w:szCs w:val="24"/>
        </w:rPr>
        <w:t xml:space="preserve">Children </w:t>
      </w:r>
      <w:r w:rsidR="00F81F17" w:rsidRPr="007F1891">
        <w:rPr>
          <w:rFonts w:ascii="Arial" w:eastAsia="Arial" w:hAnsi="Arial" w:cs="Arial"/>
          <w:color w:val="000000" w:themeColor="text1"/>
          <w:sz w:val="24"/>
          <w:szCs w:val="24"/>
        </w:rPr>
        <w:t>missing</w:t>
      </w:r>
      <w:r w:rsidR="009B0E06" w:rsidRPr="007F1891">
        <w:rPr>
          <w:rFonts w:ascii="Arial" w:eastAsia="Arial" w:hAnsi="Arial" w:cs="Arial"/>
          <w:color w:val="000000" w:themeColor="text1"/>
          <w:sz w:val="24"/>
          <w:szCs w:val="24"/>
        </w:rPr>
        <w:t xml:space="preserve"> </w:t>
      </w:r>
      <w:r w:rsidR="00D415AC" w:rsidRPr="007F1891">
        <w:rPr>
          <w:rFonts w:ascii="Arial" w:eastAsia="Arial" w:hAnsi="Arial" w:cs="Arial"/>
          <w:color w:val="000000" w:themeColor="text1"/>
          <w:sz w:val="24"/>
          <w:szCs w:val="24"/>
        </w:rPr>
        <w:t xml:space="preserve">from </w:t>
      </w:r>
      <w:r w:rsidRPr="007F1891">
        <w:rPr>
          <w:rFonts w:ascii="Arial" w:eastAsia="Arial" w:hAnsi="Arial" w:cs="Arial"/>
          <w:color w:val="000000" w:themeColor="text1"/>
          <w:sz w:val="24"/>
          <w:szCs w:val="24"/>
        </w:rPr>
        <w:t>education</w:t>
      </w:r>
    </w:p>
    <w:p w14:paraId="51341E52" w14:textId="77777777" w:rsidR="005A0E28" w:rsidRPr="007F189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7F1891">
        <w:rPr>
          <w:rFonts w:ascii="Arial" w:eastAsia="Arial" w:hAnsi="Arial" w:cs="Arial"/>
          <w:color w:val="000000" w:themeColor="text1"/>
          <w:sz w:val="24"/>
          <w:szCs w:val="24"/>
        </w:rPr>
        <w:t>Domestic abuse</w:t>
      </w:r>
    </w:p>
    <w:p w14:paraId="577C232D" w14:textId="3572F65A" w:rsidR="005A0E28" w:rsidRPr="007F1891" w:rsidRDefault="00006B21"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7F1891">
        <w:rPr>
          <w:rFonts w:ascii="Arial" w:eastAsia="Arial" w:hAnsi="Arial" w:cs="Arial"/>
          <w:color w:val="000000" w:themeColor="text1"/>
          <w:sz w:val="24"/>
          <w:szCs w:val="24"/>
        </w:rPr>
        <w:t xml:space="preserve">Child-on-child </w:t>
      </w:r>
      <w:r w:rsidR="005A0E28" w:rsidRPr="007F1891">
        <w:rPr>
          <w:rFonts w:ascii="Arial" w:eastAsia="Arial" w:hAnsi="Arial" w:cs="Arial"/>
          <w:color w:val="000000" w:themeColor="text1"/>
          <w:sz w:val="24"/>
          <w:szCs w:val="24"/>
        </w:rPr>
        <w:t>relationship abuse</w:t>
      </w:r>
      <w:r w:rsidR="0057078D" w:rsidRPr="007F1891">
        <w:rPr>
          <w:rFonts w:ascii="Arial" w:eastAsia="Arial" w:hAnsi="Arial" w:cs="Arial"/>
          <w:color w:val="000000" w:themeColor="text1"/>
          <w:sz w:val="24"/>
          <w:szCs w:val="24"/>
        </w:rPr>
        <w:t>/</w:t>
      </w:r>
      <w:r w:rsidR="003F17BE" w:rsidRPr="007F1891">
        <w:rPr>
          <w:rFonts w:ascii="Arial" w:eastAsia="Arial" w:hAnsi="Arial" w:cs="Arial"/>
          <w:color w:val="000000" w:themeColor="text1"/>
          <w:sz w:val="24"/>
          <w:szCs w:val="24"/>
        </w:rPr>
        <w:t>Teenage R</w:t>
      </w:r>
      <w:r w:rsidR="0057078D" w:rsidRPr="007F1891">
        <w:rPr>
          <w:rFonts w:ascii="Arial" w:eastAsia="Arial" w:hAnsi="Arial" w:cs="Arial"/>
          <w:color w:val="000000" w:themeColor="text1"/>
          <w:sz w:val="24"/>
          <w:szCs w:val="24"/>
        </w:rPr>
        <w:t xml:space="preserve">elationship </w:t>
      </w:r>
      <w:r w:rsidR="003F17BE" w:rsidRPr="007F1891">
        <w:rPr>
          <w:rFonts w:ascii="Arial" w:eastAsia="Arial" w:hAnsi="Arial" w:cs="Arial"/>
          <w:color w:val="000000" w:themeColor="text1"/>
          <w:sz w:val="24"/>
          <w:szCs w:val="24"/>
        </w:rPr>
        <w:t>A</w:t>
      </w:r>
      <w:r w:rsidR="0057078D" w:rsidRPr="007F1891">
        <w:rPr>
          <w:rFonts w:ascii="Arial" w:eastAsia="Arial" w:hAnsi="Arial" w:cs="Arial"/>
          <w:color w:val="000000" w:themeColor="text1"/>
          <w:sz w:val="24"/>
          <w:szCs w:val="24"/>
        </w:rPr>
        <w:t>buse</w:t>
      </w:r>
    </w:p>
    <w:p w14:paraId="35812E0B" w14:textId="1A463A2A" w:rsidR="0087745E" w:rsidRPr="007F1891" w:rsidRDefault="000926B7"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7F1891">
        <w:rPr>
          <w:rFonts w:ascii="Arial" w:eastAsia="Arial" w:hAnsi="Arial" w:cs="Arial"/>
          <w:color w:val="000000" w:themeColor="text1"/>
          <w:sz w:val="24"/>
          <w:szCs w:val="24"/>
        </w:rPr>
        <w:t>C</w:t>
      </w:r>
      <w:r w:rsidR="00572139" w:rsidRPr="007F1891">
        <w:rPr>
          <w:rFonts w:ascii="Arial" w:eastAsia="Arial" w:hAnsi="Arial" w:cs="Arial"/>
          <w:color w:val="000000" w:themeColor="text1"/>
          <w:sz w:val="24"/>
          <w:szCs w:val="24"/>
        </w:rPr>
        <w:t>hild</w:t>
      </w:r>
      <w:r w:rsidR="00C47C45" w:rsidRPr="007F1891">
        <w:rPr>
          <w:rFonts w:ascii="Arial" w:eastAsia="Arial" w:hAnsi="Arial" w:cs="Arial"/>
          <w:color w:val="000000" w:themeColor="text1"/>
          <w:sz w:val="24"/>
          <w:szCs w:val="24"/>
        </w:rPr>
        <w:t>-</w:t>
      </w:r>
      <w:r w:rsidR="00572139" w:rsidRPr="007F1891">
        <w:rPr>
          <w:rFonts w:ascii="Arial" w:eastAsia="Arial" w:hAnsi="Arial" w:cs="Arial"/>
          <w:color w:val="000000" w:themeColor="text1"/>
          <w:sz w:val="24"/>
          <w:szCs w:val="24"/>
        </w:rPr>
        <w:t>on</w:t>
      </w:r>
      <w:r w:rsidR="00C47C45" w:rsidRPr="007F1891">
        <w:rPr>
          <w:rFonts w:ascii="Arial" w:eastAsia="Arial" w:hAnsi="Arial" w:cs="Arial"/>
          <w:color w:val="000000" w:themeColor="text1"/>
          <w:sz w:val="24"/>
          <w:szCs w:val="24"/>
        </w:rPr>
        <w:t>-</w:t>
      </w:r>
      <w:r w:rsidR="00572139" w:rsidRPr="007F1891">
        <w:rPr>
          <w:rFonts w:ascii="Arial" w:eastAsia="Arial" w:hAnsi="Arial" w:cs="Arial"/>
          <w:color w:val="000000" w:themeColor="text1"/>
          <w:sz w:val="24"/>
          <w:szCs w:val="24"/>
        </w:rPr>
        <w:t>child abuse</w:t>
      </w:r>
    </w:p>
    <w:p w14:paraId="1DB6B2DB" w14:textId="2C073C09" w:rsidR="004354C6" w:rsidRPr="007F1891" w:rsidRDefault="004354C6"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7F1891">
        <w:rPr>
          <w:rFonts w:ascii="Arial" w:eastAsia="Arial" w:hAnsi="Arial" w:cs="Arial"/>
          <w:color w:val="000000" w:themeColor="text1"/>
          <w:sz w:val="24"/>
          <w:szCs w:val="24"/>
        </w:rPr>
        <w:t>Nudes and Semi Nudes</w:t>
      </w:r>
      <w:r w:rsidR="006C2798" w:rsidRPr="007F1891">
        <w:rPr>
          <w:rFonts w:ascii="Arial" w:eastAsia="Arial" w:hAnsi="Arial" w:cs="Arial"/>
          <w:color w:val="000000" w:themeColor="text1"/>
          <w:sz w:val="24"/>
          <w:szCs w:val="24"/>
        </w:rPr>
        <w:t xml:space="preserve"> including where generated by AI</w:t>
      </w:r>
    </w:p>
    <w:p w14:paraId="23FE9AFA" w14:textId="2D51F0BA" w:rsidR="00D415AC" w:rsidRPr="009451C1"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Sexual violence and sexual harassment between children in schools and colleges</w:t>
      </w:r>
    </w:p>
    <w:p w14:paraId="513E0600" w14:textId="77777777" w:rsidR="006120E6" w:rsidRPr="009451C1"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Problematic and Harmful Sexual Behaviour</w:t>
      </w:r>
    </w:p>
    <w:p w14:paraId="537908E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Sexual health needs</w:t>
      </w:r>
    </w:p>
    <w:p w14:paraId="6556D2F7"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Obesity/malnutrition</w:t>
      </w:r>
    </w:p>
    <w:p w14:paraId="4EE83A27" w14:textId="3733895F" w:rsidR="005A0E28" w:rsidRPr="009451C1" w:rsidRDefault="004A6C1E"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Online</w:t>
      </w:r>
      <w:r w:rsidR="005A0E28" w:rsidRPr="009451C1">
        <w:rPr>
          <w:rFonts w:ascii="Arial" w:eastAsia="Arial" w:hAnsi="Arial" w:cs="Arial"/>
          <w:color w:val="000000"/>
          <w:sz w:val="24"/>
          <w:szCs w:val="24"/>
        </w:rPr>
        <w:t xml:space="preserve"> grooming</w:t>
      </w:r>
    </w:p>
    <w:p w14:paraId="3E0BBDA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Inappropriate behaviour of staff towards children</w:t>
      </w:r>
    </w:p>
    <w:p w14:paraId="6376FD64" w14:textId="089108CC" w:rsidR="005A0E28" w:rsidRPr="007F189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F81F17">
        <w:rPr>
          <w:rFonts w:ascii="Arial" w:eastAsia="Arial" w:hAnsi="Arial" w:cs="Arial"/>
          <w:color w:val="000000" w:themeColor="text1"/>
          <w:sz w:val="24"/>
          <w:szCs w:val="24"/>
        </w:rPr>
        <w:lastRenderedPageBreak/>
        <w:t>Bullying</w:t>
      </w:r>
      <w:r w:rsidR="00123FB8" w:rsidRPr="00F81F17">
        <w:rPr>
          <w:rFonts w:ascii="Arial" w:eastAsia="Arial" w:hAnsi="Arial" w:cs="Arial"/>
          <w:color w:val="000000" w:themeColor="text1"/>
          <w:sz w:val="24"/>
          <w:szCs w:val="24"/>
        </w:rPr>
        <w:t xml:space="preserve"> including cyberbullying, prejudice-based and discriminatory bullying</w:t>
      </w:r>
      <w:r w:rsidRPr="00F81F17">
        <w:rPr>
          <w:rFonts w:ascii="Arial" w:eastAsia="Arial" w:hAnsi="Arial" w:cs="Arial"/>
          <w:color w:val="000000" w:themeColor="text1"/>
          <w:sz w:val="24"/>
          <w:szCs w:val="24"/>
        </w:rPr>
        <w:t>. Br</w:t>
      </w:r>
      <w:r w:rsidR="00E36EEC" w:rsidRPr="00F81F17">
        <w:rPr>
          <w:rFonts w:ascii="Arial" w:eastAsia="Arial" w:hAnsi="Arial" w:cs="Arial"/>
          <w:color w:val="000000" w:themeColor="text1"/>
          <w:sz w:val="24"/>
          <w:szCs w:val="24"/>
        </w:rPr>
        <w:t>eaches of</w:t>
      </w:r>
      <w:r w:rsidR="00E36EEC" w:rsidRPr="007F1891">
        <w:rPr>
          <w:rFonts w:ascii="Arial" w:eastAsia="Arial" w:hAnsi="Arial" w:cs="Arial"/>
          <w:color w:val="000000" w:themeColor="text1"/>
          <w:sz w:val="24"/>
          <w:szCs w:val="24"/>
        </w:rPr>
        <w:t xml:space="preserve"> the Equality Act 2010</w:t>
      </w:r>
    </w:p>
    <w:p w14:paraId="45D51552" w14:textId="77777777" w:rsidR="000A1739" w:rsidRPr="007F1891" w:rsidRDefault="009F6450"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7F1891">
        <w:rPr>
          <w:rFonts w:ascii="Arial" w:eastAsia="Arial" w:hAnsi="Arial" w:cs="Arial"/>
          <w:color w:val="000000" w:themeColor="text1"/>
          <w:sz w:val="24"/>
          <w:szCs w:val="24"/>
        </w:rPr>
        <w:t xml:space="preserve">Mental health issues including </w:t>
      </w:r>
      <w:r w:rsidR="00D415AC" w:rsidRPr="007F1891">
        <w:rPr>
          <w:rFonts w:ascii="Arial" w:eastAsia="Arial" w:hAnsi="Arial" w:cs="Arial"/>
          <w:color w:val="000000" w:themeColor="text1"/>
          <w:sz w:val="24"/>
          <w:szCs w:val="24"/>
        </w:rPr>
        <w:t>s</w:t>
      </w:r>
      <w:r w:rsidR="004A6C1E" w:rsidRPr="007F1891">
        <w:rPr>
          <w:rFonts w:ascii="Arial" w:eastAsia="Arial" w:hAnsi="Arial" w:cs="Arial"/>
          <w:color w:val="000000" w:themeColor="text1"/>
          <w:sz w:val="24"/>
          <w:szCs w:val="24"/>
        </w:rPr>
        <w:t>elf-</w:t>
      </w:r>
      <w:r w:rsidR="00D415AC" w:rsidRPr="007F1891">
        <w:rPr>
          <w:rFonts w:ascii="Arial" w:eastAsia="Arial" w:hAnsi="Arial" w:cs="Arial"/>
          <w:color w:val="000000" w:themeColor="text1"/>
          <w:sz w:val="24"/>
          <w:szCs w:val="24"/>
        </w:rPr>
        <w:t>h</w:t>
      </w:r>
      <w:r w:rsidR="004A6C1E" w:rsidRPr="007F1891">
        <w:rPr>
          <w:rFonts w:ascii="Arial" w:eastAsia="Arial" w:hAnsi="Arial" w:cs="Arial"/>
          <w:color w:val="000000" w:themeColor="text1"/>
          <w:sz w:val="24"/>
          <w:szCs w:val="24"/>
        </w:rPr>
        <w:t>arm</w:t>
      </w:r>
    </w:p>
    <w:p w14:paraId="4AD8FE67" w14:textId="048014FF" w:rsidR="005A0E28" w:rsidRPr="007F1891" w:rsidRDefault="0057078D" w:rsidP="007936C6">
      <w:pPr>
        <w:pStyle w:val="ListParagraph"/>
        <w:numPr>
          <w:ilvl w:val="0"/>
          <w:numId w:val="22"/>
        </w:numPr>
        <w:autoSpaceDE w:val="0"/>
        <w:autoSpaceDN w:val="0"/>
        <w:adjustRightInd w:val="0"/>
        <w:ind w:left="284" w:hanging="284"/>
        <w:jc w:val="both"/>
        <w:rPr>
          <w:rFonts w:ascii="Arial" w:eastAsia="Arial" w:hAnsi="Arial" w:cs="Arial"/>
          <w:color w:val="000000" w:themeColor="text1"/>
          <w:sz w:val="24"/>
          <w:szCs w:val="24"/>
        </w:rPr>
      </w:pPr>
      <w:r w:rsidRPr="007F1891">
        <w:rPr>
          <w:rFonts w:ascii="Arial" w:eastAsia="Arial" w:hAnsi="Arial" w:cs="Arial"/>
          <w:color w:val="000000" w:themeColor="text1"/>
          <w:sz w:val="24"/>
          <w:szCs w:val="24"/>
        </w:rPr>
        <w:t>Honou</w:t>
      </w:r>
      <w:r w:rsidR="001D78A1" w:rsidRPr="007F1891">
        <w:rPr>
          <w:rFonts w:ascii="Arial" w:eastAsia="Arial" w:hAnsi="Arial" w:cs="Arial"/>
          <w:color w:val="000000" w:themeColor="text1"/>
          <w:sz w:val="24"/>
          <w:szCs w:val="24"/>
        </w:rPr>
        <w:t>r</w:t>
      </w:r>
      <w:r w:rsidR="006F367E" w:rsidRPr="007F1891">
        <w:rPr>
          <w:rFonts w:ascii="Arial" w:eastAsia="Arial" w:hAnsi="Arial" w:cs="Arial"/>
          <w:color w:val="000000" w:themeColor="text1"/>
          <w:sz w:val="24"/>
          <w:szCs w:val="24"/>
        </w:rPr>
        <w:t xml:space="preserve"> and faith</w:t>
      </w:r>
      <w:r w:rsidR="001D78A1" w:rsidRPr="007F1891">
        <w:rPr>
          <w:rFonts w:ascii="Arial" w:eastAsia="Arial" w:hAnsi="Arial" w:cs="Arial"/>
          <w:color w:val="000000" w:themeColor="text1"/>
          <w:sz w:val="24"/>
          <w:szCs w:val="24"/>
        </w:rPr>
        <w:t>-</w:t>
      </w:r>
      <w:r w:rsidRPr="007F1891">
        <w:rPr>
          <w:rFonts w:ascii="Arial" w:eastAsia="Arial" w:hAnsi="Arial" w:cs="Arial"/>
          <w:color w:val="000000" w:themeColor="text1"/>
          <w:sz w:val="24"/>
          <w:szCs w:val="24"/>
        </w:rPr>
        <w:t xml:space="preserve">based </w:t>
      </w:r>
      <w:r w:rsidR="00D355F3" w:rsidRPr="007F1891">
        <w:rPr>
          <w:rFonts w:ascii="Arial" w:eastAsia="Arial" w:hAnsi="Arial" w:cs="Arial"/>
          <w:color w:val="000000" w:themeColor="text1"/>
          <w:sz w:val="24"/>
          <w:szCs w:val="24"/>
        </w:rPr>
        <w:t>abuse</w:t>
      </w:r>
      <w:r w:rsidRPr="007F1891">
        <w:rPr>
          <w:rFonts w:ascii="Arial" w:eastAsia="Arial" w:hAnsi="Arial" w:cs="Arial"/>
          <w:color w:val="000000" w:themeColor="text1"/>
          <w:sz w:val="24"/>
          <w:szCs w:val="24"/>
        </w:rPr>
        <w:t xml:space="preserve"> including - </w:t>
      </w:r>
      <w:r w:rsidR="005A0E28" w:rsidRPr="007F1891">
        <w:rPr>
          <w:rFonts w:ascii="Arial" w:eastAsia="Arial" w:hAnsi="Arial" w:cs="Arial"/>
          <w:color w:val="000000" w:themeColor="text1"/>
          <w:sz w:val="24"/>
          <w:szCs w:val="24"/>
        </w:rPr>
        <w:t>Female Genital Mutilation</w:t>
      </w:r>
      <w:r w:rsidR="00F81F17" w:rsidRPr="007F1891">
        <w:rPr>
          <w:rFonts w:ascii="Arial" w:eastAsia="Arial" w:hAnsi="Arial" w:cs="Arial"/>
          <w:color w:val="000000" w:themeColor="text1"/>
          <w:sz w:val="24"/>
          <w:szCs w:val="24"/>
        </w:rPr>
        <w:t xml:space="preserve"> and </w:t>
      </w:r>
      <w:r w:rsidR="005A0E28" w:rsidRPr="007F1891">
        <w:rPr>
          <w:rFonts w:ascii="Arial" w:eastAsia="Arial" w:hAnsi="Arial" w:cs="Arial"/>
          <w:color w:val="000000" w:themeColor="text1"/>
          <w:sz w:val="24"/>
          <w:szCs w:val="24"/>
        </w:rPr>
        <w:t xml:space="preserve">Forced Marriage  </w:t>
      </w:r>
    </w:p>
    <w:p w14:paraId="01A49FF8" w14:textId="61B4CF5E"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7F1891">
        <w:rPr>
          <w:rFonts w:ascii="Arial" w:eastAsia="Arial" w:hAnsi="Arial" w:cs="Arial"/>
          <w:color w:val="000000" w:themeColor="text1"/>
          <w:sz w:val="24"/>
          <w:szCs w:val="24"/>
        </w:rPr>
        <w:t xml:space="preserve">Unaccompanied </w:t>
      </w:r>
      <w:r w:rsidR="001E0EE1" w:rsidRPr="009451C1">
        <w:rPr>
          <w:rFonts w:ascii="Arial" w:eastAsia="Arial" w:hAnsi="Arial" w:cs="Arial"/>
          <w:color w:val="000000"/>
          <w:sz w:val="24"/>
          <w:szCs w:val="24"/>
        </w:rPr>
        <w:t>asylum-seeking</w:t>
      </w:r>
      <w:r w:rsidRPr="009451C1">
        <w:rPr>
          <w:rFonts w:ascii="Arial" w:eastAsia="Arial" w:hAnsi="Arial" w:cs="Arial"/>
          <w:color w:val="000000"/>
          <w:sz w:val="24"/>
          <w:szCs w:val="24"/>
        </w:rPr>
        <w:t xml:space="preserve"> children</w:t>
      </w:r>
    </w:p>
    <w:p w14:paraId="2399ABD0" w14:textId="77777777" w:rsidR="0057078D" w:rsidRPr="009451C1" w:rsidRDefault="0057078D"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Child Trafficking </w:t>
      </w:r>
    </w:p>
    <w:p w14:paraId="11F29BF8" w14:textId="77777777" w:rsidR="007F1891" w:rsidRDefault="0057078D" w:rsidP="00C66FA2">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Modern</w:t>
      </w:r>
      <w:r w:rsidR="00D415AC">
        <w:rPr>
          <w:rFonts w:ascii="Arial" w:eastAsia="Arial" w:hAnsi="Arial" w:cs="Arial"/>
          <w:sz w:val="24"/>
          <w:szCs w:val="24"/>
        </w:rPr>
        <w:t xml:space="preserve"> </w:t>
      </w:r>
      <w:r w:rsidRPr="009451C1">
        <w:rPr>
          <w:rFonts w:ascii="Arial" w:eastAsia="Arial" w:hAnsi="Arial" w:cs="Arial"/>
          <w:sz w:val="24"/>
          <w:szCs w:val="24"/>
        </w:rPr>
        <w:t>Slavery</w:t>
      </w:r>
      <w:r w:rsidR="00D415AC">
        <w:rPr>
          <w:rFonts w:ascii="Arial" w:eastAsia="Arial" w:hAnsi="Arial" w:cs="Arial"/>
          <w:sz w:val="24"/>
          <w:szCs w:val="24"/>
        </w:rPr>
        <w:t xml:space="preserve"> and National Referral Mechanism</w:t>
      </w:r>
    </w:p>
    <w:p w14:paraId="3CDEA45E" w14:textId="77777777" w:rsidR="007F1891" w:rsidRDefault="007F1891" w:rsidP="007F1891">
      <w:pPr>
        <w:pStyle w:val="ListParagraph"/>
        <w:autoSpaceDE w:val="0"/>
        <w:autoSpaceDN w:val="0"/>
        <w:adjustRightInd w:val="0"/>
        <w:ind w:left="284"/>
        <w:jc w:val="both"/>
        <w:rPr>
          <w:rFonts w:ascii="Arial" w:eastAsia="Arial" w:hAnsi="Arial" w:cs="Arial"/>
          <w:sz w:val="24"/>
          <w:szCs w:val="24"/>
        </w:rPr>
      </w:pPr>
    </w:p>
    <w:p w14:paraId="41367E0D" w14:textId="40EF40BD" w:rsidR="00274F45" w:rsidRPr="007F1891" w:rsidRDefault="00132D3C" w:rsidP="007F1891">
      <w:pPr>
        <w:autoSpaceDE w:val="0"/>
        <w:autoSpaceDN w:val="0"/>
        <w:adjustRightInd w:val="0"/>
        <w:jc w:val="both"/>
        <w:rPr>
          <w:rFonts w:ascii="Arial" w:eastAsia="Arial" w:hAnsi="Arial" w:cs="Arial"/>
          <w:sz w:val="24"/>
          <w:szCs w:val="24"/>
        </w:rPr>
      </w:pPr>
      <w:r w:rsidRPr="007F1891">
        <w:rPr>
          <w:rFonts w:ascii="Arial" w:eastAsiaTheme="minorHAnsi" w:hAnsi="Arial" w:cs="Arial"/>
          <w:color w:val="000000" w:themeColor="text1"/>
          <w:sz w:val="24"/>
          <w:szCs w:val="24"/>
          <w:lang w:eastAsia="en-US"/>
        </w:rPr>
        <w:t>Staff are aware that b</w:t>
      </w:r>
      <w:r w:rsidR="00682670" w:rsidRPr="007F1891">
        <w:rPr>
          <w:rFonts w:ascii="Arial" w:eastAsiaTheme="minorHAnsi" w:hAnsi="Arial" w:cs="Arial"/>
          <w:color w:val="000000" w:themeColor="text1"/>
          <w:sz w:val="24"/>
          <w:szCs w:val="24"/>
          <w:lang w:eastAsia="en-US"/>
        </w:rPr>
        <w:t xml:space="preserve">ehaviours linked to issues such as drug taking, alcohol abuse, domestic abuse, deliberately missing education </w:t>
      </w:r>
      <w:r w:rsidR="00682670" w:rsidRPr="00BC3012">
        <w:rPr>
          <w:rFonts w:ascii="Arial" w:eastAsiaTheme="minorHAnsi" w:hAnsi="Arial" w:cs="Arial"/>
          <w:color w:val="000000" w:themeColor="text1"/>
          <w:sz w:val="24"/>
          <w:szCs w:val="24"/>
          <w:lang w:eastAsia="en-US"/>
        </w:rPr>
        <w:t xml:space="preserve">and </w:t>
      </w:r>
      <w:r w:rsidR="00E07CAB" w:rsidRPr="00BC3012">
        <w:rPr>
          <w:rFonts w:ascii="Arial" w:eastAsiaTheme="minorHAnsi" w:hAnsi="Arial" w:cs="Arial"/>
          <w:color w:val="000000" w:themeColor="text1"/>
          <w:sz w:val="24"/>
          <w:szCs w:val="24"/>
          <w:lang w:eastAsia="en-US"/>
        </w:rPr>
        <w:t xml:space="preserve">making or </w:t>
      </w:r>
      <w:r w:rsidR="00201F1C" w:rsidRPr="00BC3012">
        <w:rPr>
          <w:rFonts w:ascii="Arial" w:eastAsiaTheme="minorHAnsi" w:hAnsi="Arial" w:cs="Arial"/>
          <w:color w:val="000000" w:themeColor="text1"/>
          <w:sz w:val="24"/>
          <w:szCs w:val="24"/>
          <w:lang w:eastAsia="en-US"/>
        </w:rPr>
        <w:t>s</w:t>
      </w:r>
      <w:r w:rsidR="0006006C" w:rsidRPr="00BC3012">
        <w:rPr>
          <w:rFonts w:ascii="Arial" w:eastAsiaTheme="minorHAnsi" w:hAnsi="Arial" w:cs="Arial"/>
          <w:color w:val="000000" w:themeColor="text1"/>
          <w:sz w:val="24"/>
          <w:szCs w:val="24"/>
          <w:lang w:eastAsia="en-US"/>
        </w:rPr>
        <w:t>haring</w:t>
      </w:r>
      <w:r w:rsidR="00201F1C" w:rsidRPr="00BC3012">
        <w:rPr>
          <w:rFonts w:ascii="Arial" w:eastAsiaTheme="minorHAnsi" w:hAnsi="Arial" w:cs="Arial"/>
          <w:color w:val="000000" w:themeColor="text1"/>
          <w:sz w:val="24"/>
          <w:szCs w:val="24"/>
          <w:lang w:eastAsia="en-US"/>
        </w:rPr>
        <w:t xml:space="preserve"> </w:t>
      </w:r>
      <w:r w:rsidR="00201F1C" w:rsidRPr="007F1891">
        <w:rPr>
          <w:rFonts w:ascii="Arial" w:eastAsiaTheme="minorHAnsi" w:hAnsi="Arial" w:cs="Arial"/>
          <w:sz w:val="24"/>
          <w:szCs w:val="24"/>
          <w:lang w:eastAsia="en-US"/>
        </w:rPr>
        <w:t>nudes or semi-nudes</w:t>
      </w:r>
      <w:r w:rsidR="00682670" w:rsidRPr="007F1891">
        <w:rPr>
          <w:rFonts w:ascii="Arial" w:eastAsiaTheme="minorHAnsi" w:hAnsi="Arial" w:cs="Arial"/>
          <w:sz w:val="24"/>
          <w:szCs w:val="24"/>
          <w:lang w:eastAsia="en-US"/>
        </w:rPr>
        <w:t xml:space="preserve"> </w:t>
      </w:r>
      <w:r w:rsidR="00682670" w:rsidRPr="007F1891">
        <w:rPr>
          <w:rFonts w:ascii="Arial" w:eastAsiaTheme="minorHAnsi" w:hAnsi="Arial" w:cs="Arial"/>
          <w:color w:val="000000" w:themeColor="text1"/>
          <w:sz w:val="24"/>
          <w:szCs w:val="24"/>
          <w:lang w:eastAsia="en-US"/>
        </w:rPr>
        <w:t xml:space="preserve">put children in danger. </w:t>
      </w:r>
    </w:p>
    <w:p w14:paraId="36BA9DD2" w14:textId="30053F4F" w:rsidR="00AD249E" w:rsidRPr="009451C1" w:rsidRDefault="00A62D74" w:rsidP="000C647A">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21</w:t>
      </w:r>
      <w:r w:rsidR="002D4A8B" w:rsidRPr="009451C1">
        <w:rPr>
          <w:rFonts w:ascii="Arial" w:eastAsia="Arial" w:hAnsi="Arial" w:cs="Arial"/>
          <w:b/>
          <w:color w:val="000000"/>
          <w:sz w:val="24"/>
          <w:szCs w:val="24"/>
        </w:rPr>
        <w:t xml:space="preserve">.0 </w:t>
      </w:r>
      <w:r w:rsidR="00AD249E" w:rsidRPr="009451C1">
        <w:rPr>
          <w:rFonts w:ascii="Arial" w:eastAsia="Arial" w:hAnsi="Arial" w:cs="Arial"/>
          <w:b/>
          <w:color w:val="000000"/>
          <w:sz w:val="24"/>
          <w:szCs w:val="24"/>
        </w:rPr>
        <w:t>Governor Responsibilities</w:t>
      </w:r>
      <w:r w:rsidR="00E07CAB">
        <w:rPr>
          <w:rFonts w:ascii="Arial" w:eastAsia="Arial" w:hAnsi="Arial" w:cs="Arial"/>
          <w:b/>
          <w:color w:val="000000"/>
          <w:sz w:val="24"/>
          <w:szCs w:val="24"/>
        </w:rPr>
        <w:t>:</w:t>
      </w:r>
    </w:p>
    <w:p w14:paraId="6FA1328A" w14:textId="2179F553" w:rsidR="00F243B0" w:rsidRPr="004C22BE" w:rsidRDefault="00F243B0" w:rsidP="00860B06">
      <w:pPr>
        <w:autoSpaceDE w:val="0"/>
        <w:autoSpaceDN w:val="0"/>
        <w:adjustRightInd w:val="0"/>
        <w:spacing w:after="0"/>
        <w:jc w:val="both"/>
        <w:rPr>
          <w:rFonts w:ascii="Arial" w:eastAsiaTheme="minorHAnsi" w:hAnsi="Arial" w:cs="Arial"/>
          <w:color w:val="000000" w:themeColor="text1"/>
          <w:sz w:val="24"/>
          <w:szCs w:val="24"/>
          <w:lang w:eastAsia="en-US"/>
        </w:rPr>
      </w:pPr>
      <w:r w:rsidRPr="009451C1">
        <w:rPr>
          <w:rFonts w:ascii="Arial" w:eastAsiaTheme="minorHAnsi" w:hAnsi="Arial" w:cs="Arial"/>
          <w:color w:val="000000"/>
          <w:sz w:val="24"/>
          <w:szCs w:val="24"/>
          <w:lang w:eastAsia="en-US"/>
        </w:rPr>
        <w:t xml:space="preserve">Governing bodies and proprietors should ensure they facilitate a whole school or college approach to safeguarding. This means involving everyone in the school or college, and ensuring that safeguarding, and child protection are at the forefront and underpin all relevant aspects of process and policy development. Ultimately, all systems, processes and policies should operate with the </w:t>
      </w:r>
      <w:r w:rsidRPr="009451C1">
        <w:rPr>
          <w:rFonts w:ascii="Arial" w:eastAsiaTheme="minorHAnsi" w:hAnsi="Arial" w:cs="Arial"/>
          <w:b/>
          <w:bCs/>
          <w:color w:val="000000"/>
          <w:sz w:val="24"/>
          <w:szCs w:val="24"/>
          <w:lang w:eastAsia="en-US"/>
        </w:rPr>
        <w:t xml:space="preserve">best interests </w:t>
      </w:r>
      <w:r w:rsidRPr="009451C1">
        <w:rPr>
          <w:rFonts w:ascii="Arial" w:eastAsiaTheme="minorHAnsi" w:hAnsi="Arial" w:cs="Arial"/>
          <w:color w:val="000000"/>
          <w:sz w:val="24"/>
          <w:szCs w:val="24"/>
          <w:lang w:eastAsia="en-US"/>
        </w:rPr>
        <w:t xml:space="preserve">of the child at their </w:t>
      </w:r>
      <w:r w:rsidRPr="006700BC">
        <w:rPr>
          <w:rFonts w:ascii="Arial" w:eastAsiaTheme="minorHAnsi" w:hAnsi="Arial" w:cs="Arial"/>
          <w:color w:val="000000"/>
          <w:sz w:val="24"/>
          <w:szCs w:val="24"/>
          <w:lang w:eastAsia="en-US"/>
        </w:rPr>
        <w:t>heart (</w:t>
      </w:r>
      <w:r w:rsidR="000A1739" w:rsidRPr="004C22BE">
        <w:rPr>
          <w:rFonts w:ascii="Arial" w:eastAsia="Arial" w:hAnsi="Arial" w:cs="Arial"/>
          <w:color w:val="000000" w:themeColor="text1"/>
          <w:sz w:val="24"/>
          <w:szCs w:val="24"/>
        </w:rPr>
        <w:t>KCSiE 202</w:t>
      </w:r>
      <w:r w:rsidR="00612A26" w:rsidRPr="004C22BE">
        <w:rPr>
          <w:rFonts w:ascii="Arial" w:eastAsia="Arial" w:hAnsi="Arial" w:cs="Arial"/>
          <w:color w:val="000000" w:themeColor="text1"/>
          <w:sz w:val="24"/>
          <w:szCs w:val="24"/>
        </w:rPr>
        <w:t>6</w:t>
      </w:r>
      <w:r w:rsidRPr="004C22BE">
        <w:rPr>
          <w:rFonts w:ascii="Arial" w:eastAsia="Arial" w:hAnsi="Arial" w:cs="Arial"/>
          <w:color w:val="000000" w:themeColor="text1"/>
          <w:sz w:val="24"/>
          <w:szCs w:val="24"/>
        </w:rPr>
        <w:t>)</w:t>
      </w:r>
    </w:p>
    <w:p w14:paraId="52FE85B7" w14:textId="0362E585" w:rsidR="007D34F7" w:rsidRPr="004C22BE" w:rsidRDefault="007D34F7" w:rsidP="00860B06">
      <w:pPr>
        <w:autoSpaceDE w:val="0"/>
        <w:autoSpaceDN w:val="0"/>
        <w:adjustRightInd w:val="0"/>
        <w:spacing w:after="0"/>
        <w:jc w:val="both"/>
        <w:rPr>
          <w:rFonts w:ascii="Arial" w:eastAsia="Arial" w:hAnsi="Arial" w:cs="Arial"/>
          <w:color w:val="000000" w:themeColor="text1"/>
          <w:sz w:val="16"/>
          <w:szCs w:val="16"/>
        </w:rPr>
      </w:pPr>
    </w:p>
    <w:p w14:paraId="456C186F" w14:textId="31342E4F" w:rsidR="00F243B0" w:rsidRPr="00F750C3" w:rsidRDefault="008C5EA9" w:rsidP="00860B06">
      <w:pPr>
        <w:autoSpaceDE w:val="0"/>
        <w:autoSpaceDN w:val="0"/>
        <w:adjustRightInd w:val="0"/>
        <w:spacing w:after="0"/>
        <w:jc w:val="both"/>
        <w:rPr>
          <w:rFonts w:ascii="Arial" w:eastAsiaTheme="minorHAnsi" w:hAnsi="Arial" w:cs="Arial"/>
          <w:color w:val="000000"/>
          <w:sz w:val="24"/>
          <w:szCs w:val="24"/>
          <w:lang w:eastAsia="en-US"/>
        </w:rPr>
      </w:pPr>
      <w:r w:rsidRPr="004C22BE">
        <w:rPr>
          <w:rFonts w:ascii="Arial" w:hAnsi="Arial" w:cs="Arial"/>
          <w:color w:val="000000" w:themeColor="text1"/>
          <w:sz w:val="24"/>
          <w:szCs w:val="24"/>
        </w:rPr>
        <w:t xml:space="preserve">As a school we ensure that the Governing </w:t>
      </w:r>
      <w:r w:rsidR="00F750C3" w:rsidRPr="004C22BE">
        <w:rPr>
          <w:rFonts w:ascii="Arial" w:hAnsi="Arial" w:cs="Arial"/>
          <w:color w:val="000000" w:themeColor="text1"/>
          <w:sz w:val="24"/>
          <w:szCs w:val="24"/>
        </w:rPr>
        <w:t>B</w:t>
      </w:r>
      <w:r w:rsidRPr="004C22BE">
        <w:rPr>
          <w:rFonts w:ascii="Arial" w:hAnsi="Arial" w:cs="Arial"/>
          <w:color w:val="000000" w:themeColor="text1"/>
          <w:sz w:val="24"/>
          <w:szCs w:val="24"/>
        </w:rPr>
        <w:t xml:space="preserve">odies and </w:t>
      </w:r>
      <w:r w:rsidR="00E07CAB" w:rsidRPr="004C22BE">
        <w:rPr>
          <w:rFonts w:ascii="Arial" w:hAnsi="Arial" w:cs="Arial"/>
          <w:color w:val="000000" w:themeColor="text1"/>
          <w:sz w:val="24"/>
          <w:szCs w:val="24"/>
        </w:rPr>
        <w:t>P</w:t>
      </w:r>
      <w:r w:rsidRPr="004C22BE">
        <w:rPr>
          <w:rFonts w:ascii="Arial" w:hAnsi="Arial" w:cs="Arial"/>
          <w:color w:val="000000" w:themeColor="text1"/>
          <w:sz w:val="24"/>
          <w:szCs w:val="24"/>
        </w:rPr>
        <w:t xml:space="preserve">roprietors ensure that all governors and trustees receive appropriate safeguarding and child protection (including online) training at induction. </w:t>
      </w:r>
      <w:r w:rsidR="000A1739" w:rsidRPr="004C22BE">
        <w:rPr>
          <w:rFonts w:ascii="Arial" w:eastAsia="Arial" w:hAnsi="Arial" w:cs="Arial"/>
          <w:color w:val="000000" w:themeColor="text1"/>
          <w:sz w:val="24"/>
          <w:szCs w:val="24"/>
        </w:rPr>
        <w:t>KCSiE 202</w:t>
      </w:r>
      <w:r w:rsidR="00612A26" w:rsidRPr="004C22BE">
        <w:rPr>
          <w:rFonts w:ascii="Arial" w:eastAsia="Arial" w:hAnsi="Arial" w:cs="Arial"/>
          <w:color w:val="000000" w:themeColor="text1"/>
          <w:sz w:val="24"/>
          <w:szCs w:val="24"/>
        </w:rPr>
        <w:t>6</w:t>
      </w:r>
      <w:r w:rsidR="000A1739" w:rsidRPr="004C22BE">
        <w:rPr>
          <w:rFonts w:ascii="Arial" w:eastAsia="Arial" w:hAnsi="Arial" w:cs="Arial"/>
          <w:color w:val="000000" w:themeColor="text1"/>
          <w:sz w:val="24"/>
          <w:szCs w:val="24"/>
        </w:rPr>
        <w:t xml:space="preserve"> </w:t>
      </w:r>
      <w:r w:rsidRPr="00193D79">
        <w:rPr>
          <w:rFonts w:ascii="Arial" w:hAnsi="Arial" w:cs="Arial"/>
          <w:sz w:val="24"/>
          <w:szCs w:val="24"/>
        </w:rPr>
        <w:t>highlights “</w:t>
      </w:r>
      <w:r w:rsidR="00F243B0" w:rsidRPr="00193D79">
        <w:rPr>
          <w:rFonts w:ascii="Arial" w:eastAsiaTheme="minorHAnsi" w:hAnsi="Arial" w:cs="Arial"/>
          <w:color w:val="000000"/>
          <w:sz w:val="24"/>
          <w:szCs w:val="24"/>
          <w:lang w:eastAsia="en-US"/>
        </w:rPr>
        <w:t>This training should equip them with the knowledge to provide strategic challenge to test and assure themselves that the safeguarding policies and procedures in place in schools and colleges are effective and support the delivery of a robust whole school approach to safeguarding</w:t>
      </w:r>
      <w:r w:rsidR="006700BC" w:rsidRPr="00193D79">
        <w:rPr>
          <w:rFonts w:ascii="Arial" w:eastAsiaTheme="minorHAnsi" w:hAnsi="Arial" w:cs="Arial"/>
          <w:color w:val="000000"/>
          <w:sz w:val="24"/>
          <w:szCs w:val="24"/>
          <w:lang w:eastAsia="en-US"/>
        </w:rPr>
        <w:t>.</w:t>
      </w:r>
      <w:r w:rsidR="00F243B0" w:rsidRPr="00193D79">
        <w:rPr>
          <w:rFonts w:ascii="Arial" w:eastAsiaTheme="minorHAnsi" w:hAnsi="Arial" w:cs="Arial"/>
          <w:color w:val="000000"/>
          <w:sz w:val="24"/>
          <w:szCs w:val="24"/>
          <w:lang w:eastAsia="en-US"/>
        </w:rPr>
        <w:t>”</w:t>
      </w:r>
      <w:r w:rsidR="00F243B0" w:rsidRPr="00F750C3">
        <w:rPr>
          <w:rFonts w:ascii="Arial" w:eastAsiaTheme="minorHAnsi" w:hAnsi="Arial" w:cs="Arial"/>
          <w:color w:val="000000"/>
          <w:sz w:val="24"/>
          <w:szCs w:val="24"/>
          <w:lang w:eastAsia="en-US"/>
        </w:rPr>
        <w:t xml:space="preserve"> </w:t>
      </w:r>
    </w:p>
    <w:p w14:paraId="3FA521DF" w14:textId="77777777" w:rsidR="00F243B0" w:rsidRPr="006C7820" w:rsidRDefault="00F243B0" w:rsidP="00F243B0">
      <w:pPr>
        <w:autoSpaceDE w:val="0"/>
        <w:autoSpaceDN w:val="0"/>
        <w:adjustRightInd w:val="0"/>
        <w:spacing w:after="0" w:line="240" w:lineRule="auto"/>
        <w:rPr>
          <w:rFonts w:ascii="Arial" w:eastAsiaTheme="minorHAnsi" w:hAnsi="Arial" w:cs="Arial"/>
          <w:color w:val="000000"/>
          <w:sz w:val="16"/>
          <w:szCs w:val="16"/>
          <w:lang w:eastAsia="en-US"/>
        </w:rPr>
      </w:pPr>
    </w:p>
    <w:p w14:paraId="304550DD" w14:textId="1F452F6A" w:rsidR="00AD249E" w:rsidRPr="009451C1" w:rsidRDefault="00AD249E" w:rsidP="00E03DF8">
      <w:pPr>
        <w:autoSpaceDE w:val="0"/>
        <w:autoSpaceDN w:val="0"/>
        <w:adjustRightInd w:val="0"/>
        <w:jc w:val="both"/>
        <w:rPr>
          <w:rFonts w:ascii="Arial" w:eastAsia="Arial" w:hAnsi="Arial" w:cs="Arial"/>
          <w:b/>
          <w:color w:val="000000"/>
          <w:sz w:val="24"/>
          <w:szCs w:val="24"/>
        </w:rPr>
      </w:pPr>
      <w:r w:rsidRPr="009451C1">
        <w:rPr>
          <w:rFonts w:ascii="Arial" w:eastAsia="Arial" w:hAnsi="Arial" w:cs="Arial"/>
          <w:color w:val="000000"/>
          <w:sz w:val="24"/>
          <w:szCs w:val="24"/>
        </w:rPr>
        <w:t xml:space="preserve">The </w:t>
      </w:r>
      <w:r w:rsidR="002E1790" w:rsidRPr="009451C1">
        <w:rPr>
          <w:rFonts w:ascii="Arial" w:eastAsia="Arial" w:hAnsi="Arial" w:cs="Arial"/>
          <w:color w:val="000000"/>
          <w:sz w:val="24"/>
          <w:szCs w:val="24"/>
        </w:rPr>
        <w:t>Governing Board</w:t>
      </w:r>
      <w:r w:rsidRPr="009451C1">
        <w:rPr>
          <w:rFonts w:ascii="Arial" w:eastAsia="Arial" w:hAnsi="Arial" w:cs="Arial"/>
          <w:color w:val="000000"/>
          <w:sz w:val="24"/>
          <w:szCs w:val="24"/>
        </w:rPr>
        <w:t xml:space="preserve"> fully recognises its responsibilities </w:t>
      </w:r>
      <w:proofErr w:type="gramStart"/>
      <w:r w:rsidRPr="009451C1">
        <w:rPr>
          <w:rFonts w:ascii="Arial" w:eastAsia="Arial" w:hAnsi="Arial" w:cs="Arial"/>
          <w:color w:val="000000"/>
          <w:sz w:val="24"/>
          <w:szCs w:val="24"/>
        </w:rPr>
        <w:t>with regard to</w:t>
      </w:r>
      <w:proofErr w:type="gramEnd"/>
      <w:r w:rsidRPr="009451C1">
        <w:rPr>
          <w:rFonts w:ascii="Arial" w:eastAsia="Arial" w:hAnsi="Arial" w:cs="Arial"/>
          <w:color w:val="000000"/>
          <w:sz w:val="24"/>
          <w:szCs w:val="24"/>
        </w:rPr>
        <w:t xml:space="preserve"> </w:t>
      </w:r>
      <w:r w:rsidR="006700BC">
        <w:rPr>
          <w:rFonts w:ascii="Arial" w:eastAsia="Arial" w:hAnsi="Arial" w:cs="Arial"/>
          <w:color w:val="000000"/>
          <w:sz w:val="24"/>
          <w:szCs w:val="24"/>
        </w:rPr>
        <w:t>s</w:t>
      </w:r>
      <w:r w:rsidRPr="009451C1">
        <w:rPr>
          <w:rFonts w:ascii="Arial" w:eastAsia="Arial" w:hAnsi="Arial" w:cs="Arial"/>
          <w:color w:val="000000"/>
          <w:sz w:val="24"/>
          <w:szCs w:val="24"/>
        </w:rPr>
        <w:t>afeguarding and promoting the welfare of children in accordance with Government guidance.</w:t>
      </w:r>
    </w:p>
    <w:p w14:paraId="0F80CBC4" w14:textId="77777777" w:rsidR="00AD249E" w:rsidRPr="009451C1" w:rsidRDefault="00AD249E"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The </w:t>
      </w:r>
      <w:r w:rsidR="002E1790" w:rsidRPr="009451C1">
        <w:rPr>
          <w:rFonts w:ascii="Arial" w:eastAsia="Arial" w:hAnsi="Arial" w:cs="Arial"/>
          <w:color w:val="000000"/>
          <w:sz w:val="24"/>
          <w:szCs w:val="24"/>
        </w:rPr>
        <w:t>Governing Board</w:t>
      </w:r>
      <w:r w:rsidRPr="009451C1">
        <w:rPr>
          <w:rFonts w:ascii="Arial" w:eastAsia="Arial" w:hAnsi="Arial" w:cs="Arial"/>
          <w:color w:val="000000"/>
          <w:sz w:val="24"/>
          <w:szCs w:val="24"/>
        </w:rPr>
        <w:t xml:space="preserve"> have agreed processes which allow them to monitor and ensure that the school:</w:t>
      </w:r>
    </w:p>
    <w:p w14:paraId="5B15DF77" w14:textId="47FB4403" w:rsidR="00AD249E"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h</w:t>
      </w:r>
      <w:r w:rsidR="00AD249E" w:rsidRPr="009451C1">
        <w:rPr>
          <w:rFonts w:ascii="Arial" w:eastAsia="Arial" w:hAnsi="Arial" w:cs="Arial"/>
          <w:color w:val="000000"/>
          <w:sz w:val="24"/>
          <w:szCs w:val="24"/>
        </w:rPr>
        <w:t xml:space="preserve">as robust </w:t>
      </w:r>
      <w:r w:rsidR="006700BC">
        <w:rPr>
          <w:rFonts w:ascii="Arial" w:eastAsia="Arial" w:hAnsi="Arial" w:cs="Arial"/>
          <w:color w:val="000000"/>
          <w:sz w:val="24"/>
          <w:szCs w:val="24"/>
        </w:rPr>
        <w:t>s</w:t>
      </w:r>
      <w:r w:rsidR="00E36EEC" w:rsidRPr="009451C1">
        <w:rPr>
          <w:rFonts w:ascii="Arial" w:eastAsia="Arial" w:hAnsi="Arial" w:cs="Arial"/>
          <w:color w:val="000000"/>
          <w:sz w:val="24"/>
          <w:szCs w:val="24"/>
        </w:rPr>
        <w:t>afeguarding procedures in place</w:t>
      </w:r>
    </w:p>
    <w:p w14:paraId="0F31C060" w14:textId="28ACE8F0" w:rsidR="00AD249E"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o</w:t>
      </w:r>
      <w:r w:rsidR="00AD249E" w:rsidRPr="009451C1">
        <w:rPr>
          <w:rFonts w:ascii="Arial" w:eastAsia="Arial" w:hAnsi="Arial" w:cs="Arial"/>
          <w:color w:val="000000"/>
          <w:sz w:val="24"/>
          <w:szCs w:val="24"/>
        </w:rPr>
        <w:t xml:space="preserve">perates safe recruitment procedures and </w:t>
      </w:r>
      <w:r w:rsidR="001E0EE1" w:rsidRPr="009451C1">
        <w:rPr>
          <w:rFonts w:ascii="Arial" w:eastAsia="Arial" w:hAnsi="Arial" w:cs="Arial"/>
          <w:color w:val="000000"/>
          <w:sz w:val="24"/>
          <w:szCs w:val="24"/>
        </w:rPr>
        <w:t xml:space="preserve">carries out </w:t>
      </w:r>
      <w:r w:rsidR="00AD249E" w:rsidRPr="009451C1">
        <w:rPr>
          <w:rFonts w:ascii="Arial" w:eastAsia="Arial" w:hAnsi="Arial" w:cs="Arial"/>
          <w:color w:val="000000"/>
          <w:sz w:val="24"/>
          <w:szCs w:val="24"/>
        </w:rPr>
        <w:t>appropriate checks on new staff and ad</w:t>
      </w:r>
      <w:r w:rsidR="00E36EEC" w:rsidRPr="009451C1">
        <w:rPr>
          <w:rFonts w:ascii="Arial" w:eastAsia="Arial" w:hAnsi="Arial" w:cs="Arial"/>
          <w:color w:val="000000"/>
          <w:sz w:val="24"/>
          <w:szCs w:val="24"/>
        </w:rPr>
        <w:t>ults working on the school site</w:t>
      </w:r>
    </w:p>
    <w:p w14:paraId="64DF2B84" w14:textId="67AF2C2C" w:rsidR="00AD249E"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h</w:t>
      </w:r>
      <w:r w:rsidR="00AD249E" w:rsidRPr="009451C1">
        <w:rPr>
          <w:rFonts w:ascii="Arial" w:eastAsia="Arial" w:hAnsi="Arial" w:cs="Arial"/>
          <w:color w:val="000000"/>
          <w:sz w:val="24"/>
          <w:szCs w:val="24"/>
        </w:rPr>
        <w:t>as procedures for dealing with allegations of abuse against any member of staff or adult on site</w:t>
      </w:r>
    </w:p>
    <w:p w14:paraId="5CEE65DD" w14:textId="0A802A54" w:rsidR="00AD249E" w:rsidRPr="00B81C3C" w:rsidRDefault="00DF4975" w:rsidP="007936C6">
      <w:pPr>
        <w:pStyle w:val="ListParagraph"/>
        <w:numPr>
          <w:ilvl w:val="0"/>
          <w:numId w:val="7"/>
        </w:numPr>
        <w:autoSpaceDE w:val="0"/>
        <w:autoSpaceDN w:val="0"/>
        <w:adjustRightInd w:val="0"/>
        <w:ind w:left="284" w:hanging="284"/>
        <w:jc w:val="both"/>
        <w:rPr>
          <w:rFonts w:ascii="Arial" w:eastAsia="Arial" w:hAnsi="Arial" w:cs="Arial"/>
          <w:b/>
          <w:bCs/>
          <w:color w:val="00B050"/>
          <w:sz w:val="24"/>
          <w:szCs w:val="24"/>
        </w:rPr>
      </w:pPr>
      <w:r>
        <w:rPr>
          <w:rFonts w:ascii="Arial" w:eastAsia="Arial" w:hAnsi="Arial" w:cs="Arial"/>
          <w:color w:val="000000"/>
          <w:sz w:val="24"/>
          <w:szCs w:val="24"/>
        </w:rPr>
        <w:t>h</w:t>
      </w:r>
      <w:r w:rsidR="00AD249E" w:rsidRPr="009451C1">
        <w:rPr>
          <w:rFonts w:ascii="Arial" w:eastAsia="Arial" w:hAnsi="Arial" w:cs="Arial"/>
          <w:color w:val="000000"/>
          <w:sz w:val="24"/>
          <w:szCs w:val="24"/>
        </w:rPr>
        <w:t xml:space="preserve">as a member of the Leadership Team who is designated to take lead responsibility for dealing with </w:t>
      </w:r>
      <w:r w:rsidR="006700BC">
        <w:rPr>
          <w:rFonts w:ascii="Arial" w:eastAsia="Arial" w:hAnsi="Arial" w:cs="Arial"/>
          <w:color w:val="000000"/>
          <w:sz w:val="24"/>
          <w:szCs w:val="24"/>
        </w:rPr>
        <w:t>s</w:t>
      </w:r>
      <w:r w:rsidR="00AD249E" w:rsidRPr="009451C1">
        <w:rPr>
          <w:rFonts w:ascii="Arial" w:eastAsia="Arial" w:hAnsi="Arial" w:cs="Arial"/>
          <w:color w:val="000000"/>
          <w:sz w:val="24"/>
          <w:szCs w:val="24"/>
        </w:rPr>
        <w:t xml:space="preserve">afeguarding and </w:t>
      </w:r>
      <w:r w:rsidR="006700BC">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hild </w:t>
      </w:r>
      <w:r w:rsidR="006700BC">
        <w:rPr>
          <w:rFonts w:ascii="Arial" w:eastAsia="Arial" w:hAnsi="Arial" w:cs="Arial"/>
          <w:color w:val="000000"/>
          <w:sz w:val="24"/>
          <w:szCs w:val="24"/>
        </w:rPr>
        <w:t>p</w:t>
      </w:r>
      <w:r w:rsidR="00AD249E" w:rsidRPr="009451C1">
        <w:rPr>
          <w:rFonts w:ascii="Arial" w:eastAsia="Arial" w:hAnsi="Arial" w:cs="Arial"/>
          <w:color w:val="000000"/>
          <w:sz w:val="24"/>
          <w:szCs w:val="24"/>
        </w:rPr>
        <w:t>rotection issues</w:t>
      </w:r>
      <w:r w:rsidR="00B81C3C">
        <w:rPr>
          <w:rFonts w:ascii="Arial" w:eastAsia="Arial" w:hAnsi="Arial" w:cs="Arial"/>
          <w:color w:val="000000"/>
          <w:sz w:val="24"/>
          <w:szCs w:val="24"/>
        </w:rPr>
        <w:t xml:space="preserve"> </w:t>
      </w:r>
      <w:r w:rsidR="00B81C3C" w:rsidRPr="004C22BE">
        <w:rPr>
          <w:rFonts w:ascii="Arial" w:eastAsia="Arial" w:hAnsi="Arial" w:cs="Arial"/>
          <w:color w:val="000000" w:themeColor="text1"/>
          <w:sz w:val="24"/>
          <w:szCs w:val="24"/>
        </w:rPr>
        <w:t>and has the appropriate status, authority, skills and experience within the school</w:t>
      </w:r>
      <w:r w:rsidR="004C22BE">
        <w:rPr>
          <w:rFonts w:ascii="Arial" w:eastAsia="Arial" w:hAnsi="Arial" w:cs="Arial"/>
          <w:color w:val="000000" w:themeColor="text1"/>
          <w:sz w:val="24"/>
          <w:szCs w:val="24"/>
        </w:rPr>
        <w:t>.</w:t>
      </w:r>
    </w:p>
    <w:p w14:paraId="18ADE264" w14:textId="2BDEA1EC" w:rsidR="00C957BC" w:rsidRPr="009451C1" w:rsidRDefault="00DF4975" w:rsidP="007936C6">
      <w:pPr>
        <w:pStyle w:val="ListParagraph"/>
        <w:numPr>
          <w:ilvl w:val="0"/>
          <w:numId w:val="7"/>
        </w:numPr>
        <w:autoSpaceDE w:val="0"/>
        <w:autoSpaceDN w:val="0"/>
        <w:adjustRightInd w:val="0"/>
        <w:spacing w:after="0"/>
        <w:ind w:left="284" w:hanging="284"/>
        <w:jc w:val="both"/>
        <w:rPr>
          <w:rFonts w:ascii="Arial" w:eastAsia="Arial" w:hAnsi="Arial" w:cs="Arial"/>
          <w:color w:val="000000"/>
          <w:sz w:val="24"/>
          <w:szCs w:val="24"/>
        </w:rPr>
      </w:pPr>
      <w:r>
        <w:rPr>
          <w:rFonts w:ascii="Arial" w:eastAsia="Arial" w:hAnsi="Arial" w:cs="Arial"/>
          <w:color w:val="000000"/>
          <w:sz w:val="24"/>
          <w:szCs w:val="24"/>
        </w:rPr>
        <w:t>t</w:t>
      </w:r>
      <w:r w:rsidR="00AD249E" w:rsidRPr="009451C1">
        <w:rPr>
          <w:rFonts w:ascii="Arial" w:eastAsia="Arial" w:hAnsi="Arial" w:cs="Arial"/>
          <w:color w:val="000000"/>
          <w:sz w:val="24"/>
          <w:szCs w:val="24"/>
        </w:rPr>
        <w:t xml:space="preserve">akes steps to remedy any deficiencies or weaknesses </w:t>
      </w:r>
      <w:r w:rsidR="004B2671" w:rsidRPr="009451C1">
        <w:rPr>
          <w:rFonts w:ascii="Arial" w:eastAsia="Arial" w:hAnsi="Arial" w:cs="Arial"/>
          <w:color w:val="000000"/>
          <w:sz w:val="24"/>
          <w:szCs w:val="24"/>
        </w:rPr>
        <w:t>regarding</w:t>
      </w:r>
      <w:r w:rsidR="00E36EEC" w:rsidRPr="009451C1">
        <w:rPr>
          <w:rFonts w:ascii="Arial" w:eastAsia="Arial" w:hAnsi="Arial" w:cs="Arial"/>
          <w:color w:val="000000"/>
          <w:sz w:val="24"/>
          <w:szCs w:val="24"/>
        </w:rPr>
        <w:t xml:space="preserve"> </w:t>
      </w:r>
      <w:r>
        <w:rPr>
          <w:rFonts w:ascii="Arial" w:eastAsia="Arial" w:hAnsi="Arial" w:cs="Arial"/>
          <w:color w:val="000000"/>
          <w:sz w:val="24"/>
          <w:szCs w:val="24"/>
        </w:rPr>
        <w:t>s</w:t>
      </w:r>
      <w:r w:rsidR="00E36EEC" w:rsidRPr="009451C1">
        <w:rPr>
          <w:rFonts w:ascii="Arial" w:eastAsia="Arial" w:hAnsi="Arial" w:cs="Arial"/>
          <w:color w:val="000000"/>
          <w:sz w:val="24"/>
          <w:szCs w:val="24"/>
        </w:rPr>
        <w:t>afeguarding arrangements</w:t>
      </w:r>
    </w:p>
    <w:p w14:paraId="3AC8618A" w14:textId="1432A4BE" w:rsidR="00AC7417"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lastRenderedPageBreak/>
        <w:t>i</w:t>
      </w:r>
      <w:r w:rsidR="00AD249E" w:rsidRPr="009451C1">
        <w:rPr>
          <w:rFonts w:ascii="Arial" w:eastAsia="Arial" w:hAnsi="Arial" w:cs="Arial"/>
          <w:color w:val="000000"/>
          <w:sz w:val="24"/>
          <w:szCs w:val="24"/>
        </w:rPr>
        <w:t xml:space="preserve">s supported by the </w:t>
      </w:r>
      <w:r w:rsidR="002E1790" w:rsidRPr="009451C1">
        <w:rPr>
          <w:rFonts w:ascii="Arial" w:eastAsia="Arial" w:hAnsi="Arial" w:cs="Arial"/>
          <w:color w:val="000000"/>
          <w:sz w:val="24"/>
          <w:szCs w:val="24"/>
        </w:rPr>
        <w:t>Governing Board</w:t>
      </w:r>
      <w:r w:rsidR="00AD249E" w:rsidRPr="009451C1">
        <w:rPr>
          <w:rFonts w:ascii="Arial" w:eastAsia="Arial" w:hAnsi="Arial" w:cs="Arial"/>
          <w:color w:val="000000"/>
          <w:sz w:val="24"/>
          <w:szCs w:val="24"/>
        </w:rPr>
        <w:t xml:space="preserve"> nominating a member responsible for liaising with the LA and/or partner agencies in the event of allegations of abuse against the</w:t>
      </w:r>
      <w:r w:rsidR="00E36EEC" w:rsidRPr="009451C1">
        <w:rPr>
          <w:rFonts w:ascii="Arial" w:eastAsia="Arial" w:hAnsi="Arial" w:cs="Arial"/>
          <w:color w:val="000000"/>
          <w:sz w:val="24"/>
          <w:szCs w:val="24"/>
        </w:rPr>
        <w:t xml:space="preserve"> Headteacher</w:t>
      </w:r>
      <w:r w:rsidR="006B71EA">
        <w:rPr>
          <w:rFonts w:ascii="Arial" w:eastAsia="Arial" w:hAnsi="Arial" w:cs="Arial"/>
          <w:color w:val="000000"/>
          <w:sz w:val="24"/>
          <w:szCs w:val="24"/>
        </w:rPr>
        <w:t xml:space="preserve"> or Principal</w:t>
      </w:r>
      <w:r w:rsidR="00E36EEC" w:rsidRPr="009451C1">
        <w:rPr>
          <w:rFonts w:ascii="Arial" w:eastAsia="Arial" w:hAnsi="Arial" w:cs="Arial"/>
          <w:color w:val="000000"/>
          <w:sz w:val="24"/>
          <w:szCs w:val="24"/>
        </w:rPr>
        <w:t>; this is the Chair</w:t>
      </w:r>
    </w:p>
    <w:p w14:paraId="659ABECB" w14:textId="470B8D57" w:rsidR="00AC7417"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arries out an annual review of the </w:t>
      </w:r>
      <w:r w:rsidR="006700BC">
        <w:rPr>
          <w:rFonts w:ascii="Arial" w:eastAsia="Arial" w:hAnsi="Arial" w:cs="Arial"/>
          <w:color w:val="000000"/>
          <w:sz w:val="24"/>
          <w:szCs w:val="24"/>
        </w:rPr>
        <w:t>s</w:t>
      </w:r>
      <w:r w:rsidR="00AD249E" w:rsidRPr="009451C1">
        <w:rPr>
          <w:rFonts w:ascii="Arial" w:eastAsia="Arial" w:hAnsi="Arial" w:cs="Arial"/>
          <w:color w:val="000000"/>
          <w:sz w:val="24"/>
          <w:szCs w:val="24"/>
        </w:rPr>
        <w:t>af</w:t>
      </w:r>
      <w:r w:rsidR="00E36EEC" w:rsidRPr="009451C1">
        <w:rPr>
          <w:rFonts w:ascii="Arial" w:eastAsia="Arial" w:hAnsi="Arial" w:cs="Arial"/>
          <w:color w:val="000000"/>
          <w:sz w:val="24"/>
          <w:szCs w:val="24"/>
        </w:rPr>
        <w:t>eguarding policy and procedures</w:t>
      </w:r>
    </w:p>
    <w:p w14:paraId="2DEF9EE1" w14:textId="4CF1F821" w:rsidR="00AD249E" w:rsidRDefault="00DF4975" w:rsidP="007936C6">
      <w:pPr>
        <w:pStyle w:val="ListParagraph"/>
        <w:numPr>
          <w:ilvl w:val="0"/>
          <w:numId w:val="7"/>
        </w:numPr>
        <w:autoSpaceDE w:val="0"/>
        <w:autoSpaceDN w:val="0"/>
        <w:adjustRightInd w:val="0"/>
        <w:spacing w:after="0"/>
        <w:ind w:left="284" w:hanging="284"/>
        <w:jc w:val="both"/>
        <w:rPr>
          <w:rFonts w:ascii="Arial" w:eastAsia="Arial" w:hAnsi="Arial" w:cs="Arial"/>
          <w:color w:val="000000"/>
          <w:sz w:val="24"/>
          <w:szCs w:val="24"/>
        </w:rPr>
      </w:pPr>
      <w:r>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arries out an annual Safeguarding Audit </w:t>
      </w:r>
      <w:r w:rsidR="002C118D" w:rsidRPr="009451C1">
        <w:rPr>
          <w:rFonts w:ascii="Arial" w:eastAsia="Arial" w:hAnsi="Arial" w:cs="Arial"/>
          <w:sz w:val="24"/>
          <w:szCs w:val="24"/>
        </w:rPr>
        <w:t xml:space="preserve">(Section 175 audit) </w:t>
      </w:r>
      <w:r w:rsidR="00AD249E" w:rsidRPr="009451C1">
        <w:rPr>
          <w:rFonts w:ascii="Arial" w:eastAsia="Arial" w:hAnsi="Arial" w:cs="Arial"/>
          <w:color w:val="000000"/>
          <w:sz w:val="24"/>
          <w:szCs w:val="24"/>
        </w:rPr>
        <w:t xml:space="preserve">in consultation with the </w:t>
      </w:r>
      <w:r w:rsidR="002E1790" w:rsidRPr="009451C1">
        <w:rPr>
          <w:rFonts w:ascii="Arial" w:eastAsia="Arial" w:hAnsi="Arial" w:cs="Arial"/>
          <w:color w:val="000000"/>
          <w:sz w:val="24"/>
          <w:szCs w:val="24"/>
        </w:rPr>
        <w:t>Governing Board</w:t>
      </w:r>
      <w:r w:rsidR="00AD249E" w:rsidRPr="009451C1">
        <w:rPr>
          <w:rFonts w:ascii="Arial" w:eastAsia="Arial" w:hAnsi="Arial" w:cs="Arial"/>
          <w:color w:val="000000"/>
          <w:sz w:val="24"/>
          <w:szCs w:val="24"/>
        </w:rPr>
        <w:t xml:space="preserve">, sharing this with the </w:t>
      </w:r>
      <w:r w:rsidR="00FC1C3F" w:rsidRPr="009451C1">
        <w:rPr>
          <w:rFonts w:ascii="Arial" w:eastAsia="Arial" w:hAnsi="Arial" w:cs="Arial"/>
          <w:color w:val="000000"/>
          <w:sz w:val="24"/>
          <w:szCs w:val="24"/>
        </w:rPr>
        <w:t>CESCP</w:t>
      </w:r>
      <w:r w:rsidR="003D5750" w:rsidRPr="009451C1">
        <w:rPr>
          <w:rFonts w:ascii="Arial" w:eastAsia="Arial" w:hAnsi="Arial" w:cs="Arial"/>
          <w:color w:val="000000"/>
          <w:sz w:val="24"/>
          <w:szCs w:val="24"/>
        </w:rPr>
        <w:t xml:space="preserve"> </w:t>
      </w:r>
      <w:r w:rsidR="00E36EEC" w:rsidRPr="009451C1">
        <w:rPr>
          <w:rFonts w:ascii="Arial" w:eastAsia="Arial" w:hAnsi="Arial" w:cs="Arial"/>
          <w:color w:val="000000"/>
          <w:sz w:val="24"/>
          <w:szCs w:val="24"/>
        </w:rPr>
        <w:t>on request</w:t>
      </w:r>
      <w:r w:rsidR="002C118D" w:rsidRPr="009451C1">
        <w:rPr>
          <w:rFonts w:ascii="Arial" w:eastAsia="Arial" w:hAnsi="Arial" w:cs="Arial"/>
          <w:color w:val="000000"/>
          <w:sz w:val="24"/>
          <w:szCs w:val="24"/>
        </w:rPr>
        <w:t>.</w:t>
      </w:r>
    </w:p>
    <w:p w14:paraId="0E8EBA09" w14:textId="77777777" w:rsidR="00207B8E" w:rsidRPr="00207B8E" w:rsidRDefault="00207B8E" w:rsidP="00207B8E">
      <w:pPr>
        <w:pStyle w:val="ListParagraph"/>
        <w:numPr>
          <w:ilvl w:val="0"/>
          <w:numId w:val="7"/>
        </w:numPr>
        <w:autoSpaceDE w:val="0"/>
        <w:autoSpaceDN w:val="0"/>
        <w:adjustRightInd w:val="0"/>
        <w:spacing w:after="0"/>
        <w:ind w:left="284" w:hanging="284"/>
        <w:jc w:val="both"/>
        <w:rPr>
          <w:rFonts w:ascii="Arial" w:eastAsia="Arial" w:hAnsi="Arial" w:cs="Arial"/>
          <w:color w:val="000000"/>
          <w:sz w:val="24"/>
          <w:szCs w:val="24"/>
        </w:rPr>
      </w:pPr>
      <w:r w:rsidRPr="00207B8E">
        <w:rPr>
          <w:rFonts w:ascii="Arial" w:eastAsia="Arial" w:hAnsi="Arial" w:cs="Arial"/>
          <w:color w:val="000000"/>
          <w:sz w:val="24"/>
          <w:szCs w:val="24"/>
        </w:rPr>
        <w:t>Reviews the school’s filtering and monitoring standards.</w:t>
      </w:r>
    </w:p>
    <w:p w14:paraId="2431336E" w14:textId="77777777" w:rsidR="00207B8E" w:rsidRPr="009451C1" w:rsidRDefault="00207B8E" w:rsidP="00207B8E">
      <w:pPr>
        <w:pStyle w:val="ListParagraph"/>
        <w:autoSpaceDE w:val="0"/>
        <w:autoSpaceDN w:val="0"/>
        <w:adjustRightInd w:val="0"/>
        <w:spacing w:after="0"/>
        <w:ind w:left="284"/>
        <w:jc w:val="both"/>
        <w:rPr>
          <w:rFonts w:ascii="Arial" w:eastAsia="Arial" w:hAnsi="Arial" w:cs="Arial"/>
          <w:color w:val="000000"/>
          <w:sz w:val="24"/>
          <w:szCs w:val="24"/>
        </w:rPr>
      </w:pPr>
    </w:p>
    <w:p w14:paraId="15FF1F10" w14:textId="77777777" w:rsidR="00BC44C5" w:rsidRPr="006C7820" w:rsidRDefault="00BC44C5" w:rsidP="00EB36B0">
      <w:pPr>
        <w:jc w:val="both"/>
        <w:rPr>
          <w:rFonts w:ascii="Arial" w:eastAsia="Arial" w:hAnsi="Arial" w:cs="Arial"/>
          <w:b/>
          <w:color w:val="000000"/>
          <w:sz w:val="16"/>
          <w:szCs w:val="16"/>
        </w:rPr>
      </w:pPr>
    </w:p>
    <w:p w14:paraId="0127B41C" w14:textId="3583A289" w:rsidR="00AC7417" w:rsidRPr="009451C1" w:rsidRDefault="002D4A8B" w:rsidP="00BC44C5">
      <w:pPr>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Finally:</w:t>
      </w:r>
    </w:p>
    <w:p w14:paraId="6B353B2F" w14:textId="411F4B6B" w:rsidR="002D4A8B" w:rsidRPr="009451C1" w:rsidRDefault="002D4A8B" w:rsidP="00EB36B0">
      <w:pPr>
        <w:jc w:val="both"/>
        <w:rPr>
          <w:rFonts w:ascii="Arial" w:eastAsia="Arial" w:hAnsi="Arial" w:cs="Arial"/>
          <w:sz w:val="24"/>
          <w:szCs w:val="24"/>
        </w:rPr>
      </w:pPr>
      <w:r w:rsidRPr="009451C1">
        <w:rPr>
          <w:rFonts w:ascii="Arial" w:eastAsia="Arial" w:hAnsi="Arial" w:cs="Arial"/>
          <w:color w:val="000000"/>
          <w:sz w:val="24"/>
          <w:szCs w:val="24"/>
        </w:rPr>
        <w:t xml:space="preserve">Staff in </w:t>
      </w:r>
      <w:r w:rsidR="00566FCE" w:rsidRPr="00141962">
        <w:rPr>
          <w:rFonts w:ascii="Arial" w:eastAsia="Arial" w:hAnsi="Arial" w:cs="Arial"/>
          <w:color w:val="000000" w:themeColor="text1"/>
          <w:sz w:val="24"/>
          <w:szCs w:val="24"/>
        </w:rPr>
        <w:t>Cranberry Academy</w:t>
      </w:r>
      <w:r w:rsidRPr="009451C1">
        <w:rPr>
          <w:rFonts w:ascii="Arial" w:eastAsia="Arial" w:hAnsi="Arial" w:cs="Arial"/>
          <w:i/>
          <w:color w:val="FF0000"/>
          <w:sz w:val="24"/>
          <w:szCs w:val="24"/>
        </w:rPr>
        <w:t xml:space="preserve"> </w:t>
      </w:r>
      <w:r w:rsidRPr="009451C1">
        <w:rPr>
          <w:rFonts w:ascii="Arial" w:eastAsia="Arial" w:hAnsi="Arial" w:cs="Arial"/>
          <w:sz w:val="24"/>
          <w:szCs w:val="24"/>
        </w:rPr>
        <w:t xml:space="preserve">take the safeguarding of </w:t>
      </w:r>
      <w:r w:rsidR="004B2671" w:rsidRPr="009451C1">
        <w:rPr>
          <w:rFonts w:ascii="Arial" w:eastAsia="Arial" w:hAnsi="Arial" w:cs="Arial"/>
          <w:sz w:val="24"/>
          <w:szCs w:val="24"/>
        </w:rPr>
        <w:t>each</w:t>
      </w:r>
      <w:r w:rsidRPr="009451C1">
        <w:rPr>
          <w:rFonts w:ascii="Arial" w:eastAsia="Arial" w:hAnsi="Arial" w:cs="Arial"/>
          <w:sz w:val="24"/>
          <w:szCs w:val="24"/>
        </w:rPr>
        <w:t xml:space="preserve"> child very seriously. This means that, should they have any concerns of a safeguarding nature</w:t>
      </w:r>
      <w:r w:rsidR="00DF4975">
        <w:rPr>
          <w:rFonts w:ascii="Arial" w:eastAsia="Arial" w:hAnsi="Arial" w:cs="Arial"/>
          <w:sz w:val="24"/>
          <w:szCs w:val="24"/>
        </w:rPr>
        <w:t xml:space="preserve"> about a child or adult</w:t>
      </w:r>
      <w:r w:rsidRPr="009451C1">
        <w:rPr>
          <w:rFonts w:ascii="Arial" w:eastAsia="Arial" w:hAnsi="Arial" w:cs="Arial"/>
          <w:sz w:val="24"/>
          <w:szCs w:val="24"/>
        </w:rPr>
        <w:t>, they are expected to re</w:t>
      </w:r>
      <w:r w:rsidR="00273FFD" w:rsidRPr="009451C1">
        <w:rPr>
          <w:rFonts w:ascii="Arial" w:eastAsia="Arial" w:hAnsi="Arial" w:cs="Arial"/>
          <w:sz w:val="24"/>
          <w:szCs w:val="24"/>
        </w:rPr>
        <w:t>port, record</w:t>
      </w:r>
      <w:r w:rsidRPr="009451C1">
        <w:rPr>
          <w:rFonts w:ascii="Arial" w:eastAsia="Arial" w:hAnsi="Arial" w:cs="Arial"/>
          <w:sz w:val="24"/>
          <w:szCs w:val="24"/>
        </w:rPr>
        <w:t xml:space="preserve"> and take the necessary steps to ensure that the child is safe and protected. This is never an easy action, nor one taken lightly. They are aware that it can lead to challenge from parents/carers, but </w:t>
      </w:r>
      <w:proofErr w:type="gramStart"/>
      <w:r w:rsidRPr="009451C1">
        <w:rPr>
          <w:rFonts w:ascii="Arial" w:eastAsia="Arial" w:hAnsi="Arial" w:cs="Arial"/>
          <w:sz w:val="24"/>
          <w:szCs w:val="24"/>
        </w:rPr>
        <w:t>at all times</w:t>
      </w:r>
      <w:proofErr w:type="gramEnd"/>
      <w:r w:rsidRPr="009451C1">
        <w:rPr>
          <w:rFonts w:ascii="Arial" w:eastAsia="Arial" w:hAnsi="Arial" w:cs="Arial"/>
          <w:sz w:val="24"/>
          <w:szCs w:val="24"/>
        </w:rPr>
        <w:t xml:space="preserve"> staff </w:t>
      </w:r>
      <w:r w:rsidR="003B096C" w:rsidRPr="009451C1">
        <w:rPr>
          <w:rFonts w:ascii="Arial" w:eastAsia="Arial" w:hAnsi="Arial" w:cs="Arial"/>
          <w:sz w:val="24"/>
          <w:szCs w:val="24"/>
        </w:rPr>
        <w:t>have the child at the heart of all their decisions and act in their best interests.</w:t>
      </w:r>
      <w:r w:rsidRPr="009451C1">
        <w:rPr>
          <w:rFonts w:ascii="Arial" w:eastAsia="Arial" w:hAnsi="Arial" w:cs="Arial"/>
          <w:sz w:val="24"/>
          <w:szCs w:val="24"/>
        </w:rPr>
        <w:t xml:space="preserve"> </w:t>
      </w:r>
    </w:p>
    <w:p w14:paraId="2F56A188" w14:textId="7C537E78" w:rsidR="00EE0581" w:rsidRPr="009451C1" w:rsidRDefault="002D4A8B" w:rsidP="006957D6">
      <w:pPr>
        <w:jc w:val="both"/>
        <w:rPr>
          <w:rFonts w:ascii="Arial" w:eastAsia="Arial" w:hAnsi="Arial" w:cs="Arial"/>
          <w:color w:val="000000"/>
          <w:sz w:val="24"/>
          <w:szCs w:val="24"/>
        </w:rPr>
      </w:pPr>
      <w:r w:rsidRPr="009451C1">
        <w:rPr>
          <w:rFonts w:ascii="Arial" w:eastAsia="Arial" w:hAnsi="Arial" w:cs="Arial"/>
          <w:color w:val="000000"/>
          <w:sz w:val="24"/>
          <w:szCs w:val="24"/>
        </w:rPr>
        <w:t>Further information on our safeguarding and related policy documents and procedures is ava</w:t>
      </w:r>
      <w:r w:rsidR="00FC1C3F" w:rsidRPr="009451C1">
        <w:rPr>
          <w:rFonts w:ascii="Arial" w:eastAsia="Arial" w:hAnsi="Arial" w:cs="Arial"/>
          <w:color w:val="000000"/>
          <w:sz w:val="24"/>
          <w:szCs w:val="24"/>
        </w:rPr>
        <w:t>ilable on request from the Head</w:t>
      </w:r>
      <w:r w:rsidRPr="009451C1">
        <w:rPr>
          <w:rFonts w:ascii="Arial" w:eastAsia="Arial" w:hAnsi="Arial" w:cs="Arial"/>
          <w:color w:val="000000"/>
          <w:sz w:val="24"/>
          <w:szCs w:val="24"/>
        </w:rPr>
        <w:t>teacher or Designated Safeguarding Lead.</w:t>
      </w:r>
      <w:r w:rsidR="00EE0581" w:rsidRPr="009451C1">
        <w:rPr>
          <w:rFonts w:ascii="Arial" w:eastAsia="Arial" w:hAnsi="Arial" w:cs="Arial"/>
          <w:color w:val="000000"/>
          <w:sz w:val="24"/>
          <w:szCs w:val="24"/>
        </w:rPr>
        <w:br w:type="page"/>
      </w:r>
    </w:p>
    <w:p w14:paraId="5FA464EA" w14:textId="37BDEA77" w:rsidR="00EE0581" w:rsidRPr="009451C1" w:rsidRDefault="00B10513">
      <w:pPr>
        <w:rPr>
          <w:rFonts w:ascii="Arial" w:eastAsia="Arial" w:hAnsi="Arial" w:cs="Arial"/>
          <w:color w:val="000000"/>
          <w:sz w:val="24"/>
          <w:szCs w:val="24"/>
        </w:rPr>
      </w:pPr>
      <w:r w:rsidRPr="009451C1">
        <w:rPr>
          <w:rFonts w:ascii="Arial" w:hAnsi="Arial" w:cs="Arial"/>
          <w:noProof/>
          <w:sz w:val="24"/>
          <w:szCs w:val="24"/>
        </w:rPr>
        <w:lastRenderedPageBreak/>
        <mc:AlternateContent>
          <mc:Choice Requires="wps">
            <w:drawing>
              <wp:anchor distT="36576" distB="36576" distL="36576" distR="36576" simplePos="0" relativeHeight="251665920" behindDoc="0" locked="0" layoutInCell="1" allowOverlap="1" wp14:anchorId="2A91D96E" wp14:editId="17DC8F32">
                <wp:simplePos x="0" y="0"/>
                <wp:positionH relativeFrom="column">
                  <wp:posOffset>-457200</wp:posOffset>
                </wp:positionH>
                <wp:positionV relativeFrom="paragraph">
                  <wp:posOffset>-566530</wp:posOffset>
                </wp:positionV>
                <wp:extent cx="6676832" cy="969010"/>
                <wp:effectExtent l="0" t="0" r="0" b="0"/>
                <wp:wrapNone/>
                <wp:docPr id="82" name="Text Box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76832" cy="96901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6D627380" w14:textId="4E72FCCE" w:rsidR="000C5B48" w:rsidRPr="00C957BC" w:rsidRDefault="000C5B48" w:rsidP="00EE0581">
                            <w:pPr>
                              <w:widowControl w:val="0"/>
                              <w:rPr>
                                <w:rFonts w:ascii="Arial" w:hAnsi="Arial" w:cs="Arial"/>
                                <w:b/>
                                <w:bCs/>
                                <w:color w:val="FF0000"/>
                                <w:sz w:val="56"/>
                                <w:szCs w:val="56"/>
                              </w:rPr>
                            </w:pPr>
                            <w:r>
                              <w:rPr>
                                <w:rFonts w:ascii="Arial" w:hAnsi="Arial" w:cs="Arial"/>
                                <w:b/>
                                <w:bCs/>
                                <w:sz w:val="56"/>
                                <w:szCs w:val="56"/>
                              </w:rPr>
                              <w:t xml:space="preserve">STAYING SAFE AT </w:t>
                            </w:r>
                            <w:r w:rsidR="00B10513" w:rsidRPr="00056F1E">
                              <w:rPr>
                                <w:rFonts w:ascii="Arial" w:hAnsi="Arial" w:cs="Arial"/>
                                <w:b/>
                                <w:bCs/>
                                <w:color w:val="FF0000"/>
                                <w:sz w:val="44"/>
                                <w:szCs w:val="44"/>
                              </w:rPr>
                              <w:t>CRANBERRY ACADEMY</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A91D96E" id="_x0000_t202" coordsize="21600,21600" o:spt="202" path="m,l,21600r21600,l21600,xe">
                <v:stroke joinstyle="miter"/>
                <v:path gradientshapeok="t" o:connecttype="rect"/>
              </v:shapetype>
              <v:shape id="Text Box 82" o:spid="_x0000_s1026" type="#_x0000_t202" style="position:absolute;margin-left:-36pt;margin-top:-44.6pt;width:525.75pt;height:76.3pt;z-index:25166592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YYOUp3wEAAK8DAAAOAAAAZHJzL2Uyb0RvYy54bWysU8tu2zAQvBfoPxC817IdVEkEy0GaIEWB&#13;&#10;9AGk/QCKIiWiEpdd0pbcr++Skh23uQW9ENwlObszO9zcjH3H9gq9AVvy1WLJmbISamObkv/4/vDu&#13;&#10;ijMfhK1FB1aV/KA8v9m+fbMZXKHW0EJXK2QEYn0xuJK3Ibgiy7xsVS/8ApyydKgBexEoxCarUQyE&#13;&#10;3nfZernMswGwdghSeU/Z++mQbxO+1kqGr1p7FVhXcuotpBXTWsU1225E0aBwrZFzG+IVXfTCWCp6&#13;&#10;groXQbAdmhdQvZEIHnRYSOgz0NpIlTgQm9XyHzZPrXAqcSFxvDvJ5P8frPyyf3LfkIXxA4w0wETC&#13;&#10;u0eQPz2zcNcK26hbRBhaJWoqvIqSZYPzxfw0Su0LH0Gq4TPUNGSxC5CARo19VIV4MkKnARxOoqsx&#13;&#10;MEnJPL/Mry7WnEk6u86vSYZUQhTH1w59+KigZ3FTcqShJnSxf/QhdiOK45VYzMKD6bo02M7+laCL&#13;&#10;U0YlZ8yvj+1PRMJYjfQ2JiuoD8QKYXINuZw2LeBvzgZyTMn9r51AxVn3yZIyF/n7y5wsdh7geVCd&#13;&#10;B8JKgip54Gza3oXJljuHpmmp0jQLC7ekpjaJ6HNX8wzIFYn/7OBou/M43Xr+Z9s/AAAA//8DAFBL&#13;&#10;AwQUAAYACAAAACEApuXH5eUAAAAPAQAADwAAAGRycy9kb3ducmV2LnhtbEyPT0/DMAzF70h8h8hI&#13;&#10;3LZ0BdY/azohJiROFQw0jVvamrbQOFWTbuXbY05wsWzZfu/9su1senHC0XWWFKyWAQikytYdNQre&#13;&#10;Xh8XMQjnNdW6t4QKvtHBNr+8yHRa2zO94GnvG8Ei5FKtoPV+SKV0VYtGu6UdkHj3YUejPY9jI+tR&#13;&#10;n1nc9DIMgrU0uiN2aPWADy1WX/vJsG/0vlt9Hp6esSiOZUz9NFlZKHV9Ne82XO43IDzO/u8Dfhk4&#13;&#10;P+QcrLQT1U70ChZRyECemzgJQfBFEiV3IEoF65tbkHkm/3PkPwAAAP//AwBQSwECLQAUAAYACAAA&#13;&#10;ACEAtoM4kv4AAADhAQAAEwAAAAAAAAAAAAAAAAAAAAAAW0NvbnRlbnRfVHlwZXNdLnhtbFBLAQIt&#13;&#10;ABQABgAIAAAAIQA4/SH/1gAAAJQBAAALAAAAAAAAAAAAAAAAAC8BAABfcmVscy8ucmVsc1BLAQIt&#13;&#10;ABQABgAIAAAAIQBYYOUp3wEAAK8DAAAOAAAAAAAAAAAAAAAAAC4CAABkcnMvZTJvRG9jLnhtbFBL&#13;&#10;AQItABQABgAIAAAAIQCm5cfl5QAAAA8BAAAPAAAAAAAAAAAAAAAAADkEAABkcnMvZG93bnJldi54&#13;&#10;bWxQSwUGAAAAAAQABADzAAAASwUAAAAA&#13;&#10;" filled="f" fillcolor="navy" stroked="f" strokecolor="black [0]" strokeweight="2pt">
                <v:textbox inset="2.88pt,2.88pt,2.88pt,2.88pt">
                  <w:txbxContent>
                    <w:p w14:paraId="6D627380" w14:textId="4E72FCCE" w:rsidR="000C5B48" w:rsidRPr="00C957BC" w:rsidRDefault="000C5B48" w:rsidP="00EE0581">
                      <w:pPr>
                        <w:widowControl w:val="0"/>
                        <w:rPr>
                          <w:rFonts w:ascii="Arial" w:hAnsi="Arial" w:cs="Arial"/>
                          <w:b/>
                          <w:bCs/>
                          <w:color w:val="FF0000"/>
                          <w:sz w:val="56"/>
                          <w:szCs w:val="56"/>
                        </w:rPr>
                      </w:pPr>
                      <w:r>
                        <w:rPr>
                          <w:rFonts w:ascii="Arial" w:hAnsi="Arial" w:cs="Arial"/>
                          <w:b/>
                          <w:bCs/>
                          <w:sz w:val="56"/>
                          <w:szCs w:val="56"/>
                        </w:rPr>
                        <w:t xml:space="preserve">STAYING SAFE AT </w:t>
                      </w:r>
                      <w:r w:rsidR="00B10513" w:rsidRPr="00056F1E">
                        <w:rPr>
                          <w:rFonts w:ascii="Arial" w:hAnsi="Arial" w:cs="Arial"/>
                          <w:b/>
                          <w:bCs/>
                          <w:color w:val="FF0000"/>
                          <w:sz w:val="44"/>
                          <w:szCs w:val="44"/>
                        </w:rPr>
                        <w:t>CRANBERRY ACADEMY</w:t>
                      </w:r>
                    </w:p>
                  </w:txbxContent>
                </v:textbox>
              </v:shape>
            </w:pict>
          </mc:Fallback>
        </mc:AlternateContent>
      </w:r>
      <w:r w:rsidR="00BE520D" w:rsidRPr="009451C1">
        <w:rPr>
          <w:rFonts w:ascii="Arial" w:hAnsi="Arial" w:cs="Arial"/>
          <w:noProof/>
          <w:sz w:val="24"/>
          <w:szCs w:val="24"/>
        </w:rPr>
        <mc:AlternateContent>
          <mc:Choice Requires="wps">
            <w:drawing>
              <wp:anchor distT="36576" distB="36576" distL="36576" distR="36576" simplePos="0" relativeHeight="251671040" behindDoc="0" locked="0" layoutInCell="1" allowOverlap="1" wp14:anchorId="074D5C1C" wp14:editId="5FDB89F8">
                <wp:simplePos x="0" y="0"/>
                <wp:positionH relativeFrom="column">
                  <wp:posOffset>-476250</wp:posOffset>
                </wp:positionH>
                <wp:positionV relativeFrom="paragraph">
                  <wp:posOffset>2146300</wp:posOffset>
                </wp:positionV>
                <wp:extent cx="6696710" cy="2495550"/>
                <wp:effectExtent l="0" t="0" r="8890" b="0"/>
                <wp:wrapNone/>
                <wp:docPr id="74" name="Text Box 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6710" cy="249555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1DEECD11" w14:textId="77777777" w:rsidR="003F6B77" w:rsidRDefault="003F6B77" w:rsidP="003F6B77">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Designated Safeguarding Lead: </w:t>
                            </w:r>
                            <w:r>
                              <w:rPr>
                                <w:rFonts w:ascii="Arial" w:hAnsi="Arial" w:cs="Arial"/>
                                <w:color w:val="000000" w:themeColor="text1"/>
                                <w:sz w:val="36"/>
                                <w:szCs w:val="36"/>
                              </w:rPr>
                              <w:t>J North and L Smith</w:t>
                            </w:r>
                            <w:r w:rsidRPr="00B5604C">
                              <w:rPr>
                                <w:rFonts w:ascii="Arial" w:hAnsi="Arial" w:cs="Arial"/>
                                <w:b/>
                                <w:bCs/>
                                <w:color w:val="000000" w:themeColor="text1"/>
                                <w:sz w:val="36"/>
                                <w:szCs w:val="36"/>
                              </w:rPr>
                              <w:t xml:space="preserve"> </w:t>
                            </w:r>
                          </w:p>
                          <w:p w14:paraId="6D3DD6EC" w14:textId="621F31E0" w:rsidR="003F6B77" w:rsidRPr="00B5604C" w:rsidRDefault="003F6B77" w:rsidP="003F6B77">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Deputy DSL/s: </w:t>
                            </w:r>
                            <w:r w:rsidRPr="00056F1E">
                              <w:rPr>
                                <w:rFonts w:ascii="Arial" w:hAnsi="Arial" w:cs="Arial"/>
                                <w:color w:val="000000" w:themeColor="text1"/>
                                <w:sz w:val="36"/>
                                <w:szCs w:val="36"/>
                              </w:rPr>
                              <w:t xml:space="preserve">C Whitmore, M Colbert, </w:t>
                            </w:r>
                            <w:r>
                              <w:rPr>
                                <w:rFonts w:ascii="Arial" w:hAnsi="Arial" w:cs="Arial"/>
                                <w:color w:val="000000" w:themeColor="text1"/>
                                <w:sz w:val="36"/>
                                <w:szCs w:val="36"/>
                              </w:rPr>
                              <w:t>A Guy</w:t>
                            </w:r>
                          </w:p>
                          <w:p w14:paraId="786AFC17" w14:textId="77777777" w:rsidR="003F6B77" w:rsidRPr="000B6700" w:rsidRDefault="003F6B77" w:rsidP="003F6B77">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Operation Encompass – Key Adult/s</w:t>
                            </w:r>
                            <w:r>
                              <w:rPr>
                                <w:rFonts w:ascii="Arial" w:hAnsi="Arial" w:cs="Arial"/>
                                <w:b/>
                                <w:bCs/>
                                <w:color w:val="000000" w:themeColor="text1"/>
                                <w:sz w:val="36"/>
                                <w:szCs w:val="36"/>
                              </w:rPr>
                              <w:t xml:space="preserve">: </w:t>
                            </w:r>
                            <w:r w:rsidRPr="00056F1E">
                              <w:rPr>
                                <w:rFonts w:ascii="Arial" w:hAnsi="Arial" w:cs="Arial"/>
                                <w:color w:val="000000" w:themeColor="text1"/>
                                <w:sz w:val="36"/>
                                <w:szCs w:val="36"/>
                              </w:rPr>
                              <w:t>J North and L Smith</w:t>
                            </w:r>
                          </w:p>
                          <w:p w14:paraId="3B55EED3" w14:textId="77777777" w:rsidR="003F6B77" w:rsidRPr="000B6700" w:rsidRDefault="003F6B77" w:rsidP="003F6B77">
                            <w:pPr>
                              <w:pStyle w:val="ListParagraph"/>
                              <w:widowControl w:val="0"/>
                              <w:numPr>
                                <w:ilvl w:val="0"/>
                                <w:numId w:val="47"/>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Mental Health Lead: </w:t>
                            </w:r>
                            <w:r w:rsidRPr="00056F1E">
                              <w:rPr>
                                <w:rFonts w:ascii="Arial" w:hAnsi="Arial" w:cs="Arial"/>
                                <w:color w:val="000000" w:themeColor="text1"/>
                                <w:sz w:val="36"/>
                                <w:szCs w:val="36"/>
                              </w:rPr>
                              <w:t>J North</w:t>
                            </w:r>
                            <w:r w:rsidRPr="000B6700">
                              <w:rPr>
                                <w:rFonts w:ascii="Arial" w:hAnsi="Arial" w:cs="Arial"/>
                                <w:b/>
                                <w:bCs/>
                                <w:color w:val="000000" w:themeColor="text1"/>
                                <w:sz w:val="36"/>
                                <w:szCs w:val="36"/>
                              </w:rPr>
                              <w:t xml:space="preserve"> </w:t>
                            </w:r>
                          </w:p>
                          <w:p w14:paraId="6AB7E0DA" w14:textId="77777777" w:rsidR="003F6B77" w:rsidRDefault="003F6B77" w:rsidP="003F6B77">
                            <w:pPr>
                              <w:pStyle w:val="ListParagraph"/>
                              <w:widowControl w:val="0"/>
                              <w:numPr>
                                <w:ilvl w:val="0"/>
                                <w:numId w:val="48"/>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Single Point of Contact (SPOC) for Prevent: </w:t>
                            </w:r>
                            <w:r>
                              <w:rPr>
                                <w:rFonts w:ascii="Arial" w:hAnsi="Arial" w:cs="Arial"/>
                                <w:color w:val="000000" w:themeColor="text1"/>
                                <w:sz w:val="36"/>
                                <w:szCs w:val="36"/>
                              </w:rPr>
                              <w:t>J North</w:t>
                            </w:r>
                          </w:p>
                          <w:p w14:paraId="2B3A00FC" w14:textId="77777777" w:rsidR="003F6B77" w:rsidRDefault="003F6B77" w:rsidP="003F6B77">
                            <w:pPr>
                              <w:pStyle w:val="ListParagraph"/>
                              <w:widowControl w:val="0"/>
                              <w:spacing w:line="240" w:lineRule="auto"/>
                              <w:ind w:left="360"/>
                              <w:rPr>
                                <w:rFonts w:ascii="Arial" w:hAnsi="Arial" w:cs="Arial"/>
                                <w:b/>
                                <w:bCs/>
                                <w:color w:val="000000" w:themeColor="text1"/>
                                <w:sz w:val="36"/>
                                <w:szCs w:val="36"/>
                              </w:rPr>
                            </w:pPr>
                          </w:p>
                          <w:p w14:paraId="6B448BB3" w14:textId="77777777" w:rsidR="003F6B77" w:rsidRPr="000B6700" w:rsidRDefault="003F6B77" w:rsidP="003F6B77">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Chair of Governors:</w:t>
                            </w:r>
                            <w:r w:rsidRPr="00056F1E">
                              <w:rPr>
                                <w:rFonts w:ascii="Arial" w:hAnsi="Arial" w:cs="Arial"/>
                                <w:color w:val="000000" w:themeColor="text1"/>
                                <w:sz w:val="36"/>
                                <w:szCs w:val="36"/>
                              </w:rPr>
                              <w:t xml:space="preserve"> K Cliffe</w:t>
                            </w:r>
                          </w:p>
                          <w:p w14:paraId="3F2CB18C" w14:textId="77777777" w:rsidR="004A1AEE" w:rsidRPr="000B6700" w:rsidRDefault="004A1AEE" w:rsidP="004A1AEE">
                            <w:pPr>
                              <w:pStyle w:val="ListParagraph"/>
                              <w:widowControl w:val="0"/>
                              <w:spacing w:line="240" w:lineRule="auto"/>
                              <w:ind w:left="360"/>
                              <w:rPr>
                                <w:rFonts w:ascii="Arial" w:hAnsi="Arial" w:cs="Arial"/>
                                <w:b/>
                                <w:bCs/>
                                <w:color w:val="000000" w:themeColor="text1"/>
                                <w:sz w:val="36"/>
                                <w:szCs w:val="36"/>
                              </w:rPr>
                            </w:pPr>
                          </w:p>
                          <w:p w14:paraId="37298E8A" w14:textId="26E2AFB1" w:rsidR="00B3468D" w:rsidRDefault="00B3468D" w:rsidP="00B3468D">
                            <w:pPr>
                              <w:widowControl w:val="0"/>
                              <w:spacing w:line="240" w:lineRule="auto"/>
                              <w:ind w:hanging="567"/>
                              <w:rPr>
                                <w:rFonts w:ascii="Arial" w:hAnsi="Arial" w:cs="Arial"/>
                                <w:b/>
                                <w:bCs/>
                                <w:sz w:val="36"/>
                                <w:szCs w:val="36"/>
                              </w:rPr>
                            </w:pPr>
                          </w:p>
                          <w:p w14:paraId="493790B9" w14:textId="77777777" w:rsidR="0076388E" w:rsidRDefault="0076388E" w:rsidP="00EE0581">
                            <w:pPr>
                              <w:widowControl w:val="0"/>
                              <w:ind w:left="567" w:hanging="567"/>
                              <w:rPr>
                                <w:rFonts w:ascii="Arial" w:hAnsi="Arial" w:cs="Arial"/>
                                <w:sz w:val="36"/>
                                <w:szCs w:val="36"/>
                              </w:rPr>
                            </w:pPr>
                          </w:p>
                          <w:p w14:paraId="139EF00D" w14:textId="77777777" w:rsidR="000C5B48" w:rsidRDefault="000C5B48" w:rsidP="00EE0581">
                            <w:pPr>
                              <w:widowControl w:val="0"/>
                              <w:rPr>
                                <w:rFonts w:ascii="Arial" w:hAnsi="Arial" w:cs="Arial"/>
                                <w:sz w:val="36"/>
                                <w:szCs w:val="36"/>
                              </w:rPr>
                            </w:pPr>
                            <w:r>
                              <w:rPr>
                                <w:rFonts w:ascii="Arial" w:hAnsi="Arial" w:cs="Arial"/>
                                <w:sz w:val="36"/>
                                <w:szCs w:val="36"/>
                              </w:rPr>
                              <w:t>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74D5C1C" id="Text Box 74" o:spid="_x0000_s1027" type="#_x0000_t202" style="position:absolute;margin-left:-37.5pt;margin-top:169pt;width:527.3pt;height:196.5pt;z-index:25167104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d3jZ44gEAALcDAAAOAAAAZHJzL2Uyb0RvYy54bWysU9uO0zAQfUfiHyy/07SFZtmo6WrZ1SKk&#13;&#10;5SItfIDj2IlF4jFjt0n5esZO2i3whnixPB77zJwzx9ubse/YQaE3YEu+Wiw5U1ZCbWxT8m9fH169&#13;&#10;5cwHYWvRgVUlPyrPb3YvX2wHV6g1tNDVChmBWF8MruRtCK7IMi9b1Qu/AKcsJTVgLwKF2GQ1ioHQ&#13;&#10;+y5bL5d5NgDWDkEq7+n0fkryXcLXWsnwWWuvAutKTr2FtGJaq7hmu60oGhSuNXJuQ/xDF70wloqe&#13;&#10;oe5FEGyP5i+o3kgEDzosJPQZaG2kShyIzWr5B5unVjiVuJA43p1l8v8PVn46PLkvyML4DkYaYCLh&#13;&#10;3SPI755ZuGuFbdQtIgytEjUVXkXJssH5Yn4apfaFjyDV8BFqGrLYB0hAo8Y+qkI8GaHTAI5n0dUY&#13;&#10;mKTDPL/Or1aUkpRbv7nebDZpLJkoTs8d+vBeQc/ipuRIU03w4vDoQ2xHFKcrsZqFB9N1abKd/e2A&#13;&#10;Lk4nKlljfn3qf2ISxmpkpp6ZxlwF9ZHYIUzuIbfTpgX8ydlAzim5/7EXqDjrPlhS6HW+ucrJapcB&#13;&#10;XgbVZSCsJKiSB86m7V2Y7Ll3aJqWKk0zsXBLqmqT+D53Nc+C3JFkmJ0c7XcZp1vP/233CwAA//8D&#13;&#10;AFBLAwQUAAYACAAAACEAxMvZmuUAAAAQAQAADwAAAGRycy9kb3ducmV2LnhtbEyPQU+DQBCF7yb+&#13;&#10;h82YeGsXJBZKWRpjY+KJ2GqaeltgBJSdJezS4r93POllMpOZee992XY2vTjj6DpLCsJlAAKpsnVH&#13;&#10;jYK316dFAsJ5TbXuLaGCb3Swza+vMp3W9kJ7PB98I1iEXKoVtN4PqZSuatFot7QDEu8+7Gi053Fs&#13;&#10;ZD3qC4ubXt4FwUoa3RE7tHrAxxarr8Nk2Dd+34Wfx+cXLIpTmVA/TVYWSt3ezLsNl4cNCI+z//uA&#13;&#10;XwbODzkHK+1EtRO9gkV8z0BeQRQl3PDFOl6vQJQK4igMQOaZ/A+S/wAAAP//AwBQSwECLQAUAAYA&#13;&#10;CAAAACEAtoM4kv4AAADhAQAAEwAAAAAAAAAAAAAAAAAAAAAAW0NvbnRlbnRfVHlwZXNdLnhtbFBL&#13;&#10;AQItABQABgAIAAAAIQA4/SH/1gAAAJQBAAALAAAAAAAAAAAAAAAAAC8BAABfcmVscy8ucmVsc1BL&#13;&#10;AQItABQABgAIAAAAIQCd3jZ44gEAALcDAAAOAAAAAAAAAAAAAAAAAC4CAABkcnMvZTJvRG9jLnht&#13;&#10;bFBLAQItABQABgAIAAAAIQDEy9ma5QAAABABAAAPAAAAAAAAAAAAAAAAADwEAABkcnMvZG93bnJl&#13;&#10;di54bWxQSwUGAAAAAAQABADzAAAATgUAAAAA&#13;&#10;" filled="f" fillcolor="navy" stroked="f" strokecolor="black [0]" strokeweight="2pt">
                <v:textbox inset="2.88pt,2.88pt,2.88pt,2.88pt">
                  <w:txbxContent>
                    <w:p w14:paraId="1DEECD11" w14:textId="77777777" w:rsidR="003F6B77" w:rsidRDefault="003F6B77" w:rsidP="003F6B77">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Designated Safeguarding Lead: </w:t>
                      </w:r>
                      <w:r>
                        <w:rPr>
                          <w:rFonts w:ascii="Arial" w:hAnsi="Arial" w:cs="Arial"/>
                          <w:color w:val="000000" w:themeColor="text1"/>
                          <w:sz w:val="36"/>
                          <w:szCs w:val="36"/>
                        </w:rPr>
                        <w:t>J North and L Smith</w:t>
                      </w:r>
                      <w:r w:rsidRPr="00B5604C">
                        <w:rPr>
                          <w:rFonts w:ascii="Arial" w:hAnsi="Arial" w:cs="Arial"/>
                          <w:b/>
                          <w:bCs/>
                          <w:color w:val="000000" w:themeColor="text1"/>
                          <w:sz w:val="36"/>
                          <w:szCs w:val="36"/>
                        </w:rPr>
                        <w:t xml:space="preserve"> </w:t>
                      </w:r>
                    </w:p>
                    <w:p w14:paraId="6D3DD6EC" w14:textId="621F31E0" w:rsidR="003F6B77" w:rsidRPr="00B5604C" w:rsidRDefault="003F6B77" w:rsidP="003F6B77">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Deputy DSL/s: </w:t>
                      </w:r>
                      <w:r w:rsidRPr="00056F1E">
                        <w:rPr>
                          <w:rFonts w:ascii="Arial" w:hAnsi="Arial" w:cs="Arial"/>
                          <w:color w:val="000000" w:themeColor="text1"/>
                          <w:sz w:val="36"/>
                          <w:szCs w:val="36"/>
                        </w:rPr>
                        <w:t xml:space="preserve">C Whitmore, M Colbert, </w:t>
                      </w:r>
                      <w:r>
                        <w:rPr>
                          <w:rFonts w:ascii="Arial" w:hAnsi="Arial" w:cs="Arial"/>
                          <w:color w:val="000000" w:themeColor="text1"/>
                          <w:sz w:val="36"/>
                          <w:szCs w:val="36"/>
                        </w:rPr>
                        <w:t>A Guy</w:t>
                      </w:r>
                    </w:p>
                    <w:p w14:paraId="786AFC17" w14:textId="77777777" w:rsidR="003F6B77" w:rsidRPr="000B6700" w:rsidRDefault="003F6B77" w:rsidP="003F6B77">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Operation Encompass – Key Adult/s</w:t>
                      </w:r>
                      <w:r>
                        <w:rPr>
                          <w:rFonts w:ascii="Arial" w:hAnsi="Arial" w:cs="Arial"/>
                          <w:b/>
                          <w:bCs/>
                          <w:color w:val="000000" w:themeColor="text1"/>
                          <w:sz w:val="36"/>
                          <w:szCs w:val="36"/>
                        </w:rPr>
                        <w:t xml:space="preserve">: </w:t>
                      </w:r>
                      <w:r w:rsidRPr="00056F1E">
                        <w:rPr>
                          <w:rFonts w:ascii="Arial" w:hAnsi="Arial" w:cs="Arial"/>
                          <w:color w:val="000000" w:themeColor="text1"/>
                          <w:sz w:val="36"/>
                          <w:szCs w:val="36"/>
                        </w:rPr>
                        <w:t>J North and L Smith</w:t>
                      </w:r>
                    </w:p>
                    <w:p w14:paraId="3B55EED3" w14:textId="77777777" w:rsidR="003F6B77" w:rsidRPr="000B6700" w:rsidRDefault="003F6B77" w:rsidP="003F6B77">
                      <w:pPr>
                        <w:pStyle w:val="ListParagraph"/>
                        <w:widowControl w:val="0"/>
                        <w:numPr>
                          <w:ilvl w:val="0"/>
                          <w:numId w:val="47"/>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Mental Health Lead: </w:t>
                      </w:r>
                      <w:r w:rsidRPr="00056F1E">
                        <w:rPr>
                          <w:rFonts w:ascii="Arial" w:hAnsi="Arial" w:cs="Arial"/>
                          <w:color w:val="000000" w:themeColor="text1"/>
                          <w:sz w:val="36"/>
                          <w:szCs w:val="36"/>
                        </w:rPr>
                        <w:t>J North</w:t>
                      </w:r>
                      <w:r w:rsidRPr="000B6700">
                        <w:rPr>
                          <w:rFonts w:ascii="Arial" w:hAnsi="Arial" w:cs="Arial"/>
                          <w:b/>
                          <w:bCs/>
                          <w:color w:val="000000" w:themeColor="text1"/>
                          <w:sz w:val="36"/>
                          <w:szCs w:val="36"/>
                        </w:rPr>
                        <w:t xml:space="preserve"> </w:t>
                      </w:r>
                    </w:p>
                    <w:p w14:paraId="6AB7E0DA" w14:textId="77777777" w:rsidR="003F6B77" w:rsidRDefault="003F6B77" w:rsidP="003F6B77">
                      <w:pPr>
                        <w:pStyle w:val="ListParagraph"/>
                        <w:widowControl w:val="0"/>
                        <w:numPr>
                          <w:ilvl w:val="0"/>
                          <w:numId w:val="48"/>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Single Point of Contact (SPOC) for Prevent: </w:t>
                      </w:r>
                      <w:r>
                        <w:rPr>
                          <w:rFonts w:ascii="Arial" w:hAnsi="Arial" w:cs="Arial"/>
                          <w:color w:val="000000" w:themeColor="text1"/>
                          <w:sz w:val="36"/>
                          <w:szCs w:val="36"/>
                        </w:rPr>
                        <w:t>J North</w:t>
                      </w:r>
                    </w:p>
                    <w:p w14:paraId="2B3A00FC" w14:textId="77777777" w:rsidR="003F6B77" w:rsidRDefault="003F6B77" w:rsidP="003F6B77">
                      <w:pPr>
                        <w:pStyle w:val="ListParagraph"/>
                        <w:widowControl w:val="0"/>
                        <w:spacing w:line="240" w:lineRule="auto"/>
                        <w:ind w:left="360"/>
                        <w:rPr>
                          <w:rFonts w:ascii="Arial" w:hAnsi="Arial" w:cs="Arial"/>
                          <w:b/>
                          <w:bCs/>
                          <w:color w:val="000000" w:themeColor="text1"/>
                          <w:sz w:val="36"/>
                          <w:szCs w:val="36"/>
                        </w:rPr>
                      </w:pPr>
                    </w:p>
                    <w:p w14:paraId="6B448BB3" w14:textId="77777777" w:rsidR="003F6B77" w:rsidRPr="000B6700" w:rsidRDefault="003F6B77" w:rsidP="003F6B77">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Chair of Governors:</w:t>
                      </w:r>
                      <w:r w:rsidRPr="00056F1E">
                        <w:rPr>
                          <w:rFonts w:ascii="Arial" w:hAnsi="Arial" w:cs="Arial"/>
                          <w:color w:val="000000" w:themeColor="text1"/>
                          <w:sz w:val="36"/>
                          <w:szCs w:val="36"/>
                        </w:rPr>
                        <w:t xml:space="preserve"> K Cliffe</w:t>
                      </w:r>
                    </w:p>
                    <w:p w14:paraId="3F2CB18C" w14:textId="77777777" w:rsidR="004A1AEE" w:rsidRPr="000B6700" w:rsidRDefault="004A1AEE" w:rsidP="004A1AEE">
                      <w:pPr>
                        <w:pStyle w:val="ListParagraph"/>
                        <w:widowControl w:val="0"/>
                        <w:spacing w:line="240" w:lineRule="auto"/>
                        <w:ind w:left="360"/>
                        <w:rPr>
                          <w:rFonts w:ascii="Arial" w:hAnsi="Arial" w:cs="Arial"/>
                          <w:b/>
                          <w:bCs/>
                          <w:color w:val="000000" w:themeColor="text1"/>
                          <w:sz w:val="36"/>
                          <w:szCs w:val="36"/>
                        </w:rPr>
                      </w:pPr>
                    </w:p>
                    <w:p w14:paraId="37298E8A" w14:textId="26E2AFB1" w:rsidR="00B3468D" w:rsidRDefault="00B3468D" w:rsidP="00B3468D">
                      <w:pPr>
                        <w:widowControl w:val="0"/>
                        <w:spacing w:line="240" w:lineRule="auto"/>
                        <w:ind w:hanging="567"/>
                        <w:rPr>
                          <w:rFonts w:ascii="Arial" w:hAnsi="Arial" w:cs="Arial"/>
                          <w:b/>
                          <w:bCs/>
                          <w:sz w:val="36"/>
                          <w:szCs w:val="36"/>
                        </w:rPr>
                      </w:pPr>
                    </w:p>
                    <w:p w14:paraId="493790B9" w14:textId="77777777" w:rsidR="0076388E" w:rsidRDefault="0076388E" w:rsidP="00EE0581">
                      <w:pPr>
                        <w:widowControl w:val="0"/>
                        <w:ind w:left="567" w:hanging="567"/>
                        <w:rPr>
                          <w:rFonts w:ascii="Arial" w:hAnsi="Arial" w:cs="Arial"/>
                          <w:sz w:val="36"/>
                          <w:szCs w:val="36"/>
                        </w:rPr>
                      </w:pPr>
                    </w:p>
                    <w:p w14:paraId="139EF00D" w14:textId="77777777" w:rsidR="000C5B48" w:rsidRDefault="000C5B48" w:rsidP="00EE0581">
                      <w:pPr>
                        <w:widowControl w:val="0"/>
                        <w:rPr>
                          <w:rFonts w:ascii="Arial" w:hAnsi="Arial" w:cs="Arial"/>
                          <w:sz w:val="36"/>
                          <w:szCs w:val="36"/>
                        </w:rPr>
                      </w:pPr>
                      <w:r>
                        <w:rPr>
                          <w:rFonts w:ascii="Arial" w:hAnsi="Arial" w:cs="Arial"/>
                          <w:sz w:val="36"/>
                          <w:szCs w:val="36"/>
                        </w:rPr>
                        <w:t> </w:t>
                      </w:r>
                    </w:p>
                  </w:txbxContent>
                </v:textbox>
              </v:shape>
            </w:pict>
          </mc:Fallback>
        </mc:AlternateContent>
      </w:r>
      <w:r w:rsidR="00BE520D" w:rsidRPr="009451C1">
        <w:rPr>
          <w:rFonts w:ascii="Arial" w:hAnsi="Arial" w:cs="Arial"/>
          <w:noProof/>
          <w:sz w:val="24"/>
          <w:szCs w:val="24"/>
        </w:rPr>
        <mc:AlternateContent>
          <mc:Choice Requires="wps">
            <w:drawing>
              <wp:anchor distT="0" distB="0" distL="114300" distR="114300" simplePos="0" relativeHeight="251677184" behindDoc="0" locked="0" layoutInCell="1" allowOverlap="1" wp14:anchorId="2663361E" wp14:editId="2758BE2C">
                <wp:simplePos x="0" y="0"/>
                <wp:positionH relativeFrom="column">
                  <wp:posOffset>5099050</wp:posOffset>
                </wp:positionH>
                <wp:positionV relativeFrom="paragraph">
                  <wp:posOffset>-889000</wp:posOffset>
                </wp:positionV>
                <wp:extent cx="1461770" cy="292100"/>
                <wp:effectExtent l="0" t="0" r="24130" b="12700"/>
                <wp:wrapNone/>
                <wp:docPr id="95" name="Text Box 95"/>
                <wp:cNvGraphicFramePr/>
                <a:graphic xmlns:a="http://schemas.openxmlformats.org/drawingml/2006/main">
                  <a:graphicData uri="http://schemas.microsoft.com/office/word/2010/wordprocessingShape">
                    <wps:wsp>
                      <wps:cNvSpPr txBox="1"/>
                      <wps:spPr>
                        <a:xfrm>
                          <a:off x="0" y="0"/>
                          <a:ext cx="1461770" cy="292100"/>
                        </a:xfrm>
                        <a:prstGeom prst="rect">
                          <a:avLst/>
                        </a:prstGeom>
                        <a:solidFill>
                          <a:schemeClr val="lt1"/>
                        </a:solidFill>
                        <a:ln w="6350">
                          <a:solidFill>
                            <a:prstClr val="black"/>
                          </a:solidFill>
                        </a:ln>
                      </wps:spPr>
                      <wps:txbx>
                        <w:txbxContent>
                          <w:p w14:paraId="582546FB" w14:textId="575CDC00" w:rsidR="000C5B48" w:rsidRPr="00BE520D" w:rsidRDefault="000F1305">
                            <w:pPr>
                              <w:rPr>
                                <w:rFonts w:asciiTheme="minorHAnsi" w:hAnsiTheme="minorHAnsi" w:cstheme="minorHAnsi"/>
                                <w:b/>
                                <w:bCs/>
                                <w:color w:val="00B050"/>
                                <w:sz w:val="24"/>
                                <w:szCs w:val="24"/>
                              </w:rPr>
                            </w:pP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w:t>
                            </w:r>
                            <w:r w:rsidR="00BE520D" w:rsidRPr="00BE520D">
                              <w:rPr>
                                <w:rFonts w:asciiTheme="minorHAnsi" w:hAnsiTheme="minorHAnsi" w:cstheme="minorHAnsi"/>
                                <w:b/>
                                <w:bCs/>
                                <w:color w:val="00B050"/>
                                <w:sz w:val="24"/>
                                <w:szCs w:val="24"/>
                                <w:highlight w:val="yellow"/>
                              </w:rPr>
                              <w:t>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663361E" id="Text Box 95" o:spid="_x0000_s1028" type="#_x0000_t202" style="position:absolute;margin-left:401.5pt;margin-top:-70pt;width:115.1pt;height:23pt;z-index:2516771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JRjOgIAAIMEAAAOAAAAZHJzL2Uyb0RvYy54bWysVE1v2zAMvQ/YfxB0X2xnadoGcYosRYYB&#10;QVsgHXpWZCkWJouapMTOfv0o5bvbadhFJkXyiXwkPX7oGk22wnkFpqRFL6dEGA6VMuuSfn+df7qj&#10;xAdmKqbBiJLuhKcPk48fxq0diT7UoCvhCIIYP2ptSesQ7CjLPK9Fw3wPrDBolOAaFlB166xyrEX0&#10;Rmf9PB9mLbjKOuDCe7x93BvpJOFLKXh4ltKLQHRJMbeQTpfOVTyzyZiN1o7ZWvFDGuwfsmiYMvjo&#10;CeqRBUY2Tv0B1SjuwIMMPQ5NBlIqLlINWE2Rv6tmWTMrUi1Ijrcnmvz/g+VP26V9cSR0X6DDBkZC&#10;WutHHi9jPZ10TfxipgTtSOHuRJvoAuExaDAsbm/RxNHWv+8XeeI1O0db58NXAQ2JQkkdtiWxxbYL&#10;H/BFdD26xMc8aFXNldZJiaMgZtqRLcMm6pByxIgrL21IW9Lh55s8AV/ZIvQpfqUZ/xGrvEZATRu8&#10;PNcepdCtOqIqrOrIywqqHdLlYD9J3vK5QvgF8+GFORwdpAHXITzjITVgTnCQKKnB/frbffTHjqKV&#10;khZHsaT+54Y5QYn+ZrDX98VgEGc3KYOb2z4q7tKyurSYTTMDJKrAxbM8idE/6KMoHTRvuDXT+Cqa&#10;mOH4dknDUZyF/YLg1nExnSYnnFbLwsIsLY/QsTGR1tfujTl7aGvAgXiC49Cy0bvu7n1jpIHpJoBU&#10;qfWR5z2rB/px0lN3DlsZV+lST17nf8fkNwAAAP//AwBQSwMEFAAGAAgAAAAhACrQWpTgAAAADQEA&#10;AA8AAABkcnMvZG93bnJldi54bWxMj8FOwzAQRO9I/IO1SNxau02F0jROBahw4USLOG9j17Yar6PY&#10;TcPf457gtrszmn1TbyffsVEP0QWSsJgLYJraoBwZCV+Ht1kJLCYkhV0gLeFHR9g293c1Vipc6VOP&#10;+2RYDqFYoQSbUl9xHlurPcZ56DVl7RQGjymvg+FqwGsO9x1fCvHEPTrKHyz2+tXq9ry/eAm7F7M2&#10;bYmD3ZXKuXH6Pn2YdykfH6bnDbCkp/Rnhht+RocmMx3DhVRknYRSFLlLkjBbrESebhZRFEtgx3xb&#10;rwTwpub/WzS/AAAA//8DAFBLAQItABQABgAIAAAAIQC2gziS/gAAAOEBAAATAAAAAAAAAAAAAAAA&#10;AAAAAABbQ29udGVudF9UeXBlc10ueG1sUEsBAi0AFAAGAAgAAAAhADj9If/WAAAAlAEAAAsAAAAA&#10;AAAAAAAAAAAALwEAAF9yZWxzLy5yZWxzUEsBAi0AFAAGAAgAAAAhAIRslGM6AgAAgwQAAA4AAAAA&#10;AAAAAAAAAAAALgIAAGRycy9lMm9Eb2MueG1sUEsBAi0AFAAGAAgAAAAhACrQWpTgAAAADQEAAA8A&#10;AAAAAAAAAAAAAAAAlAQAAGRycy9kb3ducmV2LnhtbFBLBQYAAAAABAAEAPMAAAChBQAAAAA=&#10;" fillcolor="white [3201]" strokeweight=".5pt">
                <v:textbox>
                  <w:txbxContent>
                    <w:p w14:paraId="582546FB" w14:textId="575CDC00" w:rsidR="000C5B48" w:rsidRPr="00BE520D" w:rsidRDefault="000F1305">
                      <w:pPr>
                        <w:rPr>
                          <w:rFonts w:asciiTheme="minorHAnsi" w:hAnsiTheme="minorHAnsi" w:cstheme="minorHAnsi"/>
                          <w:b/>
                          <w:bCs/>
                          <w:color w:val="00B050"/>
                          <w:sz w:val="24"/>
                          <w:szCs w:val="24"/>
                        </w:rPr>
                      </w:pP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w:t>
                      </w:r>
                      <w:r w:rsidR="00BE520D" w:rsidRPr="00BE520D">
                        <w:rPr>
                          <w:rFonts w:asciiTheme="minorHAnsi" w:hAnsiTheme="minorHAnsi" w:cstheme="minorHAnsi"/>
                          <w:b/>
                          <w:bCs/>
                          <w:color w:val="00B050"/>
                          <w:sz w:val="24"/>
                          <w:szCs w:val="24"/>
                          <w:highlight w:val="yellow"/>
                        </w:rPr>
                        <w:t>6</w:t>
                      </w:r>
                    </w:p>
                  </w:txbxContent>
                </v:textbox>
              </v:shape>
            </w:pict>
          </mc:Fallback>
        </mc:AlternateContent>
      </w:r>
      <w:r w:rsidR="00E579AE" w:rsidRPr="009451C1">
        <w:rPr>
          <w:rFonts w:ascii="Arial" w:hAnsi="Arial" w:cs="Arial"/>
          <w:noProof/>
          <w:sz w:val="24"/>
          <w:szCs w:val="24"/>
        </w:rPr>
        <w:drawing>
          <wp:anchor distT="36576" distB="36576" distL="36576" distR="36576" simplePos="0" relativeHeight="251651583" behindDoc="0" locked="0" layoutInCell="1" allowOverlap="1" wp14:anchorId="4BDFBD8C" wp14:editId="131FB74A">
            <wp:simplePos x="0" y="0"/>
            <wp:positionH relativeFrom="column">
              <wp:posOffset>-609601</wp:posOffset>
            </wp:positionH>
            <wp:positionV relativeFrom="paragraph">
              <wp:posOffset>-715433</wp:posOffset>
            </wp:positionV>
            <wp:extent cx="7141633" cy="2338070"/>
            <wp:effectExtent l="0" t="0" r="2540" b="5080"/>
            <wp:wrapNone/>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45" cstate="print">
                      <a:alphaModFix amt="35000"/>
                      <a:extLst>
                        <a:ext uri="{28A0092B-C50C-407E-A947-70E740481C1C}">
                          <a14:useLocalDpi xmlns:a14="http://schemas.microsoft.com/office/drawing/2010/main" val="0"/>
                        </a:ext>
                      </a:extLst>
                    </a:blip>
                    <a:srcRect/>
                    <a:stretch>
                      <a:fillRect/>
                    </a:stretch>
                  </pic:blipFill>
                  <pic:spPr bwMode="auto">
                    <a:xfrm>
                      <a:off x="0" y="0"/>
                      <a:ext cx="7145926" cy="2339476"/>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00CA649A" w:rsidRPr="009451C1">
        <w:rPr>
          <w:rFonts w:ascii="Arial" w:hAnsi="Arial" w:cs="Arial"/>
          <w:noProof/>
          <w:sz w:val="24"/>
          <w:szCs w:val="24"/>
        </w:rPr>
        <mc:AlternateContent>
          <mc:Choice Requires="wps">
            <w:drawing>
              <wp:anchor distT="36576" distB="36576" distL="36576" distR="36576" simplePos="0" relativeHeight="251675136" behindDoc="0" locked="0" layoutInCell="1" allowOverlap="1" wp14:anchorId="7D97C0BA" wp14:editId="33B8F8B4">
                <wp:simplePos x="0" y="0"/>
                <wp:positionH relativeFrom="margin">
                  <wp:posOffset>-554567</wp:posOffset>
                </wp:positionH>
                <wp:positionV relativeFrom="paragraph">
                  <wp:posOffset>5359401</wp:posOffset>
                </wp:positionV>
                <wp:extent cx="6853555" cy="4203488"/>
                <wp:effectExtent l="0" t="0" r="4445" b="6985"/>
                <wp:wrapNone/>
                <wp:docPr id="70" name="Text Box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53555" cy="4203488"/>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08CACF62" w14:textId="1A5FB8E3" w:rsidR="00114F7E" w:rsidRPr="000B6700" w:rsidRDefault="000C5B48" w:rsidP="000A1739">
                            <w:pPr>
                              <w:widowControl w:val="0"/>
                              <w:spacing w:after="0"/>
                              <w:ind w:left="567" w:hanging="567"/>
                              <w:jc w:val="both"/>
                              <w:rPr>
                                <w:rFonts w:ascii="Arial" w:hAnsi="Arial" w:cs="Arial"/>
                                <w:color w:val="000000" w:themeColor="text1"/>
                                <w:sz w:val="28"/>
                                <w:szCs w:val="28"/>
                              </w:rPr>
                            </w:pPr>
                            <w:r w:rsidRPr="00114F7E">
                              <w:rPr>
                                <w:rFonts w:ascii="Symbol" w:hAnsi="Symbol"/>
                                <w:sz w:val="28"/>
                                <w:szCs w:val="28"/>
                                <w:lang w:val="x-none"/>
                              </w:rPr>
                              <w:t>·</w:t>
                            </w:r>
                            <w:r>
                              <w:t> </w:t>
                            </w:r>
                            <w:r w:rsidR="00BE520D">
                              <w:t xml:space="preserve"> </w:t>
                            </w:r>
                            <w:r w:rsidR="00BE520D" w:rsidRPr="003F6B77">
                              <w:rPr>
                                <w:rFonts w:ascii="Arial" w:hAnsi="Arial" w:cs="Arial"/>
                                <w:color w:val="000000" w:themeColor="text1"/>
                                <w:sz w:val="28"/>
                                <w:szCs w:val="28"/>
                              </w:rPr>
                              <w:t>Integrated Front Door – Cheshire East</w:t>
                            </w:r>
                            <w:r w:rsidRPr="003F6B77">
                              <w:rPr>
                                <w:rFonts w:ascii="Arial" w:hAnsi="Arial" w:cs="Arial"/>
                                <w:color w:val="000000" w:themeColor="text1"/>
                                <w:sz w:val="28"/>
                                <w:szCs w:val="28"/>
                              </w:rPr>
                              <w:t xml:space="preserve">:  </w:t>
                            </w:r>
                            <w:r w:rsidRPr="000B6700">
                              <w:rPr>
                                <w:rFonts w:ascii="Arial" w:hAnsi="Arial" w:cs="Arial"/>
                                <w:color w:val="000000" w:themeColor="text1"/>
                                <w:sz w:val="28"/>
                                <w:szCs w:val="28"/>
                              </w:rPr>
                              <w:t>0300 123 5012</w:t>
                            </w:r>
                            <w:r w:rsidR="002C118D"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2C118D" w:rsidRPr="000B6700">
                              <w:rPr>
                                <w:rFonts w:ascii="Arial" w:hAnsi="Arial" w:cs="Arial"/>
                                <w:color w:val="000000" w:themeColor="text1"/>
                                <w:sz w:val="28"/>
                                <w:szCs w:val="28"/>
                              </w:rPr>
                              <w:t>ption 3</w:t>
                            </w:r>
                            <w:r w:rsidR="00CA649A"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CA649A" w:rsidRPr="000B6700">
                              <w:rPr>
                                <w:rFonts w:ascii="Arial" w:hAnsi="Arial" w:cs="Arial"/>
                                <w:color w:val="000000" w:themeColor="text1"/>
                                <w:sz w:val="28"/>
                                <w:szCs w:val="28"/>
                              </w:rPr>
                              <w:t>ption 2</w:t>
                            </w:r>
                            <w:r w:rsidR="002C118D" w:rsidRPr="000B6700">
                              <w:rPr>
                                <w:rFonts w:ascii="Arial" w:hAnsi="Arial" w:cs="Arial"/>
                                <w:color w:val="000000" w:themeColor="text1"/>
                                <w:sz w:val="28"/>
                                <w:szCs w:val="28"/>
                              </w:rPr>
                              <w:t>)</w:t>
                            </w:r>
                          </w:p>
                          <w:p w14:paraId="494C14EE" w14:textId="0F5AF5C5" w:rsidR="000C5B48" w:rsidRPr="000B6700" w:rsidRDefault="006700BC" w:rsidP="007936C6">
                            <w:pPr>
                              <w:pStyle w:val="ListParagraph"/>
                              <w:widowControl w:val="0"/>
                              <w:numPr>
                                <w:ilvl w:val="0"/>
                                <w:numId w:val="43"/>
                              </w:numPr>
                              <w:spacing w:after="0"/>
                              <w:ind w:left="142" w:hanging="142"/>
                              <w:jc w:val="both"/>
                              <w:rPr>
                                <w:rFonts w:ascii="Arial" w:hAnsi="Arial" w:cs="Arial"/>
                                <w:color w:val="000000" w:themeColor="text1"/>
                                <w:sz w:val="28"/>
                                <w:szCs w:val="28"/>
                              </w:rPr>
                            </w:pPr>
                            <w:r w:rsidRPr="000B6700">
                              <w:rPr>
                                <w:rFonts w:ascii="Arial" w:hAnsi="Arial" w:cs="Arial"/>
                                <w:color w:val="000000" w:themeColor="text1"/>
                                <w:sz w:val="28"/>
                                <w:szCs w:val="28"/>
                              </w:rPr>
                              <w:t xml:space="preserve"> </w:t>
                            </w:r>
                            <w:r w:rsidR="000C5B48" w:rsidRPr="000B6700">
                              <w:rPr>
                                <w:rFonts w:ascii="Arial" w:hAnsi="Arial" w:cs="Arial"/>
                                <w:color w:val="000000" w:themeColor="text1"/>
                                <w:sz w:val="28"/>
                                <w:szCs w:val="28"/>
                              </w:rPr>
                              <w:t>Emergency Duty Team</w:t>
                            </w:r>
                            <w:r w:rsidR="002C118D" w:rsidRPr="000B6700">
                              <w:rPr>
                                <w:rFonts w:ascii="Arial" w:hAnsi="Arial" w:cs="Arial"/>
                                <w:color w:val="000000" w:themeColor="text1"/>
                                <w:sz w:val="28"/>
                                <w:szCs w:val="28"/>
                              </w:rPr>
                              <w:t xml:space="preserve"> (Out of Hours)</w:t>
                            </w:r>
                            <w:r w:rsidR="000C5B48" w:rsidRPr="000B6700">
                              <w:rPr>
                                <w:rFonts w:ascii="Arial" w:hAnsi="Arial" w:cs="Arial"/>
                                <w:color w:val="000000" w:themeColor="text1"/>
                                <w:sz w:val="28"/>
                                <w:szCs w:val="28"/>
                              </w:rPr>
                              <w:t>: 0300 123 5022</w:t>
                            </w:r>
                          </w:p>
                          <w:p w14:paraId="7389FBCE" w14:textId="77777777" w:rsidR="004A1AEE"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Safeguarding of Children Concerns (Children living in other authorities): </w:t>
                            </w:r>
                          </w:p>
                          <w:p w14:paraId="06CBBD70" w14:textId="2F0D23AC" w:rsidR="000C5B48" w:rsidRPr="00BE520D" w:rsidRDefault="00BE520D" w:rsidP="00CA649A">
                            <w:pPr>
                              <w:widowControl w:val="0"/>
                              <w:ind w:left="567" w:hanging="567"/>
                              <w:jc w:val="both"/>
                              <w:rPr>
                                <w:rFonts w:ascii="Arial" w:hAnsi="Arial" w:cs="Arial"/>
                                <w:i/>
                                <w:iCs/>
                                <w:color w:val="FF0000"/>
                                <w:sz w:val="28"/>
                                <w:szCs w:val="28"/>
                              </w:rPr>
                            </w:pPr>
                            <w:r w:rsidRPr="00BE520D">
                              <w:rPr>
                                <w:rFonts w:ascii="Arial" w:hAnsi="Arial" w:cs="Arial"/>
                                <w:i/>
                                <w:iCs/>
                                <w:color w:val="FF0000"/>
                                <w:sz w:val="28"/>
                                <w:szCs w:val="28"/>
                              </w:rPr>
                              <w:t xml:space="preserve"> </w:t>
                            </w:r>
                            <w:r w:rsidR="004A1AEE" w:rsidRPr="00BE520D">
                              <w:rPr>
                                <w:rFonts w:ascii="Arial" w:hAnsi="Arial" w:cs="Arial"/>
                                <w:b/>
                                <w:bCs/>
                                <w:i/>
                                <w:iCs/>
                                <w:color w:val="FF0000"/>
                                <w:sz w:val="28"/>
                                <w:szCs w:val="28"/>
                              </w:rPr>
                              <w:t>(</w:t>
                            </w:r>
                            <w:r w:rsidRPr="00BE520D">
                              <w:rPr>
                                <w:rFonts w:ascii="Arial" w:hAnsi="Arial" w:cs="Arial"/>
                                <w:b/>
                                <w:bCs/>
                                <w:i/>
                                <w:iCs/>
                                <w:color w:val="FF0000"/>
                                <w:sz w:val="28"/>
                                <w:szCs w:val="28"/>
                              </w:rPr>
                              <w:t>DELETE/</w:t>
                            </w:r>
                            <w:r w:rsidR="000C5B48" w:rsidRPr="00BE520D">
                              <w:rPr>
                                <w:rFonts w:ascii="Arial" w:hAnsi="Arial" w:cs="Arial"/>
                                <w:b/>
                                <w:bCs/>
                                <w:i/>
                                <w:iCs/>
                                <w:color w:val="FF0000"/>
                                <w:sz w:val="28"/>
                                <w:szCs w:val="28"/>
                              </w:rPr>
                              <w:t xml:space="preserve">INSERT DETAILS OF RELEVANT AUTHORITY CONTACT NUMBERS) </w:t>
                            </w:r>
                          </w:p>
                          <w:p w14:paraId="512F3665" w14:textId="77777777" w:rsidR="000C5B48" w:rsidRPr="007C09ED" w:rsidRDefault="000C5B48" w:rsidP="00CA649A">
                            <w:pPr>
                              <w:widowControl w:val="0"/>
                              <w:ind w:left="567" w:hanging="567"/>
                              <w:jc w:val="both"/>
                              <w:rPr>
                                <w:rFonts w:ascii="Arial" w:hAnsi="Arial" w:cs="Arial"/>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Local Authority Designated Officer (LADO): 01270 685904 </w:t>
                            </w:r>
                            <w:r w:rsidRPr="007C09ED">
                              <w:rPr>
                                <w:rFonts w:ascii="Arial" w:hAnsi="Arial" w:cs="Arial"/>
                                <w:sz w:val="28"/>
                                <w:szCs w:val="28"/>
                              </w:rPr>
                              <w:t>/ 01606 288931</w:t>
                            </w:r>
                          </w:p>
                          <w:p w14:paraId="1B46B030" w14:textId="645B89CD" w:rsidR="000C5B48" w:rsidRDefault="000C5B48" w:rsidP="00CA649A">
                            <w:pPr>
                              <w:widowControl w:val="0"/>
                              <w:ind w:left="567" w:hanging="567"/>
                              <w:jc w:val="both"/>
                              <w:rPr>
                                <w:rFonts w:ascii="Arial" w:hAnsi="Arial" w:cs="Arial"/>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 xml:space="preserve">Prevent referrals: </w:t>
                            </w:r>
                            <w:hyperlink r:id="rId46" w:history="1">
                              <w:r w:rsidRPr="00E3195B">
                                <w:rPr>
                                  <w:rStyle w:val="Hyperlink"/>
                                  <w:rFonts w:ascii="Arial" w:hAnsi="Arial" w:cs="Arial"/>
                                  <w:sz w:val="28"/>
                                  <w:szCs w:val="28"/>
                                </w:rPr>
                                <w:t xml:space="preserve">Prevent Referral Process </w:t>
                              </w:r>
                            </w:hyperlink>
                            <w:r w:rsidRPr="007C09ED">
                              <w:rPr>
                                <w:rFonts w:ascii="Arial" w:hAnsi="Arial" w:cs="Arial"/>
                                <w:sz w:val="28"/>
                                <w:szCs w:val="28"/>
                              </w:rPr>
                              <w:t xml:space="preserve"> </w:t>
                            </w:r>
                          </w:p>
                          <w:p w14:paraId="1C20CC7E" w14:textId="65A7CFA2" w:rsidR="001E6F3D" w:rsidRPr="00653082" w:rsidRDefault="001E6F3D" w:rsidP="007936C6">
                            <w:pPr>
                              <w:pStyle w:val="ListParagraph"/>
                              <w:widowControl w:val="0"/>
                              <w:numPr>
                                <w:ilvl w:val="0"/>
                                <w:numId w:val="43"/>
                              </w:numPr>
                              <w:ind w:left="142" w:hanging="142"/>
                              <w:rPr>
                                <w:rFonts w:ascii="Symbol" w:hAnsi="Symbol"/>
                                <w:sz w:val="28"/>
                                <w:szCs w:val="28"/>
                                <w:lang w:val="x-none"/>
                              </w:rPr>
                            </w:pPr>
                            <w:r w:rsidRPr="000B6700">
                              <w:rPr>
                                <w:rFonts w:ascii="Arial" w:hAnsi="Arial" w:cs="Arial"/>
                                <w:color w:val="000000" w:themeColor="text1"/>
                                <w:sz w:val="28"/>
                                <w:szCs w:val="28"/>
                              </w:rPr>
                              <w:t>Cyber Prevent (</w:t>
                            </w:r>
                            <w:r w:rsidR="00653082" w:rsidRPr="000B6700">
                              <w:rPr>
                                <w:rFonts w:ascii="Arial" w:hAnsi="Arial" w:cs="Arial"/>
                                <w:color w:val="000000" w:themeColor="text1"/>
                                <w:sz w:val="28"/>
                                <w:szCs w:val="28"/>
                              </w:rPr>
                              <w:t xml:space="preserve">concerns re </w:t>
                            </w:r>
                            <w:r w:rsidRPr="000B6700">
                              <w:rPr>
                                <w:rFonts w:ascii="Arial" w:hAnsi="Arial" w:cs="Arial"/>
                                <w:color w:val="000000" w:themeColor="text1"/>
                                <w:sz w:val="28"/>
                                <w:szCs w:val="28"/>
                              </w:rPr>
                              <w:t>online</w:t>
                            </w:r>
                            <w:r w:rsidR="00653082" w:rsidRPr="000B6700">
                              <w:rPr>
                                <w:rFonts w:ascii="Arial" w:hAnsi="Arial" w:cs="Arial"/>
                                <w:color w:val="000000" w:themeColor="text1"/>
                                <w:sz w:val="28"/>
                                <w:szCs w:val="28"/>
                              </w:rPr>
                              <w:t xml:space="preserve"> activity</w:t>
                            </w:r>
                            <w:r w:rsidRPr="000B6700">
                              <w:rPr>
                                <w:rFonts w:ascii="Arial" w:hAnsi="Arial" w:cs="Arial"/>
                                <w:color w:val="000000" w:themeColor="text1"/>
                                <w:sz w:val="28"/>
                                <w:szCs w:val="28"/>
                              </w:rPr>
                              <w:t>) referral</w:t>
                            </w:r>
                            <w:r w:rsidR="00653082" w:rsidRPr="000B6700">
                              <w:rPr>
                                <w:rFonts w:ascii="Arial" w:hAnsi="Arial" w:cs="Arial"/>
                                <w:color w:val="000000" w:themeColor="text1"/>
                                <w:sz w:val="28"/>
                                <w:szCs w:val="28"/>
                              </w:rPr>
                              <w:t xml:space="preserve">s   </w:t>
                            </w:r>
                            <w:hyperlink r:id="rId47" w:history="1">
                              <w:r w:rsidR="00653082" w:rsidRPr="00B42B74">
                                <w:rPr>
                                  <w:rStyle w:val="Hyperlink"/>
                                  <w:rFonts w:ascii="Arial" w:hAnsi="Arial" w:cs="Arial"/>
                                  <w:sz w:val="28"/>
                                  <w:szCs w:val="28"/>
                                </w:rPr>
                                <w:t>Cyber.Prevent@nwrocu.police.uk</w:t>
                              </w:r>
                            </w:hyperlink>
                          </w:p>
                          <w:p w14:paraId="01E1DFB5" w14:textId="468CA19D" w:rsidR="000C5B48" w:rsidRPr="000B6700" w:rsidRDefault="000C5B48" w:rsidP="00CA649A">
                            <w:pPr>
                              <w:widowControl w:val="0"/>
                              <w:ind w:left="567" w:hanging="567"/>
                              <w:jc w:val="both"/>
                              <w:rPr>
                                <w:rFonts w:ascii="Arial" w:hAnsi="Arial" w:cs="Arial"/>
                                <w:color w:val="000000" w:themeColor="text1"/>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Police: 999 (Emergency) / 101 (Non-emergency)</w:t>
                            </w:r>
                          </w:p>
                          <w:p w14:paraId="514FD40E" w14:textId="77777777" w:rsidR="000C5B48" w:rsidRPr="000B6700"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Mental Health Helpline: 0300 303 3972 </w:t>
                            </w:r>
                          </w:p>
                          <w:p w14:paraId="7E870ADB" w14:textId="77777777" w:rsidR="000C5B48" w:rsidRPr="000B6700" w:rsidRDefault="000C5B48" w:rsidP="007C09ED">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Adult Safeguarding: 0300 123 5010</w:t>
                            </w:r>
                          </w:p>
                          <w:p w14:paraId="1DB86860" w14:textId="017255AE" w:rsidR="000C5B48" w:rsidRPr="00BF093A" w:rsidRDefault="000C5B48" w:rsidP="007C09ED">
                            <w:pPr>
                              <w:widowControl w:val="0"/>
                              <w:jc w:val="both"/>
                              <w:rPr>
                                <w:rFonts w:ascii="Arial" w:hAnsi="Arial" w:cs="Arial"/>
                                <w:b/>
                                <w:bCs/>
                                <w:color w:val="002060"/>
                                <w:sz w:val="24"/>
                                <w:szCs w:val="24"/>
                              </w:rPr>
                            </w:pPr>
                            <w:r>
                              <w:rPr>
                                <w:rFonts w:ascii="Arial" w:hAnsi="Arial" w:cs="Arial"/>
                                <w:color w:val="000080"/>
                                <w:sz w:val="36"/>
                                <w:szCs w:val="36"/>
                              </w:rPr>
                              <w:t xml:space="preserve">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D97C0BA" id="Text Box 70" o:spid="_x0000_s1029" type="#_x0000_t202" style="position:absolute;margin-left:-43.65pt;margin-top:422pt;width:539.65pt;height:331pt;z-index:251675136;visibility:visible;mso-wrap-style:square;mso-width-percent:0;mso-height-percent:0;mso-wrap-distance-left:2.88pt;mso-wrap-distance-top:2.88pt;mso-wrap-distance-right:2.88pt;mso-wrap-distance-bottom:2.88pt;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WbxWj5QEAALcDAAAOAAAAZHJzL2Uyb0RvYy54bWysU9uO0zAQfUfiHyy/06TtplRR09Wyq0VI&#13;&#10;y0Va+ADHcRKLxGPGbpPy9YydtFvgDfFiecb2mTlnjne3Y9+xo0KnwRR8uUg5U0ZCpU1T8G9fH99s&#13;&#10;OXNemEp0YFTBT8rx2/3rV7vB5moFLXSVQkYgxuWDLXjrvc2TxMlW9cItwCpDhzVgLzyF2CQVioHQ&#13;&#10;+y5ZpekmGQAriyCVc5R9mA75PuLXtZL+c1075VlXcOrNxxXjWoY12e9E3qCwrZZzG+IfuuiFNlT0&#13;&#10;AvUgvGAH1H9B9VoiOKj9QkKfQF1rqSIHYrNM/2Dz3AqrIhcSx9mLTO7/wcpPx2f7BZkf38FIA4wk&#13;&#10;nH0C+d0xA/etMI26Q4ShVaKiwssgWTJYl89Pg9QudwGkHD5CRUMWBw8RaKyxD6oQT0boNIDTRXQ1&#13;&#10;eiYpudlm6yzLOJN0drNK1zfbbawh8vNzi86/V9CzsCk40lQjvDg+OR/aEfn5Sqhm4FF3XZxsZ35L&#13;&#10;0MUpo6I15tfn/icmfixHpquCr0MX4ayE6kTsECb3kNtp0wL+5Gwg5xTc/TgIVJx1HwwptN5kbzdk&#13;&#10;tesAr4PyOhBGElTBPWfT9t5P9jxY1E1LlaaZGLgjVWsd+b50Nc+C3BFlmJ0c7Hcdx1sv/23/CwAA&#13;&#10;//8DAFBLAwQUAAYACAAAACEA2gswC+QAAAARAQAADwAAAGRycy9kb3ducmV2LnhtbExPTU/DMAy9&#13;&#10;I/EfIiNx29KNsXVd0wkxIXGqxpgmuKWtaQuJUzXpVv495gQXy9Z7fh/pdrRGnLH3rSMFs2kEAql0&#13;&#10;VUu1guPr0yQG4YOmShtHqOAbPWyz66tUJ5W70AueD6EWLEI+0QqaELpESl82aLWfug6JsQ/XWx34&#13;&#10;7GtZ9frC4tbIeRQtpdUtsUOjO3xssPw6DJZ9V++72efpeY95/lbEZIbByVyp25txt+HxsAERcAx/&#13;&#10;H/DbgfNDxsEKN1DlhVEwiVd3TFUQLxbcjBnr9ZyXgqn30TICmaXyf5PsBwAA//8DAFBLAQItABQA&#13;&#10;BgAIAAAAIQC2gziS/gAAAOEBAAATAAAAAAAAAAAAAAAAAAAAAABbQ29udGVudF9UeXBlc10ueG1s&#13;&#10;UEsBAi0AFAAGAAgAAAAhADj9If/WAAAAlAEAAAsAAAAAAAAAAAAAAAAALwEAAF9yZWxzLy5yZWxz&#13;&#10;UEsBAi0AFAAGAAgAAAAhANZvFaPlAQAAtwMAAA4AAAAAAAAAAAAAAAAALgIAAGRycy9lMm9Eb2Mu&#13;&#10;eG1sUEsBAi0AFAAGAAgAAAAhANoLMAvkAAAAEQEAAA8AAAAAAAAAAAAAAAAAPwQAAGRycy9kb3du&#13;&#10;cmV2LnhtbFBLBQYAAAAABAAEAPMAAABQBQAAAAA=&#13;&#10;" filled="f" fillcolor="navy" stroked="f" strokecolor="black [0]" strokeweight="2pt">
                <v:textbox inset="2.88pt,2.88pt,2.88pt,2.88pt">
                  <w:txbxContent>
                    <w:p w14:paraId="08CACF62" w14:textId="1A5FB8E3" w:rsidR="00114F7E" w:rsidRPr="000B6700" w:rsidRDefault="000C5B48" w:rsidP="000A1739">
                      <w:pPr>
                        <w:widowControl w:val="0"/>
                        <w:spacing w:after="0"/>
                        <w:ind w:left="567" w:hanging="567"/>
                        <w:jc w:val="both"/>
                        <w:rPr>
                          <w:rFonts w:ascii="Arial" w:hAnsi="Arial" w:cs="Arial"/>
                          <w:color w:val="000000" w:themeColor="text1"/>
                          <w:sz w:val="28"/>
                          <w:szCs w:val="28"/>
                        </w:rPr>
                      </w:pPr>
                      <w:r w:rsidRPr="00114F7E">
                        <w:rPr>
                          <w:rFonts w:ascii="Symbol" w:hAnsi="Symbol"/>
                          <w:sz w:val="28"/>
                          <w:szCs w:val="28"/>
                          <w:lang w:val="x-none"/>
                        </w:rPr>
                        <w:t>·</w:t>
                      </w:r>
                      <w:r>
                        <w:t> </w:t>
                      </w:r>
                      <w:r w:rsidR="00BE520D">
                        <w:t xml:space="preserve"> </w:t>
                      </w:r>
                      <w:r w:rsidR="00BE520D" w:rsidRPr="003F6B77">
                        <w:rPr>
                          <w:rFonts w:ascii="Arial" w:hAnsi="Arial" w:cs="Arial"/>
                          <w:color w:val="000000" w:themeColor="text1"/>
                          <w:sz w:val="28"/>
                          <w:szCs w:val="28"/>
                        </w:rPr>
                        <w:t>Integrated Front Door – Cheshire East</w:t>
                      </w:r>
                      <w:r w:rsidRPr="003F6B77">
                        <w:rPr>
                          <w:rFonts w:ascii="Arial" w:hAnsi="Arial" w:cs="Arial"/>
                          <w:color w:val="000000" w:themeColor="text1"/>
                          <w:sz w:val="28"/>
                          <w:szCs w:val="28"/>
                        </w:rPr>
                        <w:t xml:space="preserve">:  </w:t>
                      </w:r>
                      <w:r w:rsidRPr="000B6700">
                        <w:rPr>
                          <w:rFonts w:ascii="Arial" w:hAnsi="Arial" w:cs="Arial"/>
                          <w:color w:val="000000" w:themeColor="text1"/>
                          <w:sz w:val="28"/>
                          <w:szCs w:val="28"/>
                        </w:rPr>
                        <w:t>0300 123 5012</w:t>
                      </w:r>
                      <w:r w:rsidR="002C118D"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2C118D" w:rsidRPr="000B6700">
                        <w:rPr>
                          <w:rFonts w:ascii="Arial" w:hAnsi="Arial" w:cs="Arial"/>
                          <w:color w:val="000000" w:themeColor="text1"/>
                          <w:sz w:val="28"/>
                          <w:szCs w:val="28"/>
                        </w:rPr>
                        <w:t>ption 3</w:t>
                      </w:r>
                      <w:r w:rsidR="00CA649A"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CA649A" w:rsidRPr="000B6700">
                        <w:rPr>
                          <w:rFonts w:ascii="Arial" w:hAnsi="Arial" w:cs="Arial"/>
                          <w:color w:val="000000" w:themeColor="text1"/>
                          <w:sz w:val="28"/>
                          <w:szCs w:val="28"/>
                        </w:rPr>
                        <w:t>ption 2</w:t>
                      </w:r>
                      <w:r w:rsidR="002C118D" w:rsidRPr="000B6700">
                        <w:rPr>
                          <w:rFonts w:ascii="Arial" w:hAnsi="Arial" w:cs="Arial"/>
                          <w:color w:val="000000" w:themeColor="text1"/>
                          <w:sz w:val="28"/>
                          <w:szCs w:val="28"/>
                        </w:rPr>
                        <w:t>)</w:t>
                      </w:r>
                    </w:p>
                    <w:p w14:paraId="494C14EE" w14:textId="0F5AF5C5" w:rsidR="000C5B48" w:rsidRPr="000B6700" w:rsidRDefault="006700BC" w:rsidP="007936C6">
                      <w:pPr>
                        <w:pStyle w:val="ListParagraph"/>
                        <w:widowControl w:val="0"/>
                        <w:numPr>
                          <w:ilvl w:val="0"/>
                          <w:numId w:val="43"/>
                        </w:numPr>
                        <w:spacing w:after="0"/>
                        <w:ind w:left="142" w:hanging="142"/>
                        <w:jc w:val="both"/>
                        <w:rPr>
                          <w:rFonts w:ascii="Arial" w:hAnsi="Arial" w:cs="Arial"/>
                          <w:color w:val="000000" w:themeColor="text1"/>
                          <w:sz w:val="28"/>
                          <w:szCs w:val="28"/>
                        </w:rPr>
                      </w:pPr>
                      <w:r w:rsidRPr="000B6700">
                        <w:rPr>
                          <w:rFonts w:ascii="Arial" w:hAnsi="Arial" w:cs="Arial"/>
                          <w:color w:val="000000" w:themeColor="text1"/>
                          <w:sz w:val="28"/>
                          <w:szCs w:val="28"/>
                        </w:rPr>
                        <w:t xml:space="preserve"> </w:t>
                      </w:r>
                      <w:r w:rsidR="000C5B48" w:rsidRPr="000B6700">
                        <w:rPr>
                          <w:rFonts w:ascii="Arial" w:hAnsi="Arial" w:cs="Arial"/>
                          <w:color w:val="000000" w:themeColor="text1"/>
                          <w:sz w:val="28"/>
                          <w:szCs w:val="28"/>
                        </w:rPr>
                        <w:t>Emergency Duty Team</w:t>
                      </w:r>
                      <w:r w:rsidR="002C118D" w:rsidRPr="000B6700">
                        <w:rPr>
                          <w:rFonts w:ascii="Arial" w:hAnsi="Arial" w:cs="Arial"/>
                          <w:color w:val="000000" w:themeColor="text1"/>
                          <w:sz w:val="28"/>
                          <w:szCs w:val="28"/>
                        </w:rPr>
                        <w:t xml:space="preserve"> (Out of Hours)</w:t>
                      </w:r>
                      <w:r w:rsidR="000C5B48" w:rsidRPr="000B6700">
                        <w:rPr>
                          <w:rFonts w:ascii="Arial" w:hAnsi="Arial" w:cs="Arial"/>
                          <w:color w:val="000000" w:themeColor="text1"/>
                          <w:sz w:val="28"/>
                          <w:szCs w:val="28"/>
                        </w:rPr>
                        <w:t>: 0300 123 5022</w:t>
                      </w:r>
                    </w:p>
                    <w:p w14:paraId="7389FBCE" w14:textId="77777777" w:rsidR="004A1AEE"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Safeguarding of Children Concerns (Children living in other authorities): </w:t>
                      </w:r>
                    </w:p>
                    <w:p w14:paraId="06CBBD70" w14:textId="2F0D23AC" w:rsidR="000C5B48" w:rsidRPr="00BE520D" w:rsidRDefault="00BE520D" w:rsidP="00CA649A">
                      <w:pPr>
                        <w:widowControl w:val="0"/>
                        <w:ind w:left="567" w:hanging="567"/>
                        <w:jc w:val="both"/>
                        <w:rPr>
                          <w:rFonts w:ascii="Arial" w:hAnsi="Arial" w:cs="Arial"/>
                          <w:i/>
                          <w:iCs/>
                          <w:color w:val="FF0000"/>
                          <w:sz w:val="28"/>
                          <w:szCs w:val="28"/>
                        </w:rPr>
                      </w:pPr>
                      <w:r w:rsidRPr="00BE520D">
                        <w:rPr>
                          <w:rFonts w:ascii="Arial" w:hAnsi="Arial" w:cs="Arial"/>
                          <w:i/>
                          <w:iCs/>
                          <w:color w:val="FF0000"/>
                          <w:sz w:val="28"/>
                          <w:szCs w:val="28"/>
                        </w:rPr>
                        <w:t xml:space="preserve"> </w:t>
                      </w:r>
                      <w:r w:rsidR="004A1AEE" w:rsidRPr="00BE520D">
                        <w:rPr>
                          <w:rFonts w:ascii="Arial" w:hAnsi="Arial" w:cs="Arial"/>
                          <w:b/>
                          <w:bCs/>
                          <w:i/>
                          <w:iCs/>
                          <w:color w:val="FF0000"/>
                          <w:sz w:val="28"/>
                          <w:szCs w:val="28"/>
                        </w:rPr>
                        <w:t>(</w:t>
                      </w:r>
                      <w:r w:rsidRPr="00BE520D">
                        <w:rPr>
                          <w:rFonts w:ascii="Arial" w:hAnsi="Arial" w:cs="Arial"/>
                          <w:b/>
                          <w:bCs/>
                          <w:i/>
                          <w:iCs/>
                          <w:color w:val="FF0000"/>
                          <w:sz w:val="28"/>
                          <w:szCs w:val="28"/>
                        </w:rPr>
                        <w:t>DELETE/</w:t>
                      </w:r>
                      <w:r w:rsidR="000C5B48" w:rsidRPr="00BE520D">
                        <w:rPr>
                          <w:rFonts w:ascii="Arial" w:hAnsi="Arial" w:cs="Arial"/>
                          <w:b/>
                          <w:bCs/>
                          <w:i/>
                          <w:iCs/>
                          <w:color w:val="FF0000"/>
                          <w:sz w:val="28"/>
                          <w:szCs w:val="28"/>
                        </w:rPr>
                        <w:t xml:space="preserve">INSERT DETAILS OF RELEVANT AUTHORITY CONTACT NUMBERS) </w:t>
                      </w:r>
                    </w:p>
                    <w:p w14:paraId="512F3665" w14:textId="77777777" w:rsidR="000C5B48" w:rsidRPr="007C09ED" w:rsidRDefault="000C5B48" w:rsidP="00CA649A">
                      <w:pPr>
                        <w:widowControl w:val="0"/>
                        <w:ind w:left="567" w:hanging="567"/>
                        <w:jc w:val="both"/>
                        <w:rPr>
                          <w:rFonts w:ascii="Arial" w:hAnsi="Arial" w:cs="Arial"/>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Local Authority Designated Officer (LADO): 01270 685904 </w:t>
                      </w:r>
                      <w:r w:rsidRPr="007C09ED">
                        <w:rPr>
                          <w:rFonts w:ascii="Arial" w:hAnsi="Arial" w:cs="Arial"/>
                          <w:sz w:val="28"/>
                          <w:szCs w:val="28"/>
                        </w:rPr>
                        <w:t>/ 01606 288931</w:t>
                      </w:r>
                    </w:p>
                    <w:p w14:paraId="1B46B030" w14:textId="645B89CD" w:rsidR="000C5B48" w:rsidRDefault="000C5B48" w:rsidP="00CA649A">
                      <w:pPr>
                        <w:widowControl w:val="0"/>
                        <w:ind w:left="567" w:hanging="567"/>
                        <w:jc w:val="both"/>
                        <w:rPr>
                          <w:rFonts w:ascii="Arial" w:hAnsi="Arial" w:cs="Arial"/>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 xml:space="preserve">Prevent referrals: </w:t>
                      </w:r>
                      <w:hyperlink r:id="rId48" w:history="1">
                        <w:r w:rsidRPr="00E3195B">
                          <w:rPr>
                            <w:rStyle w:val="Hyperlink"/>
                            <w:rFonts w:ascii="Arial" w:hAnsi="Arial" w:cs="Arial"/>
                            <w:sz w:val="28"/>
                            <w:szCs w:val="28"/>
                          </w:rPr>
                          <w:t>Prevent Referral P</w:t>
                        </w:r>
                        <w:r w:rsidRPr="00E3195B">
                          <w:rPr>
                            <w:rStyle w:val="Hyperlink"/>
                            <w:rFonts w:ascii="Arial" w:hAnsi="Arial" w:cs="Arial"/>
                            <w:sz w:val="28"/>
                            <w:szCs w:val="28"/>
                          </w:rPr>
                          <w:t>r</w:t>
                        </w:r>
                        <w:r w:rsidRPr="00E3195B">
                          <w:rPr>
                            <w:rStyle w:val="Hyperlink"/>
                            <w:rFonts w:ascii="Arial" w:hAnsi="Arial" w:cs="Arial"/>
                            <w:sz w:val="28"/>
                            <w:szCs w:val="28"/>
                          </w:rPr>
                          <w:t xml:space="preserve">ocess </w:t>
                        </w:r>
                      </w:hyperlink>
                      <w:r w:rsidRPr="007C09ED">
                        <w:rPr>
                          <w:rFonts w:ascii="Arial" w:hAnsi="Arial" w:cs="Arial"/>
                          <w:sz w:val="28"/>
                          <w:szCs w:val="28"/>
                        </w:rPr>
                        <w:t xml:space="preserve"> </w:t>
                      </w:r>
                    </w:p>
                    <w:p w14:paraId="1C20CC7E" w14:textId="65A7CFA2" w:rsidR="001E6F3D" w:rsidRPr="00653082" w:rsidRDefault="001E6F3D" w:rsidP="007936C6">
                      <w:pPr>
                        <w:pStyle w:val="ListParagraph"/>
                        <w:widowControl w:val="0"/>
                        <w:numPr>
                          <w:ilvl w:val="0"/>
                          <w:numId w:val="43"/>
                        </w:numPr>
                        <w:ind w:left="142" w:hanging="142"/>
                        <w:rPr>
                          <w:rFonts w:ascii="Symbol" w:hAnsi="Symbol"/>
                          <w:sz w:val="28"/>
                          <w:szCs w:val="28"/>
                          <w:lang w:val="x-none"/>
                        </w:rPr>
                      </w:pPr>
                      <w:r w:rsidRPr="000B6700">
                        <w:rPr>
                          <w:rFonts w:ascii="Arial" w:hAnsi="Arial" w:cs="Arial"/>
                          <w:color w:val="000000" w:themeColor="text1"/>
                          <w:sz w:val="28"/>
                          <w:szCs w:val="28"/>
                        </w:rPr>
                        <w:t>Cyber Prevent (</w:t>
                      </w:r>
                      <w:r w:rsidR="00653082" w:rsidRPr="000B6700">
                        <w:rPr>
                          <w:rFonts w:ascii="Arial" w:hAnsi="Arial" w:cs="Arial"/>
                          <w:color w:val="000000" w:themeColor="text1"/>
                          <w:sz w:val="28"/>
                          <w:szCs w:val="28"/>
                        </w:rPr>
                        <w:t xml:space="preserve">concerns re </w:t>
                      </w:r>
                      <w:r w:rsidRPr="000B6700">
                        <w:rPr>
                          <w:rFonts w:ascii="Arial" w:hAnsi="Arial" w:cs="Arial"/>
                          <w:color w:val="000000" w:themeColor="text1"/>
                          <w:sz w:val="28"/>
                          <w:szCs w:val="28"/>
                        </w:rPr>
                        <w:t>online</w:t>
                      </w:r>
                      <w:r w:rsidR="00653082" w:rsidRPr="000B6700">
                        <w:rPr>
                          <w:rFonts w:ascii="Arial" w:hAnsi="Arial" w:cs="Arial"/>
                          <w:color w:val="000000" w:themeColor="text1"/>
                          <w:sz w:val="28"/>
                          <w:szCs w:val="28"/>
                        </w:rPr>
                        <w:t xml:space="preserve"> activity</w:t>
                      </w:r>
                      <w:r w:rsidRPr="000B6700">
                        <w:rPr>
                          <w:rFonts w:ascii="Arial" w:hAnsi="Arial" w:cs="Arial"/>
                          <w:color w:val="000000" w:themeColor="text1"/>
                          <w:sz w:val="28"/>
                          <w:szCs w:val="28"/>
                        </w:rPr>
                        <w:t>) referral</w:t>
                      </w:r>
                      <w:r w:rsidR="00653082" w:rsidRPr="000B6700">
                        <w:rPr>
                          <w:rFonts w:ascii="Arial" w:hAnsi="Arial" w:cs="Arial"/>
                          <w:color w:val="000000" w:themeColor="text1"/>
                          <w:sz w:val="28"/>
                          <w:szCs w:val="28"/>
                        </w:rPr>
                        <w:t xml:space="preserve">s   </w:t>
                      </w:r>
                      <w:hyperlink r:id="rId49" w:history="1">
                        <w:r w:rsidR="00653082" w:rsidRPr="00B42B74">
                          <w:rPr>
                            <w:rStyle w:val="Hyperlink"/>
                            <w:rFonts w:ascii="Arial" w:hAnsi="Arial" w:cs="Arial"/>
                            <w:sz w:val="28"/>
                            <w:szCs w:val="28"/>
                          </w:rPr>
                          <w:t>Cyber.Prevent@nwrocu.police.uk</w:t>
                        </w:r>
                      </w:hyperlink>
                    </w:p>
                    <w:p w14:paraId="01E1DFB5" w14:textId="468CA19D" w:rsidR="000C5B48" w:rsidRPr="000B6700" w:rsidRDefault="000C5B48" w:rsidP="00CA649A">
                      <w:pPr>
                        <w:widowControl w:val="0"/>
                        <w:ind w:left="567" w:hanging="567"/>
                        <w:jc w:val="both"/>
                        <w:rPr>
                          <w:rFonts w:ascii="Arial" w:hAnsi="Arial" w:cs="Arial"/>
                          <w:color w:val="000000" w:themeColor="text1"/>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Police: 999 (Emergency) / 101 (Non-emergency)</w:t>
                      </w:r>
                    </w:p>
                    <w:p w14:paraId="514FD40E" w14:textId="77777777" w:rsidR="000C5B48" w:rsidRPr="000B6700"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Mental Health Helpline: 0300 303 3972 </w:t>
                      </w:r>
                    </w:p>
                    <w:p w14:paraId="7E870ADB" w14:textId="77777777" w:rsidR="000C5B48" w:rsidRPr="000B6700" w:rsidRDefault="000C5B48" w:rsidP="007C09ED">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Adult Safeguarding: 0300 123 5010</w:t>
                      </w:r>
                    </w:p>
                    <w:p w14:paraId="1DB86860" w14:textId="017255AE" w:rsidR="000C5B48" w:rsidRPr="00BF093A" w:rsidRDefault="000C5B48" w:rsidP="007C09ED">
                      <w:pPr>
                        <w:widowControl w:val="0"/>
                        <w:jc w:val="both"/>
                        <w:rPr>
                          <w:rFonts w:ascii="Arial" w:hAnsi="Arial" w:cs="Arial"/>
                          <w:b/>
                          <w:bCs/>
                          <w:color w:val="002060"/>
                          <w:sz w:val="24"/>
                          <w:szCs w:val="24"/>
                        </w:rPr>
                      </w:pPr>
                      <w:r>
                        <w:rPr>
                          <w:rFonts w:ascii="Arial" w:hAnsi="Arial" w:cs="Arial"/>
                          <w:color w:val="000080"/>
                          <w:sz w:val="36"/>
                          <w:szCs w:val="36"/>
                        </w:rPr>
                        <w:t xml:space="preserve">      </w:t>
                      </w:r>
                    </w:p>
                  </w:txbxContent>
                </v:textbox>
                <w10:wrap anchorx="margin"/>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73088" behindDoc="0" locked="0" layoutInCell="1" allowOverlap="1" wp14:anchorId="6DDF0B43" wp14:editId="748A40CA">
                <wp:simplePos x="0" y="0"/>
                <wp:positionH relativeFrom="column">
                  <wp:posOffset>-558800</wp:posOffset>
                </wp:positionH>
                <wp:positionV relativeFrom="paragraph">
                  <wp:posOffset>4988983</wp:posOffset>
                </wp:positionV>
                <wp:extent cx="6374130" cy="518160"/>
                <wp:effectExtent l="0" t="0" r="7620" b="0"/>
                <wp:wrapNone/>
                <wp:docPr id="72" name="Text Box 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74130" cy="51816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536BDE4B" w14:textId="77777777" w:rsidR="000C5B48" w:rsidRDefault="000C5B48" w:rsidP="00EE0581">
                            <w:pPr>
                              <w:widowControl w:val="0"/>
                              <w:rPr>
                                <w:rFonts w:ascii="Arial" w:hAnsi="Arial" w:cs="Arial"/>
                                <w:b/>
                                <w:bCs/>
                                <w:sz w:val="36"/>
                                <w:szCs w:val="36"/>
                              </w:rPr>
                            </w:pPr>
                            <w:r>
                              <w:rPr>
                                <w:rFonts w:ascii="Arial" w:hAnsi="Arial" w:cs="Arial"/>
                                <w:b/>
                                <w:bCs/>
                                <w:sz w:val="36"/>
                                <w:szCs w:val="36"/>
                              </w:rPr>
                              <w:t>OUR LOCAL CONTACT NUMBERS ARE:</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DDF0B43" id="Text Box 72" o:spid="_x0000_s1030" type="#_x0000_t202" style="position:absolute;margin-left:-44pt;margin-top:392.85pt;width:501.9pt;height:40.8pt;z-index:251673088;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s3NG5AEAALYDAAAOAAAAZHJzL2Uyb0RvYy54bWysU1Fv0zAQfkfiP1h+p2nWrZuiptPYNIQ0&#10;GNLgBziOnVgkPnN2m5Rfz9lJuwJviBfL57O/u++7z5vbse/YXqE3YEueL5acKSuhNrYp+bevj+9u&#10;OPNB2Fp0YFXJD8rz2+3bN5vBFeoCWuhqhYxArC8GV/I2BFdkmZet6oVfgFOWkhqwF4FCbLIaxUDo&#10;fZddLJfrbACsHYJU3tPpw5Tk24SvtZLhWWuvAutKTr2FtGJaq7hm240oGhSuNXJuQ/xDF70wloqe&#10;oB5EEGyH5i+o3kgEDzosJPQZaG2kShyITb78g81LK5xKXEgc704y+f8HKz/vX9wXZGF8DyMNMJHw&#10;7gnkd88s3LfCNuoOEYZWiZoK51GybHC+mJ9GqX3hI0g1fIKahix2ARLQqLGPqhBPRug0gMNJdDUG&#10;Julwvbq+zFeUkpS7ym/ydZpKJorja4c+fFDQs7gpOdJQE7rYP/kQuxHF8UosZuHRdF0abGd/O6CL&#10;04lKzphfH9ufiISxGpmpS34ZicZcBfWByCFM5iGz06YF/MnZQMYpuf+xE6g46z5aEmi1vrpek9PO&#10;AzwPqvNAWElQJQ+cTdv7MLlz59A0LVWaRmLhjkTVJvF97WoeBZkjyTAbObrvPE63Xr/b9hcAAAD/&#10;/wMAUEsDBBQABgAIAAAAIQADaVqN4AAAAAsBAAAPAAAAZHJzL2Rvd25yZXYueG1sTI9BT4QwEIXv&#10;Jv6HZky87RY0u1SkbIzGxBPR1Ri9FToCSqeEll38944nPU7m5b3vK3aLG8QBp9B70pCuExBIjbc9&#10;tRpenu9XCkSIhqwZPKGGbwywK09PCpNbf6QnPOxjK7iEQm40dDGOuZSh6dCZsPYjEv8+/ORM5HNq&#10;pZ3MkcvdIC+SZCud6YkXOjPibYfN1352vJu936Wfrw+PWFVvtaJhnr2stD4/W26uQURc4l8YfvEZ&#10;HUpmqv1MNohBw0opdokaMrXJQHDiKt2wTK1BbbNLkGUh/zuUPwAAAP//AwBQSwECLQAUAAYACAAA&#10;ACEAtoM4kv4AAADhAQAAEwAAAAAAAAAAAAAAAAAAAAAAW0NvbnRlbnRfVHlwZXNdLnhtbFBLAQIt&#10;ABQABgAIAAAAIQA4/SH/1gAAAJQBAAALAAAAAAAAAAAAAAAAAC8BAABfcmVscy8ucmVsc1BLAQIt&#10;ABQABgAIAAAAIQDOs3NG5AEAALYDAAAOAAAAAAAAAAAAAAAAAC4CAABkcnMvZTJvRG9jLnhtbFBL&#10;AQItABQABgAIAAAAIQADaVqN4AAAAAsBAAAPAAAAAAAAAAAAAAAAAD4EAABkcnMvZG93bnJldi54&#10;bWxQSwUGAAAAAAQABADzAAAASwUAAAAA&#10;" filled="f" fillcolor="navy" stroked="f" strokecolor="black [0]" strokeweight="2pt">
                <v:textbox inset="2.88pt,2.88pt,2.88pt,2.88pt">
                  <w:txbxContent>
                    <w:p w14:paraId="536BDE4B" w14:textId="77777777" w:rsidR="000C5B48" w:rsidRDefault="000C5B48" w:rsidP="00EE0581">
                      <w:pPr>
                        <w:widowControl w:val="0"/>
                        <w:rPr>
                          <w:rFonts w:ascii="Arial" w:hAnsi="Arial" w:cs="Arial"/>
                          <w:b/>
                          <w:bCs/>
                          <w:sz w:val="36"/>
                          <w:szCs w:val="36"/>
                        </w:rPr>
                      </w:pPr>
                      <w:r>
                        <w:rPr>
                          <w:rFonts w:ascii="Arial" w:hAnsi="Arial" w:cs="Arial"/>
                          <w:b/>
                          <w:bCs/>
                          <w:sz w:val="36"/>
                          <w:szCs w:val="36"/>
                        </w:rPr>
                        <w:t>OUR LOCAL CONTACT NUMBERS ARE:</w:t>
                      </w:r>
                    </w:p>
                  </w:txbxContent>
                </v:textbox>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70016" behindDoc="0" locked="0" layoutInCell="1" allowOverlap="1" wp14:anchorId="40408C26" wp14:editId="09F74F7A">
                <wp:simplePos x="0" y="0"/>
                <wp:positionH relativeFrom="column">
                  <wp:posOffset>-463762</wp:posOffset>
                </wp:positionH>
                <wp:positionV relativeFrom="paragraph">
                  <wp:posOffset>2095289</wp:posOffset>
                </wp:positionV>
                <wp:extent cx="6532880" cy="0"/>
                <wp:effectExtent l="13335" t="15240" r="16510" b="13335"/>
                <wp:wrapNone/>
                <wp:docPr id="75" name="Straight Arrow Connector 7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532880" cy="0"/>
                        </a:xfrm>
                        <a:prstGeom prst="straightConnector1">
                          <a:avLst/>
                        </a:prstGeom>
                        <a:noFill/>
                        <a:ln w="25400">
                          <a:solidFill>
                            <a:schemeClr val="dk1">
                              <a:lumMod val="0"/>
                              <a:lumOff val="0"/>
                            </a:schemeClr>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dk1">
                                    <a:lumMod val="0"/>
                                    <a:lumOff val="0"/>
                                  </a:scheme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shapetype w14:anchorId="60A29010" id="_x0000_t32" coordsize="21600,21600" o:spt="32" o:oned="t" path="m,l21600,21600e" filled="f">
                <v:path arrowok="t" fillok="f" o:connecttype="none"/>
                <o:lock v:ext="edit" shapetype="t"/>
              </v:shapetype>
              <v:shape id="Straight Arrow Connector 75" o:spid="_x0000_s1026" type="#_x0000_t32" style="position:absolute;margin-left:-36.5pt;margin-top:165pt;width:514.4pt;height:0;z-index:251670016;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CdD2wEAALEDAAAOAAAAZHJzL2Uyb0RvYy54bWysU8Fu2zAMvQ/YPwi+L3bStQiMOD0k7S7d&#10;FqDdBzCSHAuVRUFU4uTvR8lJkHW3YReBIsXHR/Jp8XjsrTjoQAZdU0wnVSG0k6iM2zXFr7fnL/NC&#10;UASnwKLTTXHSVDwuP39aDL7WM+zQKh0EgziqB98UXYy+LkuSne6BJui142CLoYfI17ArVYCB0Xtb&#10;zqrqoRwwKB9QaiL2rsdgscz4batl/Nm2pKOwTcHcYj5DPrfpLJcLqHcBfGfkmQb8A4sejOOiV6g1&#10;RBD7YP6C6o0MSNjGicS+xLY1UuceuJtp9aGb1w68zr3wcMhfx0T/D1b+OKzcJiTq8uhe/QvKdxIO&#10;Vx24nc4E3k6eFzdNoyoHT/U1JV3Ib4LYDt9R8RvYR8xTOLahT5DcnzjmYZ+uw9bHKCQ7H+7vZvM5&#10;70ReYiXUl0QfKH7T2ItkNAXFAGbXxRU6xyvFMM1l4PBCMdGC+pKQqjp8NtbmzVonhqaY3X+tqpxB&#10;aI1K0fQui0yvbBAHYHmo9xHV7ntuZ/SdBcIultGNiytes3P9P4ATmTVQNybQidYYR6UF3DuVmXUa&#10;1NPZjmDsaDOudYmbzto9t3cZdFI11VtUp024bIN1kQmcNZyEd3tn+/anLX8DAAD//wMAUEsDBBQA&#10;BgAIAAAAIQABh6/V4AAAAAsBAAAPAAAAZHJzL2Rvd25yZXYueG1sTI/RSsNAEEXfBf9hGcG3dqMh&#10;atNsigREqKI09gO22TEJZmdjdtOkfr0jCPo2M/dy59xsM9tOHHHwrSMFV8sIBFLlTEu1gv3bw+IO&#10;hA+ajO4coYITetjk52eZTo2baIfHMtSCQ8inWkETQp9K6asGrfZL1yOx9u4GqwOvQy3NoCcOt528&#10;jqIbaXVL/KHRPRYNVh/laBU8vkyfr0+rr6IvtqFNts/lmOxOSl1ezPdrEAHn8GeGH3xGh5yZDm4k&#10;40WnYHEbc5egII4jHtixShIuc/i9yDyT/zvk3wAAAP//AwBQSwECLQAUAAYACAAAACEAtoM4kv4A&#10;AADhAQAAEwAAAAAAAAAAAAAAAAAAAAAAW0NvbnRlbnRfVHlwZXNdLnhtbFBLAQItABQABgAIAAAA&#10;IQA4/SH/1gAAAJQBAAALAAAAAAAAAAAAAAAAAC8BAABfcmVscy8ucmVsc1BLAQItABQABgAIAAAA&#10;IQAovCdD2wEAALEDAAAOAAAAAAAAAAAAAAAAAC4CAABkcnMvZTJvRG9jLnhtbFBLAQItABQABgAI&#10;AAAAIQABh6/V4AAAAAsBAAAPAAAAAAAAAAAAAAAAADUEAABkcnMvZG93bnJldi54bWxQSwUGAAAA&#10;AAQABADzAAAAQgUAAAAA&#10;" strokecolor="black [0]" strokeweight="2pt">
                <v:stroke dashstyle="1 1"/>
                <v:shadow color="black [0]"/>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68992" behindDoc="0" locked="0" layoutInCell="1" allowOverlap="1" wp14:anchorId="61777E99" wp14:editId="706B50EC">
                <wp:simplePos x="0" y="0"/>
                <wp:positionH relativeFrom="column">
                  <wp:posOffset>-550333</wp:posOffset>
                </wp:positionH>
                <wp:positionV relativeFrom="paragraph">
                  <wp:posOffset>1701801</wp:posOffset>
                </wp:positionV>
                <wp:extent cx="6427470" cy="419100"/>
                <wp:effectExtent l="0" t="0" r="0" b="0"/>
                <wp:wrapNone/>
                <wp:docPr id="76" name="Text Box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27470" cy="41910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74F5F2ED" w14:textId="77777777" w:rsidR="000C5B48" w:rsidRDefault="000C5B48" w:rsidP="00EE0581">
                            <w:pPr>
                              <w:widowControl w:val="0"/>
                              <w:rPr>
                                <w:rFonts w:ascii="Arial" w:hAnsi="Arial" w:cs="Arial"/>
                                <w:b/>
                                <w:bCs/>
                                <w:sz w:val="36"/>
                                <w:szCs w:val="36"/>
                              </w:rPr>
                            </w:pPr>
                            <w:r>
                              <w:rPr>
                                <w:rFonts w:ascii="Arial" w:hAnsi="Arial" w:cs="Arial"/>
                                <w:b/>
                                <w:bCs/>
                                <w:sz w:val="36"/>
                                <w:szCs w:val="36"/>
                              </w:rPr>
                              <w:t>KEY CONTACTS IN OUR SCHOOL:</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1777E99" id="Text Box 76" o:spid="_x0000_s1031" type="#_x0000_t202" style="position:absolute;margin-left:-43.35pt;margin-top:134pt;width:506.1pt;height:33pt;z-index:25166899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zPgm5AEAALYDAAAOAAAAZHJzL2Uyb0RvYy54bWysU8tu2zAQvBfoPxC815Jcx24Fy0GaIEWB&#10;9AGk+QCKoiSiEpdd0pbcr++Skh23uRW9EFwuObszO9xej33HDgqdBlPwbJFypoyESpum4E/f79+8&#10;48x5YSrRgVEFPyrHr3evX20Hm6sltNBVChmBGJcPtuCt9zZPEidb1Qu3AKsMJWvAXngKsUkqFAOh&#10;912yTNN1MgBWFkEq5+j0bkryXcSvayX917p2yrOu4NSbjyvGtQxrstuKvEFhWy3nNsQ/dNELbajo&#10;GepOeMH2qF9A9VoiOKj9QkKfQF1rqSIHYpOlf7F5bIVVkQuJ4+xZJvf/YOWXw6P9hsyPH2CkAUYS&#10;zj6A/OGYgdtWmEbdIMLQKlFR4SxIlgzW5fPTILXLXQAph89Q0ZDF3kMEGmvsgyrEkxE6DeB4Fl2N&#10;nkk6XK+Wm9WGUpJyq+x9lsapJCI/vbbo/EcFPQubgiMNNaKLw4PzoRuRn66EYgbuddfFwXbmjwO6&#10;OJ2o6Iz59an9iYgfy5HpquBXgWjIlVAdiRzCZB4yO21awF+cDWScgrufe4GKs+6TIYHerq82a3La&#10;ZYCXQXkZCCMJquCes2l76yd37i3qpqVK00gM3JCotY58n7uaR0HmiDLMRg7uu4zjrefvtvsNAAD/&#10;/wMAUEsDBBQABgAIAAAAIQDV7qN44QAAAAsBAAAPAAAAZHJzL2Rvd25yZXYueG1sTI9BT4NAEIXv&#10;Jv6HzZh4a5dSSxFZGqMx8URqNUZvC4yA7s4Sdmnx3zue9DiZL+99L9/N1ogjjr53pGC1jEAg1a7p&#10;qVXw8vywSEH4oKnRxhEq+EYPu+L8LNdZ4070hMdDaAWHkM+0gi6EIZPS1x1a7ZduQOLfhxutDnyO&#10;rWxGfeJwa2QcRYm0uidu6PSAdx3WX4fJcu/2/X71+fq4x7J8q1Iy0+RkqdTlxXx7AyLgHP5g+NVn&#10;dSjYqXITNV4YBYs02TKqIE5SHsXEdbzZgKgUrNdXEcgil/83FD8AAAD//wMAUEsBAi0AFAAGAAgA&#10;AAAhALaDOJL+AAAA4QEAABMAAAAAAAAAAAAAAAAAAAAAAFtDb250ZW50X1R5cGVzXS54bWxQSwEC&#10;LQAUAAYACAAAACEAOP0h/9YAAACUAQAACwAAAAAAAAAAAAAAAAAvAQAAX3JlbHMvLnJlbHNQSwEC&#10;LQAUAAYACAAAACEAxcz4JuQBAAC2AwAADgAAAAAAAAAAAAAAAAAuAgAAZHJzL2Uyb0RvYy54bWxQ&#10;SwECLQAUAAYACAAAACEA1e6jeOEAAAALAQAADwAAAAAAAAAAAAAAAAA+BAAAZHJzL2Rvd25yZXYu&#10;eG1sUEsFBgAAAAAEAAQA8wAAAEwFAAAAAA==&#10;" filled="f" fillcolor="navy" stroked="f" strokecolor="black [0]" strokeweight="2pt">
                <v:textbox inset="2.88pt,2.88pt,2.88pt,2.88pt">
                  <w:txbxContent>
                    <w:p w14:paraId="74F5F2ED" w14:textId="77777777" w:rsidR="000C5B48" w:rsidRDefault="000C5B48" w:rsidP="00EE0581">
                      <w:pPr>
                        <w:widowControl w:val="0"/>
                        <w:rPr>
                          <w:rFonts w:ascii="Arial" w:hAnsi="Arial" w:cs="Arial"/>
                          <w:b/>
                          <w:bCs/>
                          <w:sz w:val="36"/>
                          <w:szCs w:val="36"/>
                        </w:rPr>
                      </w:pPr>
                      <w:r>
                        <w:rPr>
                          <w:rFonts w:ascii="Arial" w:hAnsi="Arial" w:cs="Arial"/>
                          <w:b/>
                          <w:bCs/>
                          <w:sz w:val="36"/>
                          <w:szCs w:val="36"/>
                        </w:rPr>
                        <w:t>KEY CONTACTS IN OUR SCHOOL:</w:t>
                      </w:r>
                    </w:p>
                  </w:txbxContent>
                </v:textbox>
              </v:shape>
            </w:pict>
          </mc:Fallback>
        </mc:AlternateContent>
      </w:r>
      <w:r w:rsidR="00B13ACE" w:rsidRPr="009451C1">
        <w:rPr>
          <w:rFonts w:ascii="Arial" w:hAnsi="Arial" w:cs="Arial"/>
          <w:noProof/>
          <w:sz w:val="24"/>
          <w:szCs w:val="24"/>
        </w:rPr>
        <mc:AlternateContent>
          <mc:Choice Requires="wpg">
            <w:drawing>
              <wp:anchor distT="0" distB="0" distL="114300" distR="114300" simplePos="0" relativeHeight="251666944" behindDoc="0" locked="0" layoutInCell="1" allowOverlap="1" wp14:anchorId="384F0E2E" wp14:editId="419F636F">
                <wp:simplePos x="0" y="0"/>
                <wp:positionH relativeFrom="margin">
                  <wp:posOffset>-564144</wp:posOffset>
                </wp:positionH>
                <wp:positionV relativeFrom="paragraph">
                  <wp:posOffset>1549400</wp:posOffset>
                </wp:positionV>
                <wp:extent cx="6985000" cy="148167"/>
                <wp:effectExtent l="0" t="0" r="0" b="0"/>
                <wp:wrapNone/>
                <wp:docPr id="78" name="Group 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985000" cy="148167"/>
                          <a:chOff x="1080120" y="1065920"/>
                          <a:chExt cx="24903" cy="42"/>
                        </a:xfrm>
                      </wpg:grpSpPr>
                      <wps:wsp>
                        <wps:cNvPr id="79"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80"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7D8FBBFA" id="Group 78" o:spid="_x0000_s1026" style="position:absolute;margin-left:-44.4pt;margin-top:122pt;width:550pt;height:11.65pt;z-index:251666944;mso-position-horizontal-relative:margin" coordorigin="10801,10659" coordsize="249,0"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7JY/C5QIAACEHAAAOAAAAZHJzL2Uyb0RvYy54bWy8Vdtu2zAMfR+wfxD0vtpJc7NRpyjSCwZ0&#13;&#10;W7F2H6DIsi1MljRJiZN9/SjJSd123YAOmB8MUiJp8vCQPjvftQJtmbFcyQKPTlKMmKSq5LIu8LeH&#13;&#10;6w8LjKwjsiRCSVbgPbP4fPn+3VmnczZWjRIlMwiCSJt3usCNczpPEksb1hJ7ojSTcFkp0xIHqqmT&#13;&#10;0pAOorciGafpLOmUKbVRlFkLp5fxEi9D/Kpi1H2pKsscEgWG3Fx4m/Be+3eyPCN5bYhuOO3TIG/I&#13;&#10;oiVcwkePoS6JI2hj+ItQLadGWVW5E6raRFUVpyzUANWM0mfV3Bi10aGWOu9qfYQJoH2G05vD0s/b&#13;&#10;G6Pv9Z2J2YN4q+h3C7gkna7z4b3X62iM1t0nVUI/ycapUPiuMq0PASWhXcB3f8SX7RyicDjLFtM0&#13;&#10;hTZQuBtNFqPZPDaANtAl7zZKF+loDBbeIJ1NM5BDi2hz1QcZT7L0NIaYjP1lQvL48ZBwn6AnADDK&#13;&#10;PoJm/w20+4ZoFnphPSh3BvGywPMMI0laAOIrUI3IWjA0mWHU8LJkfiB8gj4TcDmAbCPCSKpVAx7s&#13;&#10;whjVNYyUkGGwhzoGDl6x0J+/Qv4qdgf4X0eO5NpYd8NUi7xQYAPVhLaS7a11EeSDie+yVYKX11yI&#13;&#10;oJh6vRIGbQkM2XV4+r48MRPSG0vl3WJEfxKK9fVFnNaq3EOtRsVJhc0CQqPMT4w6mNIC2x8bYhhG&#13;&#10;4qMEvE5n0znA7YaKGSrroUIkhVAFdhhFceXiKthow+sGvjQKRUt1AbSueCjc4x+z6pMFUv0ndi1g&#13;&#10;ECK7brkEYoVp6cmxknFk6U72I3skVKDqw14DK5/wKbq8nU+TEI3kj3yawgCHYQ5TehzEF3QSkP6f&#13;&#10;6HQkBcmFRF2Bp/PRNA0eTyhkh0zLstUqy37HNFibsgSKkdyP1VUvO8JFlCHRSEYW/hA9ww/ADIno&#13;&#10;eerPQ8/DfoE9HFZO/8/wi36oB/vHP9vyFwAAAP//AwBQSwMEFAAGAAgAAAAhANOMomrmAAAAEQEA&#13;&#10;AA8AAABkcnMvZG93bnJldi54bWxMj8tuwjAQRfeV+g/WIHUHjgOlUYiDEH2sUKVCpYqdiYckIraj&#13;&#10;2CTh7zus2s1I87r33Gw9mob12PnaWQliFgFDWzhd21LC9+F9mgDzQVmtGmdRwg09rPPHh0yl2g32&#13;&#10;C/t9KBmJWJ8qCVUIbcq5Lyo0ys9ci5Z2Z9cZFajtSq47NZC4aXgcRUtuVG3JoVItbissLvurkfAx&#13;&#10;qGEzF2/97nLe3o6H58+fnUApnybj64rKZgUs4Bj+PuCegfghJ7CTu1rtWSNhmiTEHyTEiwUlu19E&#13;&#10;QsTATjRavsyB5xn/nyT/BQAA//8DAFBLAQItABQABgAIAAAAIQC2gziS/gAAAOEBAAATAAAAAAAA&#13;&#10;AAAAAAAAAAAAAABbQ29udGVudF9UeXBlc10ueG1sUEsBAi0AFAAGAAgAAAAhADj9If/WAAAAlAEA&#13;&#10;AAsAAAAAAAAAAAAAAAAALwEAAF9yZWxzLy5yZWxzUEsBAi0AFAAGAAgAAAAhAHslj8LlAgAAIQcA&#13;&#10;AA4AAAAAAAAAAAAAAAAALgIAAGRycy9lMm9Eb2MueG1sUEsBAi0AFAAGAAgAAAAhANOMomrmAAAA&#13;&#10;EQEAAA8AAAAAAAAAAAAAAAAAPwUAAGRycy9kb3ducmV2LnhtbFBLBQYAAAAABAAEAPMAAABSBgAA&#13;&#10;AAA=&#13;&#10;">
                <v:rect id="Rectangle 46" o:spid="_x0000_s1027" style="position:absolute;left:10801;top:10659;width:249;height:0;visibility:hidden;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kceDkyQAAAOAAAAAPAAAAZHJzL2Rvd25yZXYueG1sRI9Ba8JA&#13;&#10;FITvBf/D8gq9SN3YgzHRVUSxeJFq6sHjI/tMUrNvQ3aryb93C0IvA8Mw3zDzZWdqcaPWVZYVjEcR&#13;&#10;COLc6ooLBafv7fsUhPPIGmvLpKAnB8vF4GWOqbZ3PtIt84UIEHYpKii9b1IpXV6SQTeyDXHILrY1&#13;&#10;6INtC6lbvAe4qeVHFE2kwYrDQokNrUvKr9mvUfC5Oh0i/Dr3u2Fyjfdxsv/Z9IlSb6/dZhZkNQPh&#13;&#10;qfP/jSdipxXECfwdCmdALh4AAAD//wMAUEsBAi0AFAAGAAgAAAAhANvh9svuAAAAhQEAABMAAAAA&#13;&#10;AAAAAAAAAAAAAAAAAFtDb250ZW50X1R5cGVzXS54bWxQSwECLQAUAAYACAAAACEAWvQsW78AAAAV&#13;&#10;AQAACwAAAAAAAAAAAAAAAAAfAQAAX3JlbHMvLnJlbHNQSwECLQAUAAYACAAAACEAJHHg5MkAAADg&#13;&#10;AAAADwAAAAAAAAAAAAAAAAAHAgAAZHJzL2Rvd25yZXYueG1sUEsFBgAAAAADAAMAtwAAAP0CAAAA&#13;&#10;AA==&#13;&#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PXp7AxgAAAOAAAAAPAAAAZHJzL2Rvd25yZXYueG1sRI9Ba8JA&#13;&#10;EIXvBf/DMkJvddMeSoiuIo1CT4K2F29DdpINZmdDdk3iv3cOhV4GHsP7Ht9mN/tOjTTENrCB91UG&#13;&#10;irgKtuXGwO/P8S0HFROyxS4wGXhQhN128bLBwoaJzzReUqMEwrFAAy6lvtA6Vo48xlXoieVXh8Fj&#13;&#10;kjg02g44Cdx3+iPLPrXHlmXBYU9fjqrb5e4NHMf96XRtb/m1TE13ONduqktnzOtyLtdy9mtQieb0&#13;&#10;3/hDfFsDuSiIkMiA3j4BAAD//wMAUEsBAi0AFAAGAAgAAAAhANvh9svuAAAAhQEAABMAAAAAAAAA&#13;&#10;AAAAAAAAAAAAAFtDb250ZW50X1R5cGVzXS54bWxQSwECLQAUAAYACAAAACEAWvQsW78AAAAVAQAA&#13;&#10;CwAAAAAAAAAAAAAAAAAfAQAAX3JlbHMvLnJlbHNQSwECLQAUAAYACAAAACEAz16ewMYAAADgAAAA&#13;&#10;DwAAAAAAAAAAAAAAAAAHAgAAZHJzL2Rvd25yZXYueG1sUEsFBgAAAAADAAMAtwAAAPoCAAAAAA==&#13;&#10;" strokecolor="#9c9" strokeweight="4.5pt">
                  <v:shadow color="#ccc"/>
                </v:line>
                <w10:wrap anchorx="margin"/>
              </v:group>
            </w:pict>
          </mc:Fallback>
        </mc:AlternateContent>
      </w:r>
      <w:r w:rsidR="007C09ED" w:rsidRPr="009451C1">
        <w:rPr>
          <w:rFonts w:ascii="Arial" w:hAnsi="Arial" w:cs="Arial"/>
          <w:noProof/>
          <w:sz w:val="24"/>
          <w:szCs w:val="24"/>
        </w:rPr>
        <mc:AlternateContent>
          <mc:Choice Requires="wps">
            <w:drawing>
              <wp:anchor distT="36576" distB="36576" distL="36576" distR="36576" simplePos="0" relativeHeight="251674112" behindDoc="0" locked="0" layoutInCell="1" allowOverlap="1" wp14:anchorId="20BFEA99" wp14:editId="6FD69015">
                <wp:simplePos x="0" y="0"/>
                <wp:positionH relativeFrom="column">
                  <wp:posOffset>-528002</wp:posOffset>
                </wp:positionH>
                <wp:positionV relativeFrom="paragraph">
                  <wp:posOffset>4999038</wp:posOffset>
                </wp:positionV>
                <wp:extent cx="6532880" cy="0"/>
                <wp:effectExtent l="13970" t="13970" r="15875" b="14605"/>
                <wp:wrapNone/>
                <wp:docPr id="71" name="Straight Arrow Connector 7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532880" cy="0"/>
                        </a:xfrm>
                        <a:prstGeom prst="straightConnector1">
                          <a:avLst/>
                        </a:prstGeom>
                        <a:noFill/>
                        <a:ln w="25400">
                          <a:solidFill>
                            <a:schemeClr val="dk1">
                              <a:lumMod val="0"/>
                              <a:lumOff val="0"/>
                            </a:schemeClr>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dk1">
                                    <a:lumMod val="0"/>
                                    <a:lumOff val="0"/>
                                  </a:scheme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shape w14:anchorId="0F6109FC" id="Straight Arrow Connector 71" o:spid="_x0000_s1026" type="#_x0000_t32" style="position:absolute;margin-left:-41.55pt;margin-top:393.65pt;width:514.4pt;height:0;z-index:25167411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CdD2wEAALEDAAAOAAAAZHJzL2Uyb0RvYy54bWysU8Fu2zAMvQ/YPwi+L3bStQiMOD0k7S7d&#10;FqDdBzCSHAuVRUFU4uTvR8lJkHW3YReBIsXHR/Jp8XjsrTjoQAZdU0wnVSG0k6iM2zXFr7fnL/NC&#10;UASnwKLTTXHSVDwuP39aDL7WM+zQKh0EgziqB98UXYy+LkuSne6BJui142CLoYfI17ArVYCB0Xtb&#10;zqrqoRwwKB9QaiL2rsdgscz4batl/Nm2pKOwTcHcYj5DPrfpLJcLqHcBfGfkmQb8A4sejOOiV6g1&#10;RBD7YP6C6o0MSNjGicS+xLY1UuceuJtp9aGb1w68zr3wcMhfx0T/D1b+OKzcJiTq8uhe/QvKdxIO&#10;Vx24nc4E3k6eFzdNoyoHT/U1JV3Ib4LYDt9R8RvYR8xTOLahT5DcnzjmYZ+uw9bHKCQ7H+7vZvM5&#10;70ReYiXUl0QfKH7T2ItkNAXFAGbXxRU6xyvFMM1l4PBCMdGC+pKQqjp8NtbmzVonhqaY3X+tqpxB&#10;aI1K0fQui0yvbBAHYHmo9xHV7ntuZ/SdBcIultGNiytes3P9P4ATmTVQNybQidYYR6UF3DuVmXUa&#10;1NPZjmDsaDOudYmbzto9t3cZdFI11VtUp024bIN1kQmcNZyEd3tn+/anLX8DAAD//wMAUEsDBBQA&#10;BgAIAAAAIQDY8OwP4QAAAAsBAAAPAAAAZHJzL2Rvd25yZXYueG1sTI/RSsNAEEXfhf7DMgXf2k1b&#10;Y9KYTZGACFWURj9gmx2T0OxszG6a1K93BUEfZ+Zw59x0N+mWnbG3jSEBq2UADKk0qqFKwPvbwyIG&#10;Zp0kJVtDKOCCFnbZ7CqViTIjHfBcuIr5ELKJFFA71yWc27JGLe3SdEj+9mF6LZ0f+4qrXo4+XLd8&#10;HQS3XMuG/IdadpjXWJ6KQQt4fBk/X5+2X3mX710T7p+LITxchLieT/d3wBxO7g+GH32vDpl3OpqB&#10;lGWtgEW8WXlUQBRHG2Ce2N6EEbDj74ZnKf/fIfsGAAD//wMAUEsBAi0AFAAGAAgAAAAhALaDOJL+&#10;AAAA4QEAABMAAAAAAAAAAAAAAAAAAAAAAFtDb250ZW50X1R5cGVzXS54bWxQSwECLQAUAAYACAAA&#10;ACEAOP0h/9YAAACUAQAACwAAAAAAAAAAAAAAAAAvAQAAX3JlbHMvLnJlbHNQSwECLQAUAAYACAAA&#10;ACEAKLwnQ9sBAACxAwAADgAAAAAAAAAAAAAAAAAuAgAAZHJzL2Uyb0RvYy54bWxQSwECLQAUAAYA&#10;CAAAACEA2PDsD+EAAAALAQAADwAAAAAAAAAAAAAAAAA1BAAAZHJzL2Rvd25yZXYueG1sUEsFBgAA&#10;AAAEAAQA8wAAAEMFAAAAAA==&#10;" strokecolor="black [0]" strokeweight="2pt">
                <v:stroke dashstyle="1 1"/>
                <v:shadow color="black [0]"/>
              </v:shape>
            </w:pict>
          </mc:Fallback>
        </mc:AlternateContent>
      </w:r>
      <w:r w:rsidR="00EE0581" w:rsidRPr="009451C1">
        <w:rPr>
          <w:rFonts w:ascii="Arial" w:hAnsi="Arial" w:cs="Arial"/>
          <w:noProof/>
          <w:sz w:val="24"/>
          <w:szCs w:val="24"/>
        </w:rPr>
        <mc:AlternateContent>
          <mc:Choice Requires="wpg">
            <w:drawing>
              <wp:anchor distT="0" distB="0" distL="114300" distR="114300" simplePos="0" relativeHeight="251664896" behindDoc="0" locked="0" layoutInCell="1" allowOverlap="1" wp14:anchorId="43EB07AA" wp14:editId="2C811BCD">
                <wp:simplePos x="0" y="0"/>
                <wp:positionH relativeFrom="column">
                  <wp:posOffset>-848677</wp:posOffset>
                </wp:positionH>
                <wp:positionV relativeFrom="paragraph">
                  <wp:posOffset>-839152</wp:posOffset>
                </wp:positionV>
                <wp:extent cx="7560945" cy="10703560"/>
                <wp:effectExtent l="13335" t="13335" r="7620" b="8255"/>
                <wp:wrapNone/>
                <wp:docPr id="83" name="Group 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560945" cy="10703560"/>
                          <a:chOff x="1067547" y="1056109"/>
                          <a:chExt cx="68580" cy="89976"/>
                        </a:xfrm>
                      </wpg:grpSpPr>
                      <wps:wsp>
                        <wps:cNvPr id="84" name="Rectangle 33" hidden="1"/>
                        <wps:cNvSpPr>
                          <a:spLocks noChangeArrowheads="1"/>
                        </wps:cNvSpPr>
                        <wps:spPr bwMode="auto">
                          <a:xfrm>
                            <a:off x="1067547" y="1056109"/>
                            <a:ext cx="68580" cy="89977"/>
                          </a:xfrm>
                          <a:prstGeom prst="rect">
                            <a:avLst/>
                          </a:prstGeom>
                          <a:solidFill>
                            <a:srgbClr val="FFFFFF"/>
                          </a:solidFill>
                          <a:ln>
                            <a:noFill/>
                          </a:ln>
                          <a:extLst>
                            <a:ext uri="{91240B29-F687-4F45-9708-019B960494DF}">
                              <a14:hiddenLine xmlns:a14="http://schemas.microsoft.com/office/drawing/2010/main" w="9525" algn="ctr">
                                <a:solidFill>
                                  <a:srgbClr val="000000"/>
                                </a:solidFill>
                                <a:round/>
                                <a:headEnd/>
                                <a:tailEnd/>
                              </a14:hiddenLine>
                            </a:ext>
                          </a:extLst>
                        </wps:spPr>
                        <wps:bodyPr rot="0" vert="horz" wrap="square" lIns="36576" tIns="36576" rIns="36576" bIns="36576" anchor="t" anchorCtr="0" upright="1">
                          <a:noAutofit/>
                        </wps:bodyPr>
                      </wps:wsp>
                      <wps:wsp>
                        <wps:cNvPr id="85" name="Oval 34"/>
                        <wps:cNvSpPr>
                          <a:spLocks noChangeArrowheads="1"/>
                        </wps:cNvSpPr>
                        <wps:spPr bwMode="auto">
                          <a:xfrm>
                            <a:off x="1067547" y="1095908"/>
                            <a:ext cx="1728" cy="1601"/>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6" name="Oval 35"/>
                        <wps:cNvSpPr>
                          <a:spLocks noChangeArrowheads="1"/>
                        </wps:cNvSpPr>
                        <wps:spPr bwMode="auto">
                          <a:xfrm>
                            <a:off x="1067547" y="1098790"/>
                            <a:ext cx="1728" cy="1602"/>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7" name="Oval 36"/>
                        <wps:cNvSpPr>
                          <a:spLocks noChangeArrowheads="1"/>
                        </wps:cNvSpPr>
                        <wps:spPr bwMode="auto">
                          <a:xfrm>
                            <a:off x="1067547" y="1101673"/>
                            <a:ext cx="1728" cy="1601"/>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8" name="Rectangle 37"/>
                        <wps:cNvSpPr>
                          <a:spLocks noChangeArrowheads="1"/>
                        </wps:cNvSpPr>
                        <wps:spPr bwMode="auto">
                          <a:xfrm>
                            <a:off x="1067547" y="1056109"/>
                            <a:ext cx="2016" cy="38838"/>
                          </a:xfrm>
                          <a:prstGeom prst="rect">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9" name="Rectangle 38"/>
                        <wps:cNvSpPr>
                          <a:spLocks noChangeArrowheads="1"/>
                        </wps:cNvSpPr>
                        <wps:spPr bwMode="auto">
                          <a:xfrm>
                            <a:off x="1067547" y="1056109"/>
                            <a:ext cx="34290" cy="1868"/>
                          </a:xfrm>
                          <a:prstGeom prst="rect">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0" name="Rectangle 39"/>
                        <wps:cNvSpPr>
                          <a:spLocks noChangeArrowheads="1"/>
                        </wps:cNvSpPr>
                        <wps:spPr bwMode="auto">
                          <a:xfrm>
                            <a:off x="1134111" y="1107210"/>
                            <a:ext cx="2016" cy="38876"/>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1" name="Rectangle 40"/>
                        <wps:cNvSpPr>
                          <a:spLocks noChangeArrowheads="1"/>
                        </wps:cNvSpPr>
                        <wps:spPr bwMode="auto">
                          <a:xfrm>
                            <a:off x="1134111" y="1098723"/>
                            <a:ext cx="2016" cy="1761"/>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2" name="Rectangle 41"/>
                        <wps:cNvSpPr>
                          <a:spLocks noChangeArrowheads="1"/>
                        </wps:cNvSpPr>
                        <wps:spPr bwMode="auto">
                          <a:xfrm>
                            <a:off x="1134111" y="1101605"/>
                            <a:ext cx="2016" cy="1762"/>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3" name="Rectangle 42"/>
                        <wps:cNvSpPr>
                          <a:spLocks noChangeArrowheads="1"/>
                        </wps:cNvSpPr>
                        <wps:spPr bwMode="auto">
                          <a:xfrm>
                            <a:off x="1134111" y="1104488"/>
                            <a:ext cx="2016" cy="1761"/>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4" name="Rectangle 43"/>
                        <wps:cNvSpPr>
                          <a:spLocks noChangeArrowheads="1"/>
                        </wps:cNvSpPr>
                        <wps:spPr bwMode="auto">
                          <a:xfrm>
                            <a:off x="1101837" y="1144217"/>
                            <a:ext cx="34290" cy="1869"/>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6046D40" id="Group 83" o:spid="_x0000_s1026" style="position:absolute;margin-left:-66.8pt;margin-top:-66.05pt;width:595.35pt;height:842.8pt;z-index:251664896" coordorigin="10675,10561" coordsize="685,8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GdiEwQAACsdAAAOAAAAZHJzL2Uyb0RvYy54bWzsWVtvpDYUfq/U/2D5vQEDw02ZrFazTVRp&#10;21112x/gAXNRAVObCUl/fY9tmGHIrNKkTSZbMQ8jDObg853vXHx8+e6urtAtE7LkzRqTCxsj1iQ8&#10;LZt8jX//7fqHECPZ0SalFW/YGt8zid9dff/dZd/GzOEFr1ImEAhpZNy3a1x0XRtblkwKVlN5wVvW&#10;wMOMi5p2MBS5lQrag/S6shzb9q2ei7QVPGFSwt0P5iG+0vKzjCXdpyyTrEPVGsPaOv0v9P9W/VtX&#10;lzTOBW2LMhmWQZ+xipqWDXx0L+oD7SjaifKBqLpMBJc86y4SXls8y8qEaR1AG2LPtLkRfNdqXfK4&#10;z9s9TADtDKdni01+uf0sUJmucehi1NAabKQ/i2AM4PRtHsOcG9F+aT8LoyFcfuTJHxIeW/Pnapyb&#10;yWjb/8xTkEd3Hdfg3GWiViJAbXSnbXC/twG761ACN4OVb0feCqMEnhE7sF24YcyUFGBL9SKx/WDl&#10;BRjpKSuf2NE448dBjB+uQrC3EhJGUeCr5xaNzQr0qodVKhWBevKArvx36H4paMu00aRCbkTXG9H9&#10;FThJm7xiyAXEizJNmfIcA7Z+ZURaGphRwzcFvMHeC8H7gtEUVqjngx6TF9RAgpEexf2r8I02mIEX&#10;HIFH41bI7obxGqmLNRagkDYvvf0oO4PzOEVZW/KqTK/LqtIDkW83lUC3FBzyWv8G6UfTqkZNbrh6&#10;zUhUd7S+SkVjtC1P70FdwY1XQxSCi4KLvzDqwaPXWP65o4JhVP3UAGSuvwIeoG46ENPBdjqgTQKi&#10;1rjDyFxuOhM2dq0o8wK+RLTSDX8P9M5KrbgygVnVsFjg1WsRDFzGuO8nwBa53tkIFa0iO1Rfp/FI&#10;KBI4kAe0R/u2oe7oiw/oxKqqbKXyIBo/mVFRtNlEOhiAs/8DRsESdZIYiDu60MIvgH8ILmMAA9eZ&#10;8mt1Pn6FQTRkhJP8coaAMmabMRYN4Wrh19uMX5DOp/zSGXug4KsmRGITP9C1zxK/0P8oP0ICMvya&#10;FGC6sjkHyexJ0ToGMdgAQIxVSdINQ1dn0H3F+iBLPr/oWlIkbDRfpsaPTlBM2/GtUMz1HEidphAL&#10;/YViQ2n/7VT5ynoPopiud1+LYsT1CCFm6w3bc4fMSrGjKDbbd/+HUcyGH2zwzd5wKfTHftmT+kCn&#10;OxURGHdOMU8jfQ6K2VEYOLNq7EAxEviP7CafnycXhr1UnoycEwx71QbYcRAjvq13s4d6/4hhj+wn&#10;F4a9vWZYtO9lH4p9T9vxHDGM2J4XzjpiRwxbYti3V4id6Od7w4nJpCcPTciXauJDnyJ0hzMQ4nkO&#10;0ZvZQww7rvXHnuhXmmJLEHtSENMHSHAip8+UhtNDdeQ3HesTgMMZ59XfAAAA//8DAFBLAwQUAAYA&#10;CAAAACEAycssFeIAAAAPAQAADwAAAGRycy9kb3ducmV2LnhtbEyPwWrDMAyG74O9g9Fgt9Zxg7uR&#10;xSmlbDuVwdrB2M2N1SQ0tkPsJunbT91lvX1CP78+5avJtmzAPjTeKRDzBBi60pvGVQq+9m+zZ2Ah&#10;amd06x0quGCAVXF/l+vM+NF94rCLFaMSFzKtoI6xyzgPZY1Wh7nv0NHu6HurI419xU2vRyq3LV8k&#10;yZJb3Ti6UOsONzWWp93ZKngf9bhOxeuwPR03l5+9/PjeClTq8WFavwCLOMX/MFz1SR0Kcjr4szOB&#10;tQpmIk2XlP2jhQB2zSTyiehAJGUqgRc5v/2j+AUAAP//AwBQSwECLQAUAAYACAAAACEAtoM4kv4A&#10;AADhAQAAEwAAAAAAAAAAAAAAAAAAAAAAW0NvbnRlbnRfVHlwZXNdLnhtbFBLAQItABQABgAIAAAA&#10;IQA4/SH/1gAAAJQBAAALAAAAAAAAAAAAAAAAAC8BAABfcmVscy8ucmVsc1BLAQItABQABgAIAAAA&#10;IQCYyGdiEwQAACsdAAAOAAAAAAAAAAAAAAAAAC4CAABkcnMvZTJvRG9jLnhtbFBLAQItABQABgAI&#10;AAAAIQDJyywV4gAAAA8BAAAPAAAAAAAAAAAAAAAAAG0GAABkcnMvZG93bnJldi54bWxQSwUGAAAA&#10;AAQABADzAAAAfAcAAAAA&#10;">
                <v:rect id="Rectangle 33" o:spid="_x0000_s1027" style="position:absolute;left:10675;top:10561;width:686;height:899;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T3IxAAAANsAAAAPAAAAZHJzL2Rvd25yZXYueG1sRI9Pi8Iw&#10;FMTvgt8hPGFvmioqpWuURVlQEP8fPL5t3ralzUtpotZvbxYWPA4z8xtmtmhNJe7UuMKyguEgAkGc&#10;Wl1wpuBy/u7HIJxH1lhZJgVPcrCYdzszTLR98JHuJ5+JAGGXoILc+zqR0qU5GXQDWxMH79c2Bn2Q&#10;TSZ1g48AN5UcRdFUGiw4LORY0zKntDzdjIL9ZS/j1c95dyg35fqqp+PtZHNV6qPXfn2C8NT6d/i/&#10;vdYK4jH8fQk/QM5fAAAA//8DAFBLAQItABQABgAIAAAAIQDb4fbL7gAAAIUBAAATAAAAAAAAAAAA&#10;AAAAAAAAAABbQ29udGVudF9UeXBlc10ueG1sUEsBAi0AFAAGAAgAAAAhAFr0LFu/AAAAFQEAAAsA&#10;AAAAAAAAAAAAAAAAHwEAAF9yZWxzLy5yZWxzUEsBAi0AFAAGAAgAAAAhAGFNPcjEAAAA2wAAAA8A&#10;AAAAAAAAAAAAAAAABwIAAGRycy9kb3ducmV2LnhtbFBLBQYAAAAAAwADALcAAAD4AgAAAAA=&#10;" stroked="f">
                  <v:stroke joinstyle="round"/>
                  <v:textbox inset="2.88pt,2.88pt,2.88pt,2.88pt"/>
                </v:rect>
                <v:oval id="Oval 34" o:spid="_x0000_s1028" style="position:absolute;left:10675;top:10959;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XMxDxAAAANsAAAAPAAAAZHJzL2Rvd25yZXYueG1sRI9Ba8JA&#10;FITvBf/D8oTe6kalRdJsRARBpLQaC/X4mn0mwezbmF1j+u9doeBxmJlvmGTem1p01LrKsoLxKAJB&#10;nFtdcaHge796mYFwHlljbZkU/JGDeTp4SjDW9so76jJfiABhF6OC0vsmltLlJRl0I9sQB+9oW4M+&#10;yLaQusVrgJtaTqLoTRqsOCyU2NCypPyUXYyCiM4/3a/9/NiuMiM3X4diejlslXoe9ot3EJ56/wj/&#10;t9dawewV7l/CD5DpDQAA//8DAFBLAQItABQABgAIAAAAIQDb4fbL7gAAAIUBAAATAAAAAAAAAAAA&#10;AAAAAAAAAABbQ29udGVudF9UeXBlc10ueG1sUEsBAi0AFAAGAAgAAAAhAFr0LFu/AAAAFQEAAAsA&#10;AAAAAAAAAAAAAAAAHwEAAF9yZWxzLy5yZWxzUEsBAi0AFAAGAAgAAAAhAG9czEPEAAAA2wAAAA8A&#10;AAAAAAAAAAAAAAAABwIAAGRycy9kb3ducmV2LnhtbFBLBQYAAAAAAwADALcAAAD4AgAAAAA=&#10;" fillcolor="#9c9" stroked="f" strokecolor="black [0]" strokeweight="0" insetpen="t">
                  <v:shadow color="#ccc"/>
                  <v:textbox inset="2.88pt,2.88pt,2.88pt,2.88pt"/>
                </v:oval>
                <v:oval id="Oval 35" o:spid="_x0000_s1029" style="position:absolute;left:10675;top:10987;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jlI0xAAAANsAAAAPAAAAZHJzL2Rvd25yZXYueG1sRI/disIw&#10;FITvBd8hHME7TXcXRLpGkQVhkcWfKqyXx+bYFpuT2sRa394IgpfDzHzDTGatKUVDtSssK/gYRiCI&#10;U6sLzhTsd4vBGITzyBpLy6TgTg5m025ngrG2N95Sk/hMBAi7GBXk3lexlC7NyaAb2oo4eCdbG/RB&#10;1pnUNd4C3JTyM4pG0mDBYSHHin5ySs/J1SiI6PLfHO3qb7NIjFyuD9nX9bBRqt9r598gPLX+HX61&#10;f7WC8QieX8IPkNMHAAAA//8DAFBLAQItABQABgAIAAAAIQDb4fbL7gAAAIUBAAATAAAAAAAAAAAA&#10;AAAAAAAAAABbQ29udGVudF9UeXBlc10ueG1sUEsBAi0AFAAGAAgAAAAhAFr0LFu/AAAAFQEAAAsA&#10;AAAAAAAAAAAAAAAAHwEAAF9yZWxzLy5yZWxzUEsBAi0AFAAGAAgAAAAhAJ+OUjTEAAAA2wAAAA8A&#10;AAAAAAAAAAAAAAAABwIAAGRycy9kb3ducmV2LnhtbFBLBQYAAAAAAwADALcAAAD4AgAAAAA=&#10;" fillcolor="#9c9" stroked="f" strokecolor="black [0]" strokeweight="0" insetpen="t">
                  <v:shadow color="#ccc"/>
                  <v:textbox inset="2.88pt,2.88pt,2.88pt,2.88pt"/>
                </v:oval>
                <v:oval id="Oval 36" o:spid="_x0000_s1030" style="position:absolute;left:10675;top:11016;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wvevxAAAANsAAAAPAAAAZHJzL2Rvd25yZXYueG1sRI9Ba8JA&#10;FITvBf/D8oTe6kaFVtJsRARBpLQaC/X4mn0mwezbmF1j+u9doeBxmJlvmGTem1p01LrKsoLxKAJB&#10;nFtdcaHge796mYFwHlljbZkU/JGDeTp4SjDW9so76jJfiABhF6OC0vsmltLlJRl0I9sQB+9oW4M+&#10;yLaQusVrgJtaTqLoVRqsOCyU2NCypPyUXYyCiM4/3a/9/NiuMiM3X4diejlslXoe9ot3EJ56/wj/&#10;t9dawewN7l/CD5DpDQAA//8DAFBLAQItABQABgAIAAAAIQDb4fbL7gAAAIUBAAATAAAAAAAAAAAA&#10;AAAAAAAAAABbQ29udGVudF9UeXBlc10ueG1sUEsBAi0AFAAGAAgAAAAhAFr0LFu/AAAAFQEAAAsA&#10;AAAAAAAAAAAAAAAAHwEAAF9yZWxzLy5yZWxzUEsBAi0AFAAGAAgAAAAhAPDC96/EAAAA2wAAAA8A&#10;AAAAAAAAAAAAAAAABwIAAGRycy9kb3ducmV2LnhtbFBLBQYAAAAAAwADALcAAAD4AgAAAAA=&#10;" fillcolor="#9c9" stroked="f" strokecolor="black [0]" strokeweight="0" insetpen="t">
                  <v:shadow color="#ccc"/>
                  <v:textbox inset="2.88pt,2.88pt,2.88pt,2.88pt"/>
                </v:oval>
                <v:rect id="Rectangle 37" o:spid="_x0000_s1031" style="position:absolute;left:10675;top:10561;width:20;height: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CewgAAANsAAAAPAAAAZHJzL2Rvd25yZXYueG1sRE9Ni8Iw&#10;EL0L/ocwghdZ0/WgpRpFBGFlYUUr7O5tbMa22kxKE7X+e3MQPD7e92zRmkrcqHGlZQWfwwgEcWZ1&#10;ybmCQ7r+iEE4j6yxskwKHuRgMe92Zphoe+cd3fY+FyGEXYIKCu/rREqXFWTQDW1NHLiTbQz6AJtc&#10;6gbvIdxUchRFY2mw5NBQYE2rgrLL/moU/K3Tyc/36LiVv5vz9f9RbePBRSrV77XLKQhPrX+LX+4v&#10;rSAOY8OX8APk/AkAAP//AwBQSwECLQAUAAYACAAAACEA2+H2y+4AAACFAQAAEwAAAAAAAAAAAAAA&#10;AAAAAAAAW0NvbnRlbnRfVHlwZXNdLnhtbFBLAQItABQABgAIAAAAIQBa9CxbvwAAABUBAAALAAAA&#10;AAAAAAAAAAAAAB8BAABfcmVscy8ucmVsc1BLAQItABQABgAIAAAAIQB/ncCewgAAANsAAAAPAAAA&#10;AAAAAAAAAAAAAAcCAABkcnMvZG93bnJldi54bWxQSwUGAAAAAAMAAwC3AAAA9gIAAAAA&#10;" fillcolor="#9c9" stroked="f" strokecolor="black [0]" strokeweight="0" insetpen="t">
                  <v:shadow color="#ccc"/>
                  <v:textbox inset="2.88pt,2.88pt,2.88pt,2.88pt"/>
                </v:rect>
                <v:rect id="Rectangle 38" o:spid="_x0000_s1032" style="position:absolute;left:10675;top:10561;width:343;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WUFxwAAANsAAAAPAAAAZHJzL2Rvd25yZXYueG1sRI9Pa8JA&#10;FMTvhX6H5RW8FN3ooY2pmyCCoBQq/gH19pp9TVKzb0N21fjtuwXB4zAzv2EmWWdqcaHWVZYVDAcR&#10;COLc6ooLBbvtvB+DcB5ZY22ZFNzIQZY+P00w0fbKa7psfCEChF2CCkrvm0RKl5dk0A1sQxy8H9sa&#10;9EG2hdQtXgPc1HIURW/SYMVhocSGZiXlp83ZKDjMt+9fn6Pvldwvf8/HW72KX09Sqd5LN/0A4anz&#10;j/C9vdAK4jH8fwk/QKZ/AAAA//8DAFBLAQItABQABgAIAAAAIQDb4fbL7gAAAIUBAAATAAAAAAAA&#10;AAAAAAAAAAAAAABbQ29udGVudF9UeXBlc10ueG1sUEsBAi0AFAAGAAgAAAAhAFr0LFu/AAAAFQEA&#10;AAsAAAAAAAAAAAAAAAAAHwEAAF9yZWxzLy5yZWxzUEsBAi0AFAAGAAgAAAAhABDRZQXHAAAA2wAA&#10;AA8AAAAAAAAAAAAAAAAABwIAAGRycy9kb3ducmV2LnhtbFBLBQYAAAAAAwADALcAAAD7AgAAAAA=&#10;" fillcolor="#9c9" stroked="f" strokecolor="black [0]" strokeweight="0" insetpen="t">
                  <v:shadow color="#ccc"/>
                  <v:textbox inset="2.88pt,2.88pt,2.88pt,2.88pt"/>
                </v:rect>
                <v:rect id="Rectangle 39" o:spid="_x0000_s1033" style="position:absolute;left:11341;top:11072;width:20;height: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sD9wQAAANsAAAAPAAAAZHJzL2Rvd25yZXYueG1sRE/LagIx&#10;FN0L/kO4gjvN6KLUqVGKIGhB2vGxcHeZXDPTTm6GJKPTv28WBZeH816ue9uIO/lQO1Ywm2YgiEun&#10;azYKzqft5BVEiMgaG8ek4JcCrFfDwRJz7R5c0P0YjUghHHJUUMXY5lKGsiKLYepa4sTdnLcYE/RG&#10;ao+PFG4bOc+yF2mx5tRQYUubisqfY2cVYP11KQ6d9Obauf3Ht/m8Fv6m1HjUv7+BiNTHp/jfvdMK&#10;Fml9+pJ+gFz9AQAA//8DAFBLAQItABQABgAIAAAAIQDb4fbL7gAAAIUBAAATAAAAAAAAAAAAAAAA&#10;AAAAAABbQ29udGVudF9UeXBlc10ueG1sUEsBAi0AFAAGAAgAAAAhAFr0LFu/AAAAFQEAAAsAAAAA&#10;AAAAAAAAAAAAHwEAAF9yZWxzLy5yZWxzUEsBAi0AFAAGAAgAAAAhAAWWwP3BAAAA2wAAAA8AAAAA&#10;AAAAAAAAAAAABwIAAGRycy9kb3ducmV2LnhtbFBLBQYAAAAAAwADALcAAAD1AgAAAAA=&#10;" fillcolor="navy" stroked="f" strokecolor="black [0]" strokeweight="0" insetpen="t">
                  <v:shadow color="#ccc"/>
                  <v:textbox inset="2.88pt,2.88pt,2.88pt,2.88pt"/>
                </v:rect>
                <v:rect id="Rectangle 40" o:spid="_x0000_s1034" style="position:absolute;left:11341;top:10987;width:20;height: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2mVmxAAAANsAAAAPAAAAZHJzL2Rvd25yZXYueG1sRI9PawIx&#10;FMTvBb9DeEJvNWsP0q5GEUGwQmnXPwdvj80zu7p5WZKsbr99Uyh4HGbmN8xs0dtG3MiH2rGC8SgD&#10;QVw6XbNRcNivX95AhIissXFMCn4owGI+eJphrt2dC7rtohEJwiFHBVWMbS5lKCuyGEauJU7e2XmL&#10;MUlvpPZ4T3DbyNcsm0iLNaeFCltaVVRed51VgPX3sfjspDenzn1sL+brVPizUs/DfjkFEamPj/B/&#10;e6MVvI/h70v6AXL+CwAA//8DAFBLAQItABQABgAIAAAAIQDb4fbL7gAAAIUBAAATAAAAAAAAAAAA&#10;AAAAAAAAAABbQ29udGVudF9UeXBlc10ueG1sUEsBAi0AFAAGAAgAAAAhAFr0LFu/AAAAFQEAAAsA&#10;AAAAAAAAAAAAAAAAHwEAAF9yZWxzLy5yZWxzUEsBAi0AFAAGAAgAAAAhAGraZWbEAAAA2wAAAA8A&#10;AAAAAAAAAAAAAAAABwIAAGRycy9kb3ducmV2LnhtbFBLBQYAAAAAAwADALcAAAD4AgAAAAA=&#10;" fillcolor="navy" stroked="f" strokecolor="black [0]" strokeweight="0" insetpen="t">
                  <v:shadow color="#ccc"/>
                  <v:textbox inset="2.88pt,2.88pt,2.88pt,2.88pt"/>
                </v:rect>
                <v:rect id="Rectangle 41" o:spid="_x0000_s1035" style="position:absolute;left:11341;top:11016;width:20;height: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CPsRxAAAANsAAAAPAAAAZHJzL2Rvd25yZXYueG1sRI9BawIx&#10;FITvBf9DeEJvNasHsVujSEFohWJX7cHbY/PMrt28LElW139vCgWPw8x8w8yXvW3EhXyoHSsYjzIQ&#10;xKXTNRsFh/36ZQYiRGSNjWNScKMAy8XgaY65dlcu6LKLRiQIhxwVVDG2uZShrMhiGLmWOHkn5y3G&#10;JL2R2uM1wW0jJ1k2lRZrTgsVtvReUfm766wCrL9/iq9OenPs3OfmbLbHwp+Ueh72qzcQkfr4CP+3&#10;P7SC1wn8fUk/QC7uAAAA//8DAFBLAQItABQABgAIAAAAIQDb4fbL7gAAAIUBAAATAAAAAAAAAAAA&#10;AAAAAAAAAABbQ29udGVudF9UeXBlc10ueG1sUEsBAi0AFAAGAAgAAAAhAFr0LFu/AAAAFQEAAAsA&#10;AAAAAAAAAAAAAAAAHwEAAF9yZWxzLy5yZWxzUEsBAi0AFAAGAAgAAAAhAJoI+xHEAAAA2wAAAA8A&#10;AAAAAAAAAAAAAAAABwIAAGRycy9kb3ducmV2LnhtbFBLBQYAAAAAAwADALcAAAD4AgAAAAA=&#10;" fillcolor="navy" stroked="f" strokecolor="black [0]" strokeweight="0" insetpen="t">
                  <v:shadow color="#ccc"/>
                  <v:textbox inset="2.88pt,2.88pt,2.88pt,2.88pt"/>
                </v:rect>
                <v:rect id="Rectangle 42" o:spid="_x0000_s1036" style="position:absolute;left:11341;top:11044;width:20;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RF6KxAAAANsAAAAPAAAAZHJzL2Rvd25yZXYueG1sRI9BawIx&#10;FITvhf6H8ITealYLoqtRSkFoC8Wutgdvj80zu3bzsiRZXf+9KQgeh5n5hlmsetuIE/lQO1YwGmYg&#10;iEunazYKfnbr5ymIEJE1No5JwYUCrJaPDwvMtTtzQadtNCJBOOSooIqxzaUMZUUWw9C1xMk7OG8x&#10;JumN1B7PCW4bOc6yibRYc1qosKW3isq/bWcVYP39W3x10pt95z4+j2azL/xBqadB/zoHEamP9/Ct&#10;/a4VzF7g/0v6AXJ5BQAA//8DAFBLAQItABQABgAIAAAAIQDb4fbL7gAAAIUBAAATAAAAAAAAAAAA&#10;AAAAAAAAAABbQ29udGVudF9UeXBlc10ueG1sUEsBAi0AFAAGAAgAAAAhAFr0LFu/AAAAFQEAAAsA&#10;AAAAAAAAAAAAAAAAHwEAAF9yZWxzLy5yZWxzUEsBAi0AFAAGAAgAAAAhAPVEXorEAAAA2wAAAA8A&#10;AAAAAAAAAAAAAAAABwIAAGRycy9kb3ducmV2LnhtbFBLBQYAAAAAAwADALcAAAD4AgAAAAA=&#10;" fillcolor="navy" stroked="f" strokecolor="black [0]" strokeweight="0" insetpen="t">
                  <v:shadow color="#ccc"/>
                  <v:textbox inset="2.88pt,2.88pt,2.88pt,2.88pt"/>
                </v:rect>
                <v:rect id="Rectangle 43" o:spid="_x0000_s1037" style="position:absolute;left:11018;top:11442;width:343;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rcb+xAAAANsAAAAPAAAAZHJzL2Rvd25yZXYueG1sRI9BawIx&#10;FITvhf6H8ITealYpoqtRSkFoC8Wutgdvj80zu3bzsiRZXf+9KQgeh5n5hlmsetuIE/lQO1YwGmYg&#10;iEunazYKfnbr5ymIEJE1No5JwYUCrJaPDwvMtTtzQadtNCJBOOSooIqxzaUMZUUWw9C1xMk7OG8x&#10;JumN1B7PCW4bOc6yibRYc1qosKW3isq/bWcVYP39W3x10pt95z4+j2azL/xBqadB/zoHEamP9/Ct&#10;/a4VzF7g/0v6AXJ5BQAA//8DAFBLAQItABQABgAIAAAAIQDb4fbL7gAAAIUBAAATAAAAAAAAAAAA&#10;AAAAAAAAAABbQ29udGVudF9UeXBlc10ueG1sUEsBAi0AFAAGAAgAAAAhAFr0LFu/AAAAFQEAAAsA&#10;AAAAAAAAAAAAAAAAHwEAAF9yZWxzLy5yZWxzUEsBAi0AFAAGAAgAAAAhAHqtxv7EAAAA2wAAAA8A&#10;AAAAAAAAAAAAAAAABwIAAGRycy9kb3ducmV2LnhtbFBLBQYAAAAAAwADALcAAAD4AgAAAAA=&#10;" fillcolor="navy" stroked="f" strokecolor="black [0]" strokeweight="0" insetpen="t">
                  <v:shadow color="#ccc"/>
                  <v:textbox inset="2.88pt,2.88pt,2.88pt,2.88pt"/>
                </v:rect>
              </v:group>
            </w:pict>
          </mc:Fallback>
        </mc:AlternateContent>
      </w:r>
      <w:r w:rsidR="00EE0581" w:rsidRPr="009451C1">
        <w:rPr>
          <w:rFonts w:ascii="Arial" w:hAnsi="Arial" w:cs="Arial"/>
          <w:noProof/>
          <w:sz w:val="24"/>
          <w:szCs w:val="24"/>
        </w:rPr>
        <mc:AlternateContent>
          <mc:Choice Requires="wpg">
            <w:drawing>
              <wp:anchor distT="0" distB="0" distL="114300" distR="114300" simplePos="0" relativeHeight="251676160" behindDoc="0" locked="0" layoutInCell="1" allowOverlap="1" wp14:anchorId="41C994E9" wp14:editId="706A55B6">
                <wp:simplePos x="0" y="0"/>
                <wp:positionH relativeFrom="column">
                  <wp:posOffset>474980</wp:posOffset>
                </wp:positionH>
                <wp:positionV relativeFrom="paragraph">
                  <wp:posOffset>10189845</wp:posOffset>
                </wp:positionV>
                <wp:extent cx="6586220" cy="90170"/>
                <wp:effectExtent l="27305" t="7620" r="6350" b="6985"/>
                <wp:wrapNone/>
                <wp:docPr id="66" name="Group 6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586220" cy="90170"/>
                          <a:chOff x="1080120" y="1065920"/>
                          <a:chExt cx="24902" cy="682"/>
                        </a:xfrm>
                      </wpg:grpSpPr>
                      <wps:wsp>
                        <wps:cNvPr id="67" name="Rectangle 58" hidden="1"/>
                        <wps:cNvSpPr>
                          <a:spLocks noChangeArrowheads="1"/>
                        </wps:cNvSpPr>
                        <wps:spPr bwMode="auto">
                          <a:xfrm>
                            <a:off x="1080120" y="1065920"/>
                            <a:ext cx="24903" cy="682"/>
                          </a:xfrm>
                          <a:prstGeom prst="rect">
                            <a:avLst/>
                          </a:prstGeom>
                          <a:solidFill>
                            <a:srgbClr val="FFFFFF"/>
                          </a:solidFill>
                          <a:ln>
                            <a:noFill/>
                          </a:ln>
                          <a:extLst>
                            <a:ext uri="{91240B29-F687-4F45-9708-019B960494DF}">
                              <a14:hiddenLine xmlns:a14="http://schemas.microsoft.com/office/drawing/2010/main" w="9525" algn="ctr">
                                <a:solidFill>
                                  <a:srgbClr val="000000"/>
                                </a:solidFill>
                                <a:round/>
                                <a:headEnd/>
                                <a:tailEnd/>
                              </a14:hiddenLine>
                            </a:ext>
                          </a:extLst>
                        </wps:spPr>
                        <wps:bodyPr rot="0" vert="horz" wrap="square" lIns="36576" tIns="36576" rIns="36576" bIns="36576" anchor="t" anchorCtr="0" upright="1">
                          <a:noAutofit/>
                        </wps:bodyPr>
                      </wps:wsp>
                      <wps:wsp>
                        <wps:cNvPr id="68" name="Line 59"/>
                        <wps:cNvCnPr>
                          <a:cxnSpLocks noChangeShapeType="1"/>
                        </wps:cNvCnPr>
                        <wps:spPr bwMode="auto">
                          <a:xfrm>
                            <a:off x="1080120" y="1066261"/>
                            <a:ext cx="24563" cy="0"/>
                          </a:xfrm>
                          <a:prstGeom prst="line">
                            <a:avLst/>
                          </a:prstGeom>
                          <a:noFill/>
                          <a:ln w="53975">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s:wsp>
                        <wps:cNvPr id="69" name="Oval 60"/>
                        <wps:cNvSpPr>
                          <a:spLocks noChangeArrowheads="1"/>
                        </wps:cNvSpPr>
                        <wps:spPr bwMode="auto">
                          <a:xfrm>
                            <a:off x="1104683" y="1065920"/>
                            <a:ext cx="340" cy="682"/>
                          </a:xfrm>
                          <a:prstGeom prst="ellipse">
                            <a:avLst/>
                          </a:prstGeom>
                          <a:solidFill>
                            <a:srgbClr val="99CC99"/>
                          </a:solidFill>
                          <a:ln>
                            <a:noFill/>
                          </a:ln>
                          <a:effectLst/>
                          <a:extLst>
                            <a:ext uri="{91240B29-F687-4F45-9708-019B960494DF}">
                              <a14:hiddenLine xmlns:a14="http://schemas.microsoft.com/office/drawing/2010/main" w="0" algn="in">
                                <a:solidFill>
                                  <a:srgbClr val="99CC99"/>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44CE382" id="Group 66" o:spid="_x0000_s1026" style="position:absolute;margin-left:37.4pt;margin-top:802.35pt;width:518.6pt;height:7.1pt;z-index:251676160" coordorigin="10801,10659" coordsize="24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XieMQMAAKQJAAAOAAAAZHJzL2Uyb0RvYy54bWzMVm1P2zAQ/j5p/8Hy95GX0tBEpAiVgSax&#10;gQb7AW7ivGiOndlu0+7X72wnJS0MJqah9UPli8/nu+d57pLTs03D0JpKVQue4uDIx4jyTOQ1L1P8&#10;7f7ywwwjpQnPCROcpnhLFT6bv3932rUJDUUlWE4lgiBcJV2b4krrNvE8lVW0IepItJTDZiFkQzSY&#10;svRySTqI3jAv9P3I64TMWykyqhQ8vXCbeG7jFwXN9E1RKKoRSzHkpu2/tP9L8+/NT0lSStJWddan&#10;QV6RRUNqDpfuQl0QTdBK1o9CNXUmhRKFPspE44miqDNqa4BqAv+gmispVq2tpUy6st3BBNAe4PTq&#10;sNmX9a1EdZ7iKMKIkwY4stcisAGcri0T8LmS7V17K12FsLwW2XcF297hvrFL54yW3WeRQzyy0sKC&#10;sylkY0JA2WhjOdjuOKAbjTJ4GE1nURgCVRnsxX5w0nOUVUCkORX4Mz8wDrAf+NE0hrVlMas+9jHC&#10;49gPXYRoFppdjyTucptwn6CpDlSnHoBVfwfsXUVaavlSBrQB2JMB2K8gR8JLRtEU2qKq85yapnE4&#10;2yMDyMohjLhYVHCCnkspuoqSHDK0/lDH6IAxFPDzIuS/BW+A30A3eRo6krRS6SsqGmQWKZZQjuWV&#10;rK+VdigPLoZmJVidX9aMWUOWywWTaE2gEy/trydmz41x48yFOeYimie2WlOgo2wp8i0UK4VrZxg/&#10;sKiE/IlRB62cYvVjRSTFiH3iANgkmp6AuPXYkGNjOTYIzyBUijVGbrnQbl6sWlmXFdwU2KK5OAdd&#10;F7Ut3BDgsuqTBVW9lbxASq5vr2sOyopHclpw17PZhvc9u1OU1er9toX+3BOUO/JaQUVhZKOR5EFQ&#10;06gXlO3TXSc+khOD9J+T004UJGEcdSmeTuKTqT2xJyE1VlocLxaxhQQu3nOD2cpzOzhMX33s15rU&#10;zK3B34mR2tdIr/ABmLEQjU7N8zfkPB44v4F+QpFF1qQAU+efj5DAP45mQOnh/B0Ynxz30/tw9j5i&#10;nDJWt+pZ0vco+0Nmn54hIMmXiPz/J4p9fcGngH2j9Z8t5ltjbFs1PnxczX8BAAD//wMAUEsDBBQA&#10;BgAIAAAAIQCRyTGL4gAAAA0BAAAPAAAAZHJzL2Rvd25yZXYueG1sTI9BT8JAEIXvJv6HzZh4k+0i&#10;AtZuCSHqiZgIJoTb0A5tQ3e36S5t+fdOT3qcNy/vfS9ZDaYWHbW+claDmkQgyGYur2yh4Wf/8bQE&#10;4QPaHGtnScONPKzS+7sE49z19pu6XSgEh1gfo4YyhCaW0mclGfQT15Dl39m1BgOfbSHzFnsON7Wc&#10;RtFcGqwsN5TY0Kak7LK7Gg2fPfbrZ/XebS/nze24f/k6bBVp/fgwrN9ABBrCnxlGfEaHlJlO7mpz&#10;L2oNixmTB9bn0WwBYnQoNeV5p1FTy1eQaSL/r0h/AQAA//8DAFBLAQItABQABgAIAAAAIQC2gziS&#10;/gAAAOEBAAATAAAAAAAAAAAAAAAAAAAAAABbQ29udGVudF9UeXBlc10ueG1sUEsBAi0AFAAGAAgA&#10;AAAhADj9If/WAAAAlAEAAAsAAAAAAAAAAAAAAAAALwEAAF9yZWxzLy5yZWxzUEsBAi0AFAAGAAgA&#10;AAAhAL+xeJ4xAwAApAkAAA4AAAAAAAAAAAAAAAAALgIAAGRycy9lMm9Eb2MueG1sUEsBAi0AFAAG&#10;AAgAAAAhAJHJMYviAAAADQEAAA8AAAAAAAAAAAAAAAAAiwUAAGRycy9kb3ducmV2LnhtbFBLBQYA&#10;AAAABAAEAPMAAACaBgAAAAA=&#10;">
                <v:rect id="Rectangle 58" o:spid="_x0000_s1027" style="position:absolute;left:10801;top:10659;width:249;height:7;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k0VFxQAAANsAAAAPAAAAZHJzL2Rvd25yZXYueG1sRI9Ba8JA&#10;FITvgv9heYI33VhsDKmrSEtBQdSqB4+v2dckJPs2ZLca/323IHgcZuYbZr7sTC2u1LrSsoLJOAJB&#10;nFldcq7gfPocJSCcR9ZYWyYFd3KwXPR7c0y1vfEXXY8+FwHCLkUFhfdNKqXLCjLoxrYhDt6PbQ36&#10;INtc6hZvAW5q+RJFsTRYclgosKH3grLq+GsU7M97mXx8n3aHalOtLzqebl83F6WGg271BsJT55/h&#10;R3utFcQz+P8SfoBc/AEAAP//AwBQSwECLQAUAAYACAAAACEA2+H2y+4AAACFAQAAEwAAAAAAAAAA&#10;AAAAAAAAAAAAW0NvbnRlbnRfVHlwZXNdLnhtbFBLAQItABQABgAIAAAAIQBa9CxbvwAAABUBAAAL&#10;AAAAAAAAAAAAAAAAAB8BAABfcmVscy8ucmVsc1BLAQItABQABgAIAAAAIQAhk0VFxQAAANsAAAAP&#10;AAAAAAAAAAAAAAAAAAcCAABkcnMvZG93bnJldi54bWxQSwUGAAAAAAMAAwC3AAAA+QIAAAAA&#10;" stroked="f">
                  <v:stroke joinstyle="round"/>
                  <v:textbox inset="2.88pt,2.88pt,2.88pt,2.88pt"/>
                </v:rect>
                <v:line id="Line 59" o:spid="_x0000_s1028" style="position:absolute;visibility:visible;mso-wrap-style:square" from="10801,10662" to="11046,106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k6bhwAAAANsAAAAPAAAAZHJzL2Rvd25yZXYueG1sRE/LisIw&#10;FN0L/kO4ghsZU0WKdIyiojguXPiA2V6aO22xuSlJ1DpfbxaCy8N5zxatqcWdnK8sKxgNExDEudUV&#10;Fwou5+3XFIQPyBpry6TgSR4W825nhpm2Dz7S/RQKEUPYZ6igDKHJpPR5SQb90DbEkfuzzmCI0BVS&#10;O3zEcFPLcZKk0mDFsaHEhtYl5dfTzSg4/P+2g9RtAvnVUu5Xu8kxPUyU6vfa5TeIQG34iN/uH60g&#10;jWPjl/gD5PwFAAD//wMAUEsBAi0AFAAGAAgAAAAhANvh9svuAAAAhQEAABMAAAAAAAAAAAAAAAAA&#10;AAAAAFtDb250ZW50X1R5cGVzXS54bWxQSwECLQAUAAYACAAAACEAWvQsW78AAAAVAQAACwAAAAAA&#10;AAAAAAAAAAAfAQAAX3JlbHMvLnJlbHNQSwECLQAUAAYACAAAACEAOZOm4cAAAADbAAAADwAAAAAA&#10;AAAAAAAAAAAHAgAAZHJzL2Rvd25yZXYueG1sUEsFBgAAAAADAAMAtwAAAPQCAAAAAA==&#10;" strokecolor="#9c9" strokeweight="4.25pt">
                  <v:shadow color="#ccc"/>
                </v:line>
                <v:oval id="Oval 60" o:spid="_x0000_s1029" style="position:absolute;left:11046;top:10659;width:4;height: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uuAxQAAANsAAAAPAAAAZHJzL2Rvd25yZXYueG1sRI9Ba8JA&#10;FITvBf/D8oTe6sZiRaOrSEHpoVCiHnJ8ZJ9JNPs27q4m7a/vFgoeh5n5hlmue9OIOzlfW1YwHiUg&#10;iAuray4VHA/blxkIH5A1NpZJwTd5WK8GT0tMte04o/s+lCJC2KeooAqhTaX0RUUG/ci2xNE7WWcw&#10;ROlKqR12EW4a+ZokU2mw5rhQYUvvFRWX/c0ouOZvmftyLWaTz/lOdpf8/DPLlXoe9psFiEB9eIT/&#10;2x9awXQOf1/iD5CrXwAAAP//AwBQSwECLQAUAAYACAAAACEA2+H2y+4AAACFAQAAEwAAAAAAAAAA&#10;AAAAAAAAAAAAW0NvbnRlbnRfVHlwZXNdLnhtbFBLAQItABQABgAIAAAAIQBa9CxbvwAAABUBAAAL&#10;AAAAAAAAAAAAAAAAAB8BAABfcmVscy8ucmVsc1BLAQItABQABgAIAAAAIQC/JuuAxQAAANsAAAAP&#10;AAAAAAAAAAAAAAAAAAcCAABkcnMvZG93bnJldi54bWxQSwUGAAAAAAMAAwC3AAAA+QIAAAAA&#10;" fillcolor="#9c9" stroked="f" strokecolor="#9c9" strokeweight="0" insetpen="t">
                  <v:shadow color="#ccc"/>
                  <v:textbox inset="2.88pt,2.88pt,2.88pt,2.88pt"/>
                </v:oval>
              </v:group>
            </w:pict>
          </mc:Fallback>
        </mc:AlternateContent>
      </w:r>
      <w:r w:rsidR="00EE0581" w:rsidRPr="009451C1">
        <w:rPr>
          <w:rFonts w:ascii="Arial" w:eastAsia="Arial" w:hAnsi="Arial" w:cs="Arial"/>
          <w:color w:val="000000"/>
          <w:sz w:val="24"/>
          <w:szCs w:val="24"/>
        </w:rPr>
        <w:t xml:space="preserve"> </w:t>
      </w:r>
      <w:r w:rsidR="00EE0581" w:rsidRPr="009451C1">
        <w:rPr>
          <w:rFonts w:ascii="Arial" w:eastAsia="Arial" w:hAnsi="Arial" w:cs="Arial"/>
          <w:color w:val="000000"/>
          <w:sz w:val="24"/>
          <w:szCs w:val="24"/>
        </w:rPr>
        <w:br w:type="page"/>
      </w:r>
    </w:p>
    <w:p w14:paraId="3D76BA00" w14:textId="77777777" w:rsidR="00EE0581" w:rsidRPr="009451C1" w:rsidRDefault="00EE0581" w:rsidP="00AC7417">
      <w:pPr>
        <w:rPr>
          <w:rFonts w:ascii="Arial" w:eastAsia="Arial" w:hAnsi="Arial" w:cs="Arial"/>
          <w:color w:val="000000"/>
          <w:sz w:val="24"/>
          <w:szCs w:val="24"/>
        </w:rPr>
        <w:sectPr w:rsidR="00EE0581" w:rsidRPr="009451C1" w:rsidSect="002259B6">
          <w:headerReference w:type="default" r:id="rId50"/>
          <w:footerReference w:type="default" r:id="rId51"/>
          <w:headerReference w:type="first" r:id="rId52"/>
          <w:footerReference w:type="first" r:id="rId53"/>
          <w:pgSz w:w="11906" w:h="16838"/>
          <w:pgMar w:top="1440" w:right="1440" w:bottom="709" w:left="1440" w:header="709" w:footer="709" w:gutter="0"/>
          <w:pgBorders w:offsetFrom="page">
            <w:top w:val="single" w:sz="4" w:space="24" w:color="auto"/>
            <w:left w:val="single" w:sz="4" w:space="24" w:color="auto"/>
            <w:bottom w:val="single" w:sz="4" w:space="24" w:color="auto"/>
            <w:right w:val="single" w:sz="4" w:space="24" w:color="auto"/>
          </w:pgBorders>
          <w:pgNumType w:start="0"/>
          <w:cols w:space="708"/>
          <w:titlePg/>
          <w:docGrid w:linePitch="360"/>
        </w:sectPr>
      </w:pPr>
    </w:p>
    <w:p w14:paraId="7B6D819B" w14:textId="65CC2869" w:rsidR="00BE520D" w:rsidRPr="00BE520D" w:rsidRDefault="00BE520D" w:rsidP="00BE520D">
      <w:pPr>
        <w:jc w:val="right"/>
        <w:rPr>
          <w:rFonts w:asciiTheme="minorHAnsi" w:hAnsiTheme="minorHAnsi" w:cstheme="minorHAnsi"/>
          <w:b/>
          <w:bCs/>
          <w:color w:val="00B050"/>
          <w:sz w:val="24"/>
          <w:szCs w:val="24"/>
        </w:rPr>
      </w:pPr>
      <w:r w:rsidRPr="009451C1">
        <w:rPr>
          <w:rFonts w:ascii="Arial" w:hAnsi="Arial" w:cs="Arial"/>
          <w:noProof/>
          <w:sz w:val="24"/>
          <w:szCs w:val="24"/>
        </w:rPr>
        <w:lastRenderedPageBreak/>
        <w:drawing>
          <wp:anchor distT="36576" distB="36576" distL="36576" distR="36576" simplePos="0" relativeHeight="251707904" behindDoc="0" locked="0" layoutInCell="1" allowOverlap="1" wp14:anchorId="01F1DEA4" wp14:editId="2FACA653">
            <wp:simplePos x="0" y="0"/>
            <wp:positionH relativeFrom="page">
              <wp:posOffset>526415</wp:posOffset>
            </wp:positionH>
            <wp:positionV relativeFrom="page">
              <wp:posOffset>496570</wp:posOffset>
            </wp:positionV>
            <wp:extent cx="6769435" cy="1486112"/>
            <wp:effectExtent l="0" t="0" r="0"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54" cstate="print">
                      <a:alphaModFix amt="35000"/>
                      <a:extLst>
                        <a:ext uri="{28A0092B-C50C-407E-A947-70E740481C1C}">
                          <a14:useLocalDpi xmlns:a14="http://schemas.microsoft.com/office/drawing/2010/main" val="0"/>
                        </a:ext>
                      </a:extLst>
                    </a:blip>
                    <a:srcRect/>
                    <a:stretch>
                      <a:fillRect/>
                    </a:stretch>
                  </pic:blipFill>
                  <pic:spPr bwMode="auto">
                    <a:xfrm>
                      <a:off x="0" y="0"/>
                      <a:ext cx="6769435" cy="1486112"/>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2026</w:t>
      </w:r>
    </w:p>
    <w:p w14:paraId="552A1609" w14:textId="3E4485C2" w:rsidR="00BD23EE" w:rsidRPr="009451C1" w:rsidRDefault="00BD23EE">
      <w:pPr>
        <w:rPr>
          <w:rFonts w:ascii="Arial" w:eastAsia="Arial" w:hAnsi="Arial" w:cs="Arial"/>
          <w:b/>
          <w:bCs/>
          <w:color w:val="000000"/>
          <w:sz w:val="20"/>
          <w:szCs w:val="20"/>
        </w:rPr>
      </w:pPr>
    </w:p>
    <w:p w14:paraId="67061A78" w14:textId="77777777" w:rsidR="00BD23EE" w:rsidRPr="009451C1" w:rsidRDefault="00BD23EE">
      <w:pPr>
        <w:rPr>
          <w:rFonts w:ascii="Arial" w:eastAsia="Arial" w:hAnsi="Arial" w:cs="Arial"/>
          <w:b/>
          <w:bCs/>
          <w:color w:val="000000"/>
          <w:sz w:val="20"/>
          <w:szCs w:val="20"/>
        </w:rPr>
      </w:pPr>
    </w:p>
    <w:p w14:paraId="563E4439" w14:textId="77777777" w:rsidR="00BD23EE" w:rsidRPr="009451C1" w:rsidRDefault="00BD23EE">
      <w:pPr>
        <w:rPr>
          <w:rFonts w:ascii="Arial" w:eastAsia="Arial" w:hAnsi="Arial" w:cs="Arial"/>
          <w:b/>
          <w:bCs/>
          <w:color w:val="000000"/>
          <w:sz w:val="20"/>
          <w:szCs w:val="20"/>
        </w:rPr>
      </w:pPr>
    </w:p>
    <w:p w14:paraId="0E2C129D" w14:textId="77777777" w:rsidR="00BD23EE" w:rsidRPr="009451C1" w:rsidRDefault="00BD23EE">
      <w:pPr>
        <w:rPr>
          <w:rFonts w:ascii="Arial" w:eastAsia="Arial" w:hAnsi="Arial" w:cs="Arial"/>
          <w:b/>
          <w:bCs/>
          <w:color w:val="000000"/>
          <w:sz w:val="20"/>
          <w:szCs w:val="20"/>
        </w:rPr>
      </w:pPr>
    </w:p>
    <w:p w14:paraId="6265CF6D" w14:textId="4ADF8F73" w:rsidR="00BD23EE" w:rsidRPr="009451C1" w:rsidRDefault="00BD23EE">
      <w:pPr>
        <w:rPr>
          <w:rFonts w:ascii="Arial" w:eastAsia="Arial" w:hAnsi="Arial" w:cs="Arial"/>
          <w:b/>
          <w:bCs/>
          <w:color w:val="000000"/>
          <w:sz w:val="44"/>
          <w:szCs w:val="44"/>
        </w:rPr>
      </w:pPr>
      <w:r w:rsidRPr="009451C1">
        <w:rPr>
          <w:rFonts w:ascii="Arial" w:eastAsia="Arial" w:hAnsi="Arial" w:cs="Arial"/>
          <w:b/>
          <w:bCs/>
          <w:color w:val="000000"/>
          <w:sz w:val="44"/>
          <w:szCs w:val="44"/>
        </w:rPr>
        <w:t>Concerns about an Adult</w:t>
      </w:r>
      <w:r w:rsidR="006700BC">
        <w:rPr>
          <w:rFonts w:ascii="Arial" w:eastAsia="Arial" w:hAnsi="Arial" w:cs="Arial"/>
          <w:b/>
          <w:bCs/>
          <w:color w:val="000000"/>
          <w:sz w:val="44"/>
          <w:szCs w:val="44"/>
        </w:rPr>
        <w:t xml:space="preserve">: </w:t>
      </w:r>
      <w:r w:rsidR="006700BC" w:rsidRPr="006700BC">
        <w:rPr>
          <w:rFonts w:ascii="Arial" w:eastAsia="Arial" w:hAnsi="Arial" w:cs="Arial"/>
          <w:b/>
          <w:bCs/>
          <w:color w:val="000000"/>
          <w:sz w:val="40"/>
          <w:szCs w:val="40"/>
        </w:rPr>
        <w:t>W</w:t>
      </w:r>
      <w:r w:rsidRPr="006700BC">
        <w:rPr>
          <w:rFonts w:ascii="Arial" w:eastAsia="Arial" w:hAnsi="Arial" w:cs="Arial"/>
          <w:b/>
          <w:bCs/>
          <w:color w:val="000000"/>
          <w:sz w:val="40"/>
          <w:szCs w:val="40"/>
        </w:rPr>
        <w:t>histleblowing/Confidential reporting process</w:t>
      </w:r>
    </w:p>
    <w:p w14:paraId="72B86660" w14:textId="20A6B9D8" w:rsidR="00BD23EE" w:rsidRDefault="00BD23EE" w:rsidP="001877B0">
      <w:pPr>
        <w:pBdr>
          <w:bottom w:val="single" w:sz="4" w:space="1" w:color="auto"/>
        </w:pBdr>
        <w:jc w:val="both"/>
        <w:rPr>
          <w:rFonts w:ascii="Arial" w:hAnsi="Arial" w:cs="Arial"/>
          <w:sz w:val="32"/>
          <w:szCs w:val="32"/>
        </w:rPr>
      </w:pPr>
      <w:r w:rsidRPr="009451C1">
        <w:rPr>
          <w:rFonts w:ascii="Arial" w:hAnsi="Arial" w:cs="Arial"/>
          <w:sz w:val="32"/>
          <w:szCs w:val="32"/>
        </w:rPr>
        <w:t>Schools and colleges should have processes and procedures in place to manage any safeguarding concern or allegation (no matter how small</w:t>
      </w:r>
      <w:r w:rsidR="001877B0" w:rsidRPr="009451C1">
        <w:rPr>
          <w:rFonts w:ascii="Arial" w:hAnsi="Arial" w:cs="Arial"/>
          <w:sz w:val="32"/>
          <w:szCs w:val="32"/>
        </w:rPr>
        <w:t xml:space="preserve"> and including low level concerns</w:t>
      </w:r>
      <w:r w:rsidR="00214A38" w:rsidRPr="009451C1">
        <w:rPr>
          <w:rFonts w:ascii="Arial" w:hAnsi="Arial" w:cs="Arial"/>
          <w:sz w:val="32"/>
          <w:szCs w:val="32"/>
        </w:rPr>
        <w:t>)</w:t>
      </w:r>
      <w:r w:rsidRPr="009451C1">
        <w:rPr>
          <w:rFonts w:ascii="Arial" w:hAnsi="Arial" w:cs="Arial"/>
          <w:sz w:val="32"/>
          <w:szCs w:val="32"/>
        </w:rPr>
        <w:t xml:space="preserve"> about staff members (including supply staff, volunteers, and contractors)</w:t>
      </w:r>
    </w:p>
    <w:p w14:paraId="2FEFB7F4" w14:textId="17E7C70D" w:rsidR="00BD23EE" w:rsidRPr="009451C1" w:rsidRDefault="00BD23EE" w:rsidP="00A75681">
      <w:pPr>
        <w:jc w:val="both"/>
        <w:rPr>
          <w:rFonts w:ascii="Arial" w:hAnsi="Arial" w:cs="Arial"/>
          <w:sz w:val="32"/>
          <w:szCs w:val="32"/>
        </w:rPr>
      </w:pPr>
      <w:r w:rsidRPr="009451C1">
        <w:rPr>
          <w:rFonts w:ascii="Arial" w:hAnsi="Arial" w:cs="Arial"/>
          <w:sz w:val="32"/>
          <w:szCs w:val="32"/>
        </w:rPr>
        <w:t xml:space="preserve">If staff have a safeguarding concern or an allegation is made about another member of staff (including supply staff, volunteers, and contractors) harming or posing a risk of harm to children, then this should be referred to the </w:t>
      </w:r>
      <w:r w:rsidRPr="009451C1">
        <w:rPr>
          <w:rFonts w:ascii="Arial" w:hAnsi="Arial" w:cs="Arial"/>
          <w:b/>
          <w:bCs/>
          <w:sz w:val="32"/>
          <w:szCs w:val="32"/>
        </w:rPr>
        <w:t xml:space="preserve">principal. </w:t>
      </w:r>
    </w:p>
    <w:p w14:paraId="513CD36C" w14:textId="0B6AE002" w:rsidR="00BD23EE" w:rsidRPr="009451C1" w:rsidRDefault="00BD23EE" w:rsidP="001877B0">
      <w:pPr>
        <w:jc w:val="both"/>
        <w:rPr>
          <w:rFonts w:ascii="Arial" w:hAnsi="Arial" w:cs="Arial"/>
          <w:sz w:val="32"/>
          <w:szCs w:val="32"/>
        </w:rPr>
      </w:pPr>
      <w:r w:rsidRPr="009451C1">
        <w:rPr>
          <w:rFonts w:ascii="Arial" w:hAnsi="Arial" w:cs="Arial"/>
          <w:sz w:val="32"/>
          <w:szCs w:val="32"/>
        </w:rPr>
        <w:t xml:space="preserve">Where there is a concern/allegation about the principal, this should be referred to the </w:t>
      </w:r>
      <w:r w:rsidRPr="009451C1">
        <w:rPr>
          <w:rFonts w:ascii="Arial" w:hAnsi="Arial" w:cs="Arial"/>
          <w:b/>
          <w:bCs/>
          <w:sz w:val="32"/>
          <w:szCs w:val="32"/>
        </w:rPr>
        <w:t>chair of governors</w:t>
      </w:r>
      <w:r w:rsidR="00124AD8">
        <w:rPr>
          <w:rFonts w:ascii="Arial" w:hAnsi="Arial" w:cs="Arial"/>
          <w:b/>
          <w:bCs/>
          <w:sz w:val="32"/>
          <w:szCs w:val="32"/>
        </w:rPr>
        <w:t>.</w:t>
      </w:r>
      <w:r w:rsidRPr="009451C1">
        <w:rPr>
          <w:rFonts w:ascii="Arial" w:hAnsi="Arial" w:cs="Arial"/>
          <w:sz w:val="32"/>
          <w:szCs w:val="32"/>
        </w:rPr>
        <w:t xml:space="preserve"> </w:t>
      </w:r>
    </w:p>
    <w:p w14:paraId="397A965A" w14:textId="65347239" w:rsidR="00D46279" w:rsidRPr="009451C1" w:rsidRDefault="00BD23EE" w:rsidP="007900C2">
      <w:pPr>
        <w:jc w:val="both"/>
        <w:rPr>
          <w:rStyle w:val="Hyperlink"/>
          <w:rFonts w:ascii="Arial" w:hAnsi="Arial" w:cs="Arial"/>
          <w:i/>
          <w:color w:val="FF0000"/>
          <w:sz w:val="24"/>
          <w:szCs w:val="24"/>
          <w:u w:val="none"/>
        </w:rPr>
      </w:pPr>
      <w:r w:rsidRPr="009451C1">
        <w:rPr>
          <w:rFonts w:ascii="Arial" w:hAnsi="Arial" w:cs="Arial"/>
          <w:sz w:val="32"/>
          <w:szCs w:val="32"/>
        </w:rPr>
        <w:t>In the event of a concern/allegation about the headteacher, where the headteacher is also the sole proprietor of an independent school, or a situation where there is a conflict of interest in reporting the matter to the headteacher, this should be reported directly to the local authority designated officer(s) (LADOs).</w:t>
      </w:r>
      <w:r w:rsidR="00056F6C" w:rsidRPr="009451C1">
        <w:rPr>
          <w:rFonts w:ascii="Arial" w:hAnsi="Arial" w:cs="Arial"/>
          <w:sz w:val="32"/>
          <w:szCs w:val="32"/>
        </w:rPr>
        <w:t xml:space="preserve"> </w:t>
      </w:r>
    </w:p>
    <w:p w14:paraId="711402AD" w14:textId="2B889DC2" w:rsidR="00787CA7" w:rsidRDefault="00056F6C" w:rsidP="00F47A2B">
      <w:pPr>
        <w:rPr>
          <w:rStyle w:val="Hyperlink"/>
          <w:rFonts w:ascii="Arial" w:hAnsi="Arial" w:cs="Arial"/>
          <w:i/>
          <w:color w:val="FF0000"/>
          <w:sz w:val="24"/>
          <w:szCs w:val="24"/>
          <w:u w:val="none"/>
        </w:rPr>
      </w:pPr>
      <w:r w:rsidRPr="009451C1">
        <w:rPr>
          <w:rFonts w:ascii="Arial" w:hAnsi="Arial" w:cs="Arial"/>
          <w:sz w:val="32"/>
          <w:szCs w:val="32"/>
        </w:rPr>
        <w:t xml:space="preserve">Local Authority Designated Officer (LADO): 01270 685904 / 01606 </w:t>
      </w:r>
      <w:r w:rsidRPr="00F750C3">
        <w:rPr>
          <w:rFonts w:ascii="Arial" w:hAnsi="Arial" w:cs="Arial"/>
          <w:sz w:val="36"/>
          <w:szCs w:val="36"/>
        </w:rPr>
        <w:t>288931</w:t>
      </w:r>
      <w:r w:rsidRPr="007C4DA8">
        <w:rPr>
          <w:rFonts w:ascii="Arial" w:hAnsi="Arial" w:cs="Arial"/>
          <w:sz w:val="24"/>
          <w:szCs w:val="24"/>
        </w:rPr>
        <w:t xml:space="preserve"> </w:t>
      </w:r>
    </w:p>
    <w:p w14:paraId="2DF01A60" w14:textId="40190193" w:rsidR="00D46279" w:rsidRPr="00787CA7" w:rsidRDefault="00787CA7" w:rsidP="00F47A2B">
      <w:pPr>
        <w:rPr>
          <w:rStyle w:val="Hyperlink"/>
          <w:rFonts w:ascii="Arial" w:hAnsi="Arial" w:cs="Arial"/>
          <w:i/>
          <w:color w:val="FF0000"/>
          <w:sz w:val="32"/>
          <w:szCs w:val="32"/>
          <w:u w:val="none"/>
        </w:rPr>
      </w:pPr>
      <w:r w:rsidRPr="00787CA7">
        <w:rPr>
          <w:rStyle w:val="Hyperlink"/>
          <w:rFonts w:ascii="Arial" w:hAnsi="Arial" w:cs="Arial"/>
          <w:b/>
          <w:bCs/>
          <w:iCs/>
          <w:color w:val="00B050"/>
          <w:sz w:val="32"/>
          <w:szCs w:val="32"/>
          <w:u w:val="none"/>
        </w:rPr>
        <w:t>Portal Link</w:t>
      </w:r>
      <w:r w:rsidRPr="00787CA7">
        <w:rPr>
          <w:rStyle w:val="Hyperlink"/>
          <w:rFonts w:ascii="Arial" w:hAnsi="Arial" w:cs="Arial"/>
          <w:i/>
          <w:color w:val="00B050"/>
          <w:sz w:val="32"/>
          <w:szCs w:val="32"/>
          <w:u w:val="none"/>
        </w:rPr>
        <w:t xml:space="preserve"> </w:t>
      </w:r>
      <w:hyperlink r:id="rId55" w:anchor="h1" w:history="1">
        <w:r w:rsidRPr="00B5604C">
          <w:rPr>
            <w:rStyle w:val="Hyperlink"/>
            <w:rFonts w:ascii="Arial" w:hAnsi="Arial" w:cs="Arial"/>
            <w:i/>
            <w:color w:val="00B050"/>
            <w:sz w:val="32"/>
            <w:szCs w:val="32"/>
          </w:rPr>
          <w:t>LADO Consultation</w:t>
        </w:r>
      </w:hyperlink>
    </w:p>
    <w:p w14:paraId="4ED3A281" w14:textId="77777777" w:rsidR="00787CA7" w:rsidRDefault="00787CA7" w:rsidP="00F47A2B">
      <w:pPr>
        <w:rPr>
          <w:rStyle w:val="Hyperlink"/>
          <w:rFonts w:ascii="Arial" w:hAnsi="Arial" w:cs="Arial"/>
          <w:i/>
          <w:color w:val="FF0000"/>
          <w:sz w:val="24"/>
          <w:szCs w:val="24"/>
          <w:u w:val="none"/>
        </w:rPr>
      </w:pPr>
    </w:p>
    <w:p w14:paraId="6720A2BD" w14:textId="15A9803C" w:rsidR="00BA4782" w:rsidRDefault="009F62DF" w:rsidP="0090356A">
      <w:pPr>
        <w:rPr>
          <w:rFonts w:ascii="Arial" w:eastAsiaTheme="majorEastAsia" w:hAnsi="Arial" w:cs="Arial"/>
          <w:color w:val="000000" w:themeColor="text1"/>
          <w:kern w:val="24"/>
          <w:sz w:val="24"/>
          <w:szCs w:val="24"/>
        </w:rPr>
      </w:pPr>
      <w:r w:rsidRPr="009451C1">
        <w:rPr>
          <w:rFonts w:ascii="Arial" w:eastAsia="Arial" w:hAnsi="Arial" w:cs="Arial"/>
          <w:b/>
          <w:sz w:val="28"/>
          <w:szCs w:val="28"/>
        </w:rPr>
        <w:t xml:space="preserve">    </w:t>
      </w:r>
      <w:r w:rsidR="00593D96" w:rsidRPr="009451C1">
        <w:rPr>
          <w:rFonts w:ascii="Arial" w:hAnsi="Arial" w:cs="Arial"/>
          <w:noProof/>
          <w:sz w:val="24"/>
          <w:szCs w:val="24"/>
        </w:rPr>
        <mc:AlternateContent>
          <mc:Choice Requires="wpg">
            <w:drawing>
              <wp:anchor distT="0" distB="0" distL="114300" distR="114300" simplePos="0" relativeHeight="251718144" behindDoc="0" locked="0" layoutInCell="1" allowOverlap="1" wp14:anchorId="22A93A57" wp14:editId="512FEC74">
                <wp:simplePos x="0" y="0"/>
                <wp:positionH relativeFrom="margin">
                  <wp:posOffset>0</wp:posOffset>
                </wp:positionH>
                <wp:positionV relativeFrom="paragraph">
                  <wp:posOffset>-635</wp:posOffset>
                </wp:positionV>
                <wp:extent cx="6671578" cy="220133"/>
                <wp:effectExtent l="0" t="0" r="0" b="0"/>
                <wp:wrapNone/>
                <wp:docPr id="1398607082" name="Group 13986070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152025113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1890508296"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468977BB" id="Group 1398607082" o:spid="_x0000_s1026" style="position:absolute;margin-left:0;margin-top:-.05pt;width:525.3pt;height:17.35pt;z-index:251718144;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aWf8QIAADEHAAAOAAAAZHJzL2Uyb0RvYy54bWy8Vdtu2zAMfR+wfxD0vvqSOImNOkWRXjCg&#10;24q1+wBFli+YLHmSEif7+lGSk7jtugEdMD8YoiTSPIeH9PnFruVoy5RupMhxdBZixASVRSOqHH97&#10;vPmwwEgbIgrCpWA53jONL5bv3533XcZiWUteMIUgiNBZ3+W4NqbLgkDTmrVEn8mOCTgspWqJAVNV&#10;QaFID9FbHsRhOAt6qYpOScq0ht0rf4iXLn5ZMmq+lKVmBvEcQ27GvZV7r+07WJ6TrFKkqxs6pEHe&#10;kEVLGgEfPYa6IoagjWpehGobqqSWpTmjsg1kWTaUOQyAJgqfoblVctM5LFXWV92RJqD2GU9vDks/&#10;b29V99DdK589LO8k/a6Bl6Dvqmx8bu3KX0br/pMsoJ5kY6QDvitVa0MAJLRz/O6P/LKdQRQ2Z7N5&#10;lMxBERTOYgA8mfgC0BqqZN2icBFGMRQKLkThLElh7UpE6+shSDxNw4kPMY3tYUAy/3GX8JCgFQAo&#10;Sp9I0/9G2kNNOuZqoS0p9wo1BeSYxGGcRNFkjpEgLRDyFSRHRMUZms4wqpuiYLYxbKI2I3A9kK09&#10;00jIVQ0e7FIp2deMFJCpuw94Rg7W0FCnv1L/KoeHMrzOIMk6pc0tky2yixwrQOPKS7Z32niyD1ds&#10;tbXkTXHTcO4MVa1XXKEtgWa7cc9QnyfXuLCXhbRuPqLdcWAtPs/TWhZ7wKqk71iYMLCopfqJUQ/d&#10;mmP9Y0MUw4h/FMDXZJbMgW4zNtTYWI8NIiiEyrHByC9Xxo+ETaeaqoYvRQ60kJcg77JxwC3/Pqsh&#10;WRDX/1LZIg2TcBGnANGr7K4RILD5SFUr4VuY7sTQwkdhOek+7jtQ5xNdeZe362rqopHspKtkBn1g&#10;m9t17bExX8iKQ/p/ktVRHCTjAvU5TmBwhM7jiZT0WHFpulql6e8UB2NUFCA1ktn2uh7WhjTcryFR&#10;L0rm/hiD0g/EjAVp9Wr3Xe3dvIG57EbQ8A+xg39su/unP93yFwAAAP//AwBQSwMEFAAGAAgAAAAh&#10;AG/FIkXdAAAABgEAAA8AAABkcnMvZG93bnJldi54bWxMj0FLw0AUhO+C/2F5grd2N9YGidmUUtRT&#10;EWwF8faafU1Cs29Ddpuk/97tyR6HGWa+yVeTbcVAvW8ca0jmCgRx6UzDlYbv/fvsBYQPyAZbx6Th&#10;Qh5Wxf1djplxI3/RsAuViCXsM9RQh9BlUvqyJot+7jri6B1dbzFE2VfS9DjGctvKJ6VSabHhuFBj&#10;R5uaytPubDV8jDiuF8nbsD0dN5ff/fLzZ5uQ1o8P0/oVRKAp/Ifhih/RoYhMB3dm40WrIR4JGmYJ&#10;iKuplioFcdCweE5BFrm8xS/+AAAA//8DAFBLAQItABQABgAIAAAAIQC2gziS/gAAAOEBAAATAAAA&#10;AAAAAAAAAAAAAAAAAABbQ29udGVudF9UeXBlc10ueG1sUEsBAi0AFAAGAAgAAAAhADj9If/WAAAA&#10;lAEAAAsAAAAAAAAAAAAAAAAALwEAAF9yZWxzLy5yZWxzUEsBAi0AFAAGAAgAAAAhALb9pZ/xAgAA&#10;MQcAAA4AAAAAAAAAAAAAAAAALgIAAGRycy9lMm9Eb2MueG1sUEsBAi0AFAAGAAgAAAAhAG/FIkXd&#10;AAAABgEAAA8AAAAAAAAAAAAAAAAASwUAAGRycy9kb3ducmV2LnhtbFBLBQYAAAAABAAEAPMAAABV&#10;Bg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u8udygAAAOMAAAAPAAAAZHJzL2Rvd25yZXYueG1sRE/NSsNA&#10;EL4LvsMyBS9idxNpY2K3pShKL8Vae/A4ZKdJbHY2ZNc2eXtXEDzO9z+L1WBbcabeN441JFMFgrh0&#10;puFKw+Hj5e4BhA/IBlvHpGEkD6vl9dUCC+Mu/E7nfahEDGFfoIY6hK6Q0pc1WfRT1xFH7uh6iyGe&#10;fSVNj5cYbluZKjWXFhuODTV29FRTedp/Ww2v68NO4dvnuLnNT9k2y7dfz2Ou9c1kWD+CCDSEf/Gf&#10;e2Pi/Fmq0lmS3Gfw+1MEQC5/AAAA//8DAFBLAQItABQABgAIAAAAIQDb4fbL7gAAAIUBAAATAAAA&#10;AAAAAAAAAAAAAAAAAABbQ29udGVudF9UeXBlc10ueG1sUEsBAi0AFAAGAAgAAAAhAFr0LFu/AAAA&#10;FQEAAAsAAAAAAAAAAAAAAAAAHwEAAF9yZWxzLy5yZWxzUEsBAi0AFAAGAAgAAAAhABu7y53KAAAA&#10;4wAAAA8AAAAAAAAAAAAAAAAABwIAAGRycy9kb3ducmV2LnhtbFBLBQYAAAAAAwADALcAAAD+AgAA&#10;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GIxwAAAOMAAAAPAAAAZHJzL2Rvd25yZXYueG1sRE9La8JA&#10;EL4X/A/LCL3VXYVKjK4iWqEnwcfF25CdZIPZ2ZDdJum/7xYKPc73ns1udI3oqQu1Zw3zmQJBXHhT&#10;c6Xhfju9ZSBCRDbYeCYN3xRgt528bDA3fuAL9ddYiRTCIUcNNsY2lzIUlhyGmW+JE1f6zmFMZ1dJ&#10;0+GQwl0jF0otpcOaU4PFlg6Wiuf1y2k49fvz+VE/s8cxVs3HpbRDebRav07H/RpEpDH+i//cnybN&#10;z1bqXWWL1RJ+f0oAyO0PAAAA//8DAFBLAQItABQABgAIAAAAIQDb4fbL7gAAAIUBAAATAAAAAAAA&#10;AAAAAAAAAAAAAABbQ29udGVudF9UeXBlc10ueG1sUEsBAi0AFAAGAAgAAAAhAFr0LFu/AAAAFQEA&#10;AAsAAAAAAAAAAAAAAAAAHwEAAF9yZWxzLy5yZWxzUEsBAi0AFAAGAAgAAAAhAFy0wYjHAAAA4wAA&#10;AA8AAAAAAAAAAAAAAAAABwIAAGRycy9kb3ducmV2LnhtbFBLBQYAAAAAAwADALcAAAD7AgAAAAA=&#10;" strokecolor="#9c9" strokeweight="4.5pt">
                  <v:shadow color="#ccc"/>
                </v:line>
                <w10:wrap anchorx="margin"/>
              </v:group>
            </w:pict>
          </mc:Fallback>
        </mc:AlternateContent>
      </w:r>
    </w:p>
    <w:p w14:paraId="07514616" w14:textId="534BD3A9" w:rsidR="00BA4782" w:rsidRDefault="00223963" w:rsidP="006E752E">
      <w:pPr>
        <w:tabs>
          <w:tab w:val="num" w:pos="284"/>
        </w:tabs>
        <w:autoSpaceDE w:val="0"/>
        <w:autoSpaceDN w:val="0"/>
        <w:adjustRightInd w:val="0"/>
        <w:spacing w:after="0" w:line="240" w:lineRule="auto"/>
        <w:ind w:right="-427"/>
        <w:jc w:val="both"/>
        <w:rPr>
          <w:rFonts w:ascii="Arial" w:eastAsiaTheme="majorEastAsia" w:hAnsi="Arial" w:cs="Arial"/>
          <w:color w:val="000000" w:themeColor="text1"/>
          <w:kern w:val="24"/>
          <w:sz w:val="24"/>
          <w:szCs w:val="24"/>
        </w:rPr>
      </w:pPr>
      <w:r w:rsidRPr="00BA4782">
        <w:rPr>
          <w:rFonts w:ascii="Arial" w:eastAsia="Arial" w:hAnsi="Arial" w:cs="Arial"/>
          <w:noProof/>
          <w:sz w:val="20"/>
          <w:szCs w:val="20"/>
        </w:rPr>
        <w:lastRenderedPageBreak/>
        <w:drawing>
          <wp:inline distT="0" distB="0" distL="0" distR="0" wp14:anchorId="2A90D342" wp14:editId="7C48DD0F">
            <wp:extent cx="1898650" cy="2030825"/>
            <wp:effectExtent l="0" t="0" r="6350" b="7620"/>
            <wp:docPr id="8455067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5506744" name=""/>
                    <pic:cNvPicPr/>
                  </pic:nvPicPr>
                  <pic:blipFill>
                    <a:blip r:embed="rId56"/>
                    <a:stretch>
                      <a:fillRect/>
                    </a:stretch>
                  </pic:blipFill>
                  <pic:spPr>
                    <a:xfrm>
                      <a:off x="0" y="0"/>
                      <a:ext cx="1899688" cy="2031935"/>
                    </a:xfrm>
                    <a:prstGeom prst="rect">
                      <a:avLst/>
                    </a:prstGeom>
                  </pic:spPr>
                </pic:pic>
              </a:graphicData>
            </a:graphic>
          </wp:inline>
        </w:drawing>
      </w:r>
      <w:r w:rsidR="006E752E" w:rsidRPr="00BA4782">
        <w:rPr>
          <w:rFonts w:ascii="Arial" w:eastAsia="Arial" w:hAnsi="Arial" w:cs="Arial"/>
          <w:noProof/>
          <w:sz w:val="20"/>
          <w:szCs w:val="20"/>
        </w:rPr>
        <w:drawing>
          <wp:inline distT="0" distB="0" distL="0" distR="0" wp14:anchorId="03CABC9A" wp14:editId="507DDD27">
            <wp:extent cx="4470400" cy="2037715"/>
            <wp:effectExtent l="0" t="0" r="6350" b="635"/>
            <wp:docPr id="11086007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600761" name=""/>
                    <pic:cNvPicPr/>
                  </pic:nvPicPr>
                  <pic:blipFill>
                    <a:blip r:embed="rId57"/>
                    <a:stretch>
                      <a:fillRect/>
                    </a:stretch>
                  </pic:blipFill>
                  <pic:spPr>
                    <a:xfrm>
                      <a:off x="0" y="0"/>
                      <a:ext cx="4471493" cy="2038213"/>
                    </a:xfrm>
                    <a:prstGeom prst="rect">
                      <a:avLst/>
                    </a:prstGeom>
                  </pic:spPr>
                </pic:pic>
              </a:graphicData>
            </a:graphic>
          </wp:inline>
        </w:drawing>
      </w:r>
    </w:p>
    <w:p w14:paraId="03C5DC9D" w14:textId="6CA882C7"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05B6C0C0" w14:textId="2FA64902"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67D9473E" w14:textId="3F25FA26" w:rsidR="00BA4782" w:rsidRDefault="003F1F80" w:rsidP="00BA4782">
      <w:pPr>
        <w:tabs>
          <w:tab w:val="num" w:pos="284"/>
        </w:tabs>
        <w:autoSpaceDE w:val="0"/>
        <w:autoSpaceDN w:val="0"/>
        <w:adjustRightInd w:val="0"/>
        <w:spacing w:after="0" w:line="240" w:lineRule="auto"/>
        <w:jc w:val="both"/>
        <w:rPr>
          <w:rFonts w:ascii="Arial" w:eastAsia="Arial" w:hAnsi="Arial" w:cs="Arial"/>
          <w:sz w:val="20"/>
          <w:szCs w:val="20"/>
        </w:rPr>
      </w:pPr>
      <w:r w:rsidRPr="00BA4782">
        <w:rPr>
          <w:rFonts w:ascii="Arial" w:eastAsia="Arial" w:hAnsi="Arial" w:cs="Arial"/>
          <w:noProof/>
          <w:sz w:val="20"/>
          <w:szCs w:val="20"/>
        </w:rPr>
        <w:drawing>
          <wp:inline distT="0" distB="0" distL="0" distR="0" wp14:anchorId="2EFA5328" wp14:editId="0BDBA137">
            <wp:extent cx="6494230" cy="2901950"/>
            <wp:effectExtent l="0" t="0" r="1905" b="0"/>
            <wp:docPr id="16231523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152369" name=""/>
                    <pic:cNvPicPr/>
                  </pic:nvPicPr>
                  <pic:blipFill>
                    <a:blip r:embed="rId58"/>
                    <a:stretch>
                      <a:fillRect/>
                    </a:stretch>
                  </pic:blipFill>
                  <pic:spPr>
                    <a:xfrm>
                      <a:off x="0" y="0"/>
                      <a:ext cx="6502233" cy="2905526"/>
                    </a:xfrm>
                    <a:prstGeom prst="rect">
                      <a:avLst/>
                    </a:prstGeom>
                  </pic:spPr>
                </pic:pic>
              </a:graphicData>
            </a:graphic>
          </wp:inline>
        </w:drawing>
      </w:r>
    </w:p>
    <w:p w14:paraId="168F9C4B" w14:textId="7FD28C22"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7AE7BE9B" w14:textId="77777777" w:rsidR="00223963" w:rsidRDefault="00223963" w:rsidP="00BA4782">
      <w:pPr>
        <w:tabs>
          <w:tab w:val="num" w:pos="284"/>
        </w:tabs>
        <w:autoSpaceDE w:val="0"/>
        <w:autoSpaceDN w:val="0"/>
        <w:adjustRightInd w:val="0"/>
        <w:spacing w:after="0" w:line="240" w:lineRule="auto"/>
        <w:jc w:val="both"/>
        <w:rPr>
          <w:rFonts w:ascii="Arial" w:eastAsia="Arial" w:hAnsi="Arial" w:cs="Arial"/>
          <w:sz w:val="20"/>
          <w:szCs w:val="20"/>
        </w:rPr>
      </w:pPr>
      <w:r w:rsidRPr="00223963">
        <w:rPr>
          <w:rFonts w:ascii="Arial" w:eastAsia="Arial" w:hAnsi="Arial" w:cs="Arial"/>
          <w:noProof/>
          <w:sz w:val="20"/>
          <w:szCs w:val="20"/>
        </w:rPr>
        <w:drawing>
          <wp:inline distT="0" distB="0" distL="0" distR="0" wp14:anchorId="11A59694" wp14:editId="51F2346A">
            <wp:extent cx="6388100" cy="3232150"/>
            <wp:effectExtent l="0" t="0" r="0" b="6350"/>
            <wp:docPr id="5521451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2145188" name=""/>
                    <pic:cNvPicPr/>
                  </pic:nvPicPr>
                  <pic:blipFill>
                    <a:blip r:embed="rId59"/>
                    <a:stretch>
                      <a:fillRect/>
                    </a:stretch>
                  </pic:blipFill>
                  <pic:spPr>
                    <a:xfrm>
                      <a:off x="0" y="0"/>
                      <a:ext cx="6388100" cy="3232150"/>
                    </a:xfrm>
                    <a:prstGeom prst="rect">
                      <a:avLst/>
                    </a:prstGeom>
                  </pic:spPr>
                </pic:pic>
              </a:graphicData>
            </a:graphic>
          </wp:inline>
        </w:drawing>
      </w:r>
    </w:p>
    <w:p w14:paraId="537CC149" w14:textId="77777777" w:rsidR="00593D96" w:rsidRDefault="00593D96" w:rsidP="00BA4782">
      <w:pPr>
        <w:tabs>
          <w:tab w:val="num" w:pos="284"/>
        </w:tabs>
        <w:autoSpaceDE w:val="0"/>
        <w:autoSpaceDN w:val="0"/>
        <w:adjustRightInd w:val="0"/>
        <w:spacing w:after="0" w:line="240" w:lineRule="auto"/>
        <w:jc w:val="both"/>
        <w:rPr>
          <w:rFonts w:ascii="Arial" w:eastAsia="Arial" w:hAnsi="Arial" w:cs="Arial"/>
          <w:sz w:val="20"/>
          <w:szCs w:val="20"/>
        </w:rPr>
      </w:pPr>
    </w:p>
    <w:p w14:paraId="4FFFBE44" w14:textId="7410027B" w:rsidR="00593D96" w:rsidRPr="00ED456F" w:rsidRDefault="00593D96" w:rsidP="00BA4782">
      <w:pPr>
        <w:tabs>
          <w:tab w:val="num" w:pos="284"/>
        </w:tabs>
        <w:autoSpaceDE w:val="0"/>
        <w:autoSpaceDN w:val="0"/>
        <w:adjustRightInd w:val="0"/>
        <w:spacing w:after="0" w:line="240" w:lineRule="auto"/>
        <w:jc w:val="both"/>
        <w:rPr>
          <w:rFonts w:ascii="Arial" w:eastAsia="Arial" w:hAnsi="Arial" w:cs="Arial"/>
          <w:sz w:val="20"/>
          <w:szCs w:val="20"/>
        </w:rPr>
        <w:sectPr w:rsidR="00593D96" w:rsidRPr="00ED456F" w:rsidSect="0057247B">
          <w:headerReference w:type="default" r:id="rId60"/>
          <w:headerReference w:type="first" r:id="rId61"/>
          <w:pgSz w:w="11906" w:h="16838"/>
          <w:pgMar w:top="567" w:right="1276" w:bottom="1440" w:left="992" w:header="709" w:footer="709" w:gutter="0"/>
          <w:cols w:space="708"/>
          <w:docGrid w:linePitch="360"/>
        </w:sectPr>
      </w:pPr>
      <w:r w:rsidRPr="009451C1">
        <w:rPr>
          <w:rFonts w:ascii="Arial" w:hAnsi="Arial" w:cs="Arial"/>
          <w:noProof/>
          <w:sz w:val="24"/>
          <w:szCs w:val="24"/>
        </w:rPr>
        <mc:AlternateContent>
          <mc:Choice Requires="wpg">
            <w:drawing>
              <wp:anchor distT="0" distB="0" distL="114300" distR="114300" simplePos="0" relativeHeight="251720192" behindDoc="0" locked="0" layoutInCell="1" allowOverlap="1" wp14:anchorId="253C1748" wp14:editId="0D55DC88">
                <wp:simplePos x="0" y="0"/>
                <wp:positionH relativeFrom="margin">
                  <wp:posOffset>0</wp:posOffset>
                </wp:positionH>
                <wp:positionV relativeFrom="paragraph">
                  <wp:posOffset>-146685</wp:posOffset>
                </wp:positionV>
                <wp:extent cx="6671578" cy="220133"/>
                <wp:effectExtent l="0" t="0" r="0" b="0"/>
                <wp:wrapNone/>
                <wp:docPr id="1686450115" name="Group 16864501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15056677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1266628206"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2DEB0C77" id="Group 1686450115" o:spid="_x0000_s1026" style="position:absolute;margin-left:0;margin-top:-11.55pt;width:525.3pt;height:17.35pt;z-index:251720192;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9C7wIAADAHAAAOAAAAZHJzL2Uyb0RvYy54bWy8Vdtu2zAMfR+wfxD0vvqSxGmMOkWRXjCg&#10;24q1+wBFli+YLGmSEif7+lGSk7rtugEdMD8YoiTSPIeH9Nn5ruNoy7RppShwchJjxASVZSvqAn97&#10;uP5wipGxRJSES8EKvGcGny/fvzvrVc5S2UheMo0giDB5rwrcWKvyKDK0YR0xJ1IxAYeV1B2xYOo6&#10;KjXpIXrHozSOs6iXulRaUmYM7F6GQ7z08auKUfulqgyziBcYcrP+rf177d7R8ozktSaqaemQBnlD&#10;Fh1pBXz0GOqSWII2un0RqmuplkZW9oTKLpJV1VLmMQCaJH6G5kbLjfJY6ryv1ZEmoPYZT28OSz9v&#10;b7S6V3c6ZA/LW0m/G+Al6lWdj8+dXYfLaN1/kiXUk2ys9MB3le5cCICEdp7f/ZFftrOIwmaWzZPZ&#10;HBRB4SwFwJNJKABtoErOLYlP4ySFQsGFJM5mC1j7EtHmagiSThfxJISYpu4wInn4uE94SNAJABRl&#10;Hkkz/0bafUMU87UwjpQ7jdoScpzFM0A1n2MkSAd8fAXFEVFzhqYZRk1blsz1hcvTJQSeB65NIBoJ&#10;uWrAg11oLfuGkRIS9fcBzsjBGQbK9FfmX6XwUIXXCSS50sbeMNkhtyiwBjS+umR7a2zg+nDFFdtI&#10;3pbXLefe0PV6xTXaEui1a/8M5XlyjQt3WUjnFiK6HQ/W4Qs8rWW5B6xahoaFAQOLRuqfGPXQrAU2&#10;PzZEM4z4RwF8TbLZHOi2Y0OPjfXYIIJCqAJbjMJyZcNE2Cjd1g18KfGghbwAdVetB+74D1kNyYK2&#10;/pfI0izL0tM0BohBZbetAIHNR6paidDBdCeGDj4Kyyv3Ya9AnU90FVzerqupj0byR13NMugD19u+&#10;aY99+UJWHNL/k6yO4iA5F6gv8AzmRuw9nkjJjBW3WKxWi8XvFAdTVJQgNZK79roa1pa0PKwh0SBK&#10;5n8Yg9IPxIwF6fTq9n3t/biBsewn0PALcXN/bPv7jz+65S8AAAD//wMAUEsDBBQABgAIAAAAIQDp&#10;+7wh3gAAAAgBAAAPAAAAZHJzL2Rvd25yZXYueG1sTI/BasMwEETvhf6D2EJvieSEmOJaDiG0PYVC&#10;k0DpbWNtbBNrZSzFdv6+yqm9zTLLzJt8PdlWDNT7xrGGZK5AEJfONFxpOB7eZy8gfEA22DomDTfy&#10;sC4eH3LMjBv5i4Z9qEQMYZ+hhjqELpPSlzVZ9HPXEUfv7HqLIZ59JU2PYwy3rVwolUqLDceGGjva&#10;1lRe9ler4WPEcbNM3obd5by9/RxWn9+7hLR+fpo2ryACTeHvGe74ER2KyHRyVzZetBrikKBhtlgm&#10;IO62WqkUxCmqJAVZ5PL/gOIXAAD//wMAUEsBAi0AFAAGAAgAAAAhALaDOJL+AAAA4QEAABMAAAAA&#10;AAAAAAAAAAAAAAAAAFtDb250ZW50X1R5cGVzXS54bWxQSwECLQAUAAYACAAAACEAOP0h/9YAAACU&#10;AQAACwAAAAAAAAAAAAAAAAAvAQAAX3JlbHMvLnJlbHNQSwECLQAUAAYACAAAACEAvqWPQu8CAAAw&#10;BwAADgAAAAAAAAAAAAAAAAAuAgAAZHJzL2Uyb0RvYy54bWxQSwECLQAUAAYACAAAACEA6fu8Id4A&#10;AAAIAQAADwAAAAAAAAAAAAAAAABJBQAAZHJzL2Rvd25yZXYueG1sUEsFBgAAAAAEAAQA8wAAAFQG&#10;A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3YxsyAAAAOIAAAAPAAAAZHJzL2Rvd25yZXYueG1sRE/PS8Mw&#10;FL4L+x/CE7yISyassXXZGIqyy1DnDh4fzbOta15KE7f2v1+EgceP7/diNbhWHKkPjWcDs6kCQVx6&#10;23BlYP/5cvcAIkRki61nMjBSgNVycrXAwvoTf9BxFyuRQjgUaKCOsSukDGVNDsPUd8SJ+/a9w5hg&#10;X0nb4ymFu1beK5VJhw2nhho7eqqpPOx+nYHX9f5d4dvXuLnND3qr8+3P85gbc3M9rB9BRBriv/ji&#10;3tg0f67mWaa1hr9LCYNcngEAAP//AwBQSwECLQAUAAYACAAAACEA2+H2y+4AAACFAQAAEwAAAAAA&#10;AAAAAAAAAAAAAAAAW0NvbnRlbnRfVHlwZXNdLnhtbFBLAQItABQABgAIAAAAIQBa9CxbvwAAABUB&#10;AAALAAAAAAAAAAAAAAAAAB8BAABfcmVscy8ucmVsc1BLAQItABQABgAIAAAAIQC13YxsyAAAAOIA&#10;AAAPAAAAAAAAAAAAAAAAAAcCAABkcnMvZG93bnJldi54bWxQSwUGAAAAAAMAAwC3AAAA/AI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SpjBxgAAAOMAAAAPAAAAZHJzL2Rvd25yZXYueG1sRE9Pa8Iw&#10;FL8P/A7hCbvN1B5C6YwiU2EnQbeLt0fz2hSbl9Jkbfftl4Hg8f3+v81udp0YaQitZw3rVQaCuPKm&#10;5UbD99fprQARIrLBzjNp+KUAu+3iZYOl8RNfaLzGRqQQDiVqsDH2pZShsuQwrHxPnLjaDw5jOodG&#10;mgGnFO46mWeZkg5bTg0We/qwVN2vP07Dadyfz7f2XtwOsemOl9pO9cFq/bqc9+8gIs3xKX64P02a&#10;nyul8iLPFPz/lACQ2z8AAAD//wMAUEsBAi0AFAAGAAgAAAAhANvh9svuAAAAhQEAABMAAAAAAAAA&#10;AAAAAAAAAAAAAFtDb250ZW50X1R5cGVzXS54bWxQSwECLQAUAAYACAAAACEAWvQsW78AAAAVAQAA&#10;CwAAAAAAAAAAAAAAAAAfAQAAX3JlbHMvLnJlbHNQSwECLQAUAAYACAAAACEAJkqYwcYAAADjAAAA&#10;DwAAAAAAAAAAAAAAAAAHAgAAZHJzL2Rvd25yZXYueG1sUEsFBgAAAAADAAMAtwAAAPoCAAAAAA==&#10;" strokecolor="#9c9" strokeweight="4.5pt">
                  <v:shadow color="#ccc"/>
                </v:line>
                <w10:wrap anchorx="margin"/>
              </v:group>
            </w:pict>
          </mc:Fallback>
        </mc:AlternateContent>
      </w:r>
    </w:p>
    <w:p w14:paraId="2A5986DC" w14:textId="14EE8625" w:rsidR="00A7378C" w:rsidRPr="00A7378C" w:rsidRDefault="00A7378C" w:rsidP="00A7378C">
      <w:pPr>
        <w:rPr>
          <w:rFonts w:ascii="Arial" w:eastAsia="Arial" w:hAnsi="Arial" w:cs="Arial"/>
          <w:sz w:val="20"/>
          <w:szCs w:val="20"/>
        </w:rPr>
        <w:sectPr w:rsidR="00A7378C" w:rsidRPr="00A7378C" w:rsidSect="00A7378C">
          <w:pgSz w:w="16838" w:h="11906" w:orient="landscape"/>
          <w:pgMar w:top="992" w:right="567" w:bottom="1276" w:left="1440" w:header="709" w:footer="709" w:gutter="0"/>
          <w:cols w:space="708"/>
          <w:docGrid w:linePitch="360"/>
        </w:sectPr>
      </w:pPr>
      <w:r w:rsidRPr="00965649">
        <w:rPr>
          <w:rFonts w:ascii="Arial" w:eastAsia="Arial" w:hAnsi="Arial" w:cs="Arial"/>
          <w:noProof/>
          <w:sz w:val="20"/>
          <w:szCs w:val="20"/>
        </w:rPr>
        <w:lastRenderedPageBreak/>
        <w:drawing>
          <wp:anchor distT="0" distB="0" distL="114300" distR="114300" simplePos="0" relativeHeight="251716096" behindDoc="1" locked="0" layoutInCell="1" allowOverlap="1" wp14:anchorId="1D9CE6C7" wp14:editId="3F31269C">
            <wp:simplePos x="0" y="0"/>
            <wp:positionH relativeFrom="page">
              <wp:align>center</wp:align>
            </wp:positionH>
            <wp:positionV relativeFrom="paragraph">
              <wp:posOffset>-2217420</wp:posOffset>
            </wp:positionV>
            <wp:extent cx="5826125" cy="10266045"/>
            <wp:effectExtent l="8890" t="0" r="0" b="0"/>
            <wp:wrapTight wrapText="bothSides">
              <wp:wrapPolygon edited="0">
                <wp:start x="33" y="21619"/>
                <wp:lineTo x="21503" y="21619"/>
                <wp:lineTo x="21503" y="55"/>
                <wp:lineTo x="33" y="55"/>
                <wp:lineTo x="33" y="21619"/>
              </wp:wrapPolygon>
            </wp:wrapTight>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rot="5400000">
                      <a:off x="0" y="0"/>
                      <a:ext cx="5826125" cy="10266045"/>
                    </a:xfrm>
                    <a:prstGeom prst="rect">
                      <a:avLst/>
                    </a:prstGeom>
                    <a:noFill/>
                    <a:ln>
                      <a:noFill/>
                    </a:ln>
                  </pic:spPr>
                </pic:pic>
              </a:graphicData>
            </a:graphic>
            <wp14:sizeRelH relativeFrom="margin">
              <wp14:pctWidth>0</wp14:pctWidth>
            </wp14:sizeRelH>
            <wp14:sizeRelV relativeFrom="margin">
              <wp14:pctHeight>0</wp14:pctHeight>
            </wp14:sizeRelV>
          </wp:anchor>
        </w:drawing>
      </w:r>
    </w:p>
    <w:tbl>
      <w:tblPr>
        <w:tblpPr w:leftFromText="180" w:rightFromText="180" w:vertAnchor="page" w:horzAnchor="margin" w:tblpXSpec="center" w:tblpY="856"/>
        <w:tblW w:w="105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
        <w:tblDescription w:val=""/>
      </w:tblPr>
      <w:tblGrid>
        <w:gridCol w:w="10513"/>
      </w:tblGrid>
      <w:tr w:rsidR="00AC7417" w:rsidRPr="009451C1" w14:paraId="7D9FD8FF" w14:textId="77777777" w:rsidTr="006700BC">
        <w:trPr>
          <w:trHeight w:val="612"/>
        </w:trPr>
        <w:tc>
          <w:tcPr>
            <w:tcW w:w="10513" w:type="dxa"/>
            <w:tcBorders>
              <w:bottom w:val="nil"/>
            </w:tcBorders>
          </w:tcPr>
          <w:p w14:paraId="48E7D1D7" w14:textId="0A2560DE" w:rsidR="00AC7417" w:rsidRPr="009451C1" w:rsidRDefault="00AC7417" w:rsidP="00411D4F">
            <w:pPr>
              <w:spacing w:after="0"/>
              <w:rPr>
                <w:rFonts w:ascii="Arial" w:eastAsia="Arial" w:hAnsi="Arial" w:cs="Arial"/>
                <w:b/>
                <w:noProof/>
                <w:sz w:val="20"/>
                <w:szCs w:val="20"/>
                <w:lang w:eastAsia="en-GB"/>
              </w:rPr>
            </w:pPr>
          </w:p>
          <w:p w14:paraId="555527B1" w14:textId="5E49E938" w:rsidR="008F696B" w:rsidRPr="009451C1" w:rsidRDefault="008F696B" w:rsidP="00411D4F">
            <w:pPr>
              <w:spacing w:after="0"/>
              <w:rPr>
                <w:rFonts w:ascii="Arial" w:eastAsia="Arial" w:hAnsi="Arial" w:cs="Arial"/>
                <w:b/>
                <w:noProof/>
                <w:sz w:val="20"/>
                <w:szCs w:val="20"/>
                <w:lang w:eastAsia="en-GB"/>
              </w:rPr>
            </w:pPr>
          </w:p>
          <w:p w14:paraId="006A0072" w14:textId="65183B88" w:rsidR="00AC7417" w:rsidRPr="009451C1" w:rsidRDefault="00AC7417" w:rsidP="007D6FAE">
            <w:pPr>
              <w:spacing w:after="0" w:line="240" w:lineRule="auto"/>
              <w:jc w:val="center"/>
              <w:rPr>
                <w:rFonts w:ascii="Arial" w:eastAsia="Arial" w:hAnsi="Arial" w:cs="Arial"/>
                <w:b/>
                <w:noProof/>
                <w:sz w:val="28"/>
                <w:szCs w:val="28"/>
                <w:lang w:eastAsia="en-GB"/>
              </w:rPr>
            </w:pPr>
            <w:r w:rsidRPr="009451C1">
              <w:rPr>
                <w:rFonts w:ascii="Arial" w:eastAsia="Arial" w:hAnsi="Arial" w:cs="Arial"/>
                <w:b/>
                <w:noProof/>
                <w:sz w:val="28"/>
                <w:szCs w:val="28"/>
                <w:lang w:eastAsia="en-GB"/>
              </w:rPr>
              <w:t>Receiving Disclosures:</w:t>
            </w:r>
          </w:p>
        </w:tc>
      </w:tr>
      <w:tr w:rsidR="00AC7417" w:rsidRPr="009451C1" w14:paraId="143BA7A7" w14:textId="77777777" w:rsidTr="006700BC">
        <w:trPr>
          <w:trHeight w:val="3784"/>
        </w:trPr>
        <w:tc>
          <w:tcPr>
            <w:tcW w:w="10513" w:type="dxa"/>
            <w:tcBorders>
              <w:top w:val="nil"/>
            </w:tcBorders>
          </w:tcPr>
          <w:p w14:paraId="7854A8B1" w14:textId="2E2E4B01" w:rsidR="00AC7417" w:rsidRPr="009451C1" w:rsidRDefault="0023478E" w:rsidP="008F696B">
            <w:pPr>
              <w:spacing w:after="0" w:line="240" w:lineRule="auto"/>
              <w:rPr>
                <w:rFonts w:ascii="Arial" w:eastAsia="Arial" w:hAnsi="Arial" w:cs="Arial"/>
                <w:b/>
                <w:sz w:val="24"/>
                <w:szCs w:val="24"/>
              </w:rPr>
            </w:pPr>
            <w:r w:rsidRPr="009451C1">
              <w:rPr>
                <w:rFonts w:ascii="Arial" w:eastAsia="Arial" w:hAnsi="Arial" w:cs="Arial"/>
                <w:b/>
                <w:iCs/>
                <w:sz w:val="24"/>
                <w:szCs w:val="24"/>
              </w:rPr>
              <w:t xml:space="preserve">           </w:t>
            </w:r>
            <w:r w:rsidR="00AC7417" w:rsidRPr="009451C1">
              <w:rPr>
                <w:rFonts w:ascii="Arial" w:eastAsia="Arial" w:hAnsi="Arial" w:cs="Arial"/>
                <w:b/>
                <w:iCs/>
                <w:sz w:val="24"/>
                <w:szCs w:val="24"/>
              </w:rPr>
              <w:t>Receive</w:t>
            </w:r>
          </w:p>
          <w:p w14:paraId="62D898D7" w14:textId="31B3287E"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Listen, try not to look shocked or be judgmental</w:t>
            </w:r>
          </w:p>
          <w:p w14:paraId="2A6C6AC4" w14:textId="23EE5920"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Believe what they say</w:t>
            </w:r>
            <w:r w:rsidR="00367857" w:rsidRPr="009451C1">
              <w:rPr>
                <w:rFonts w:ascii="Arial" w:eastAsia="Arial" w:hAnsi="Arial" w:cs="Arial"/>
                <w:sz w:val="24"/>
                <w:szCs w:val="24"/>
              </w:rPr>
              <w:t>,</w:t>
            </w:r>
            <w:r w:rsidRPr="009451C1">
              <w:rPr>
                <w:rFonts w:ascii="Arial" w:eastAsia="Arial" w:hAnsi="Arial" w:cs="Arial"/>
                <w:sz w:val="24"/>
                <w:szCs w:val="24"/>
              </w:rPr>
              <w:t xml:space="preserve"> </w:t>
            </w:r>
            <w:r w:rsidR="00367857" w:rsidRPr="009451C1">
              <w:rPr>
                <w:rFonts w:ascii="Arial" w:eastAsia="Arial" w:hAnsi="Arial" w:cs="Arial"/>
                <w:sz w:val="24"/>
                <w:szCs w:val="24"/>
              </w:rPr>
              <w:t>accept what they say and take it seriously</w:t>
            </w:r>
            <w:r w:rsidRPr="009451C1">
              <w:rPr>
                <w:rFonts w:ascii="Arial" w:eastAsia="Arial" w:hAnsi="Arial" w:cs="Arial"/>
                <w:sz w:val="24"/>
                <w:szCs w:val="24"/>
              </w:rPr>
              <w:t xml:space="preserve"> </w:t>
            </w:r>
          </w:p>
          <w:p w14:paraId="1C48A1F2" w14:textId="18632AD4"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Don’t make them feel bad by saying “you should have told me earlier”</w:t>
            </w:r>
          </w:p>
          <w:p w14:paraId="297971FE" w14:textId="0F7371D6"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 xml:space="preserve">Don’t ‘interrogate’ them – let them tell you, try not to interrupt </w:t>
            </w:r>
          </w:p>
          <w:p w14:paraId="3316F624" w14:textId="6EE186E4"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Note the date and time, what was done, who did it, and where it took place</w:t>
            </w:r>
          </w:p>
          <w:p w14:paraId="12ED86E4"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Don’t criticise the perpetrator</w:t>
            </w:r>
          </w:p>
          <w:p w14:paraId="3D5C9B11"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Don’t ask leading questions – use ‘open’ questions to clarify only (T.E.D)</w:t>
            </w:r>
          </w:p>
          <w:tbl>
            <w:tblPr>
              <w:tblStyle w:val="TableGrid1"/>
              <w:tblW w:w="0" w:type="auto"/>
              <w:tblInd w:w="73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Caption w:val=""/>
              <w:tblDescription w:val=""/>
            </w:tblPr>
            <w:tblGrid>
              <w:gridCol w:w="276"/>
              <w:gridCol w:w="6797"/>
            </w:tblGrid>
            <w:tr w:rsidR="00AC7417" w:rsidRPr="009451C1" w14:paraId="1F59FA4B" w14:textId="77777777" w:rsidTr="006700BC">
              <w:trPr>
                <w:trHeight w:val="1432"/>
              </w:trPr>
              <w:tc>
                <w:tcPr>
                  <w:tcW w:w="276" w:type="dxa"/>
                </w:tcPr>
                <w:p w14:paraId="24B5A488" w14:textId="2C76C778" w:rsidR="00AC7417" w:rsidRPr="009451C1" w:rsidRDefault="00AC7417" w:rsidP="00272156">
                  <w:pPr>
                    <w:framePr w:hSpace="180" w:wrap="around" w:vAnchor="page" w:hAnchor="margin" w:xAlign="center" w:y="856"/>
                    <w:spacing w:line="276" w:lineRule="auto"/>
                    <w:ind w:right="-318"/>
                    <w:rPr>
                      <w:rFonts w:ascii="Arial" w:eastAsia="Arial" w:hAnsi="Arial" w:cs="Arial"/>
                      <w:sz w:val="24"/>
                      <w:szCs w:val="24"/>
                    </w:rPr>
                  </w:pPr>
                </w:p>
              </w:tc>
              <w:tc>
                <w:tcPr>
                  <w:tcW w:w="6797" w:type="dxa"/>
                </w:tcPr>
                <w:p w14:paraId="2FFC603E" w14:textId="63CF02AF" w:rsidR="008F696B" w:rsidRPr="009451C1" w:rsidRDefault="009F084F" w:rsidP="00272156">
                  <w:pPr>
                    <w:framePr w:hSpace="180" w:wrap="around" w:vAnchor="page" w:hAnchor="margin" w:xAlign="center" w:y="856"/>
                    <w:tabs>
                      <w:tab w:val="left" w:pos="862"/>
                    </w:tabs>
                    <w:spacing w:line="276" w:lineRule="auto"/>
                    <w:ind w:left="1594"/>
                    <w:rPr>
                      <w:rFonts w:ascii="Arial" w:eastAsia="Arial" w:hAnsi="Arial" w:cs="Arial"/>
                      <w:b/>
                      <w:color w:val="00B050"/>
                      <w:sz w:val="28"/>
                      <w:szCs w:val="28"/>
                    </w:rPr>
                  </w:pPr>
                  <w:r w:rsidRPr="009451C1">
                    <w:rPr>
                      <w:rFonts w:ascii="Arial" w:eastAsia="Arial" w:hAnsi="Arial" w:cs="Arial"/>
                      <w:noProof/>
                      <w:sz w:val="24"/>
                      <w:szCs w:val="24"/>
                      <w:lang w:eastAsia="en-GB"/>
                    </w:rPr>
                    <w:drawing>
                      <wp:anchor distT="0" distB="0" distL="114300" distR="114300" simplePos="0" relativeHeight="251654656" behindDoc="1" locked="0" layoutInCell="1" allowOverlap="1" wp14:anchorId="4F2D7505" wp14:editId="1FCCEDBD">
                        <wp:simplePos x="0" y="0"/>
                        <wp:positionH relativeFrom="column">
                          <wp:posOffset>116205</wp:posOffset>
                        </wp:positionH>
                        <wp:positionV relativeFrom="paragraph">
                          <wp:posOffset>78105</wp:posOffset>
                        </wp:positionV>
                        <wp:extent cx="795020" cy="795020"/>
                        <wp:effectExtent l="0" t="0" r="5080" b="5080"/>
                        <wp:wrapTight wrapText="bothSides">
                          <wp:wrapPolygon edited="0">
                            <wp:start x="0" y="0"/>
                            <wp:lineTo x="0" y="21220"/>
                            <wp:lineTo x="21220" y="21220"/>
                            <wp:lineTo x="21220" y="0"/>
                            <wp:lineTo x="0" y="0"/>
                          </wp:wrapPolygon>
                        </wp:wrapTight>
                        <wp:docPr id="5" name="Picture 4" descr="images.jpg"/>
                        <wp:cNvGraphicFramePr/>
                        <a:graphic xmlns:a="http://schemas.openxmlformats.org/drawingml/2006/main">
                          <a:graphicData uri="http://schemas.openxmlformats.org/drawingml/2006/picture">
                            <pic:pic xmlns:pic="http://schemas.openxmlformats.org/drawingml/2006/picture">
                              <pic:nvPicPr>
                                <pic:cNvPr id="0" name=""/>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795020" cy="795020"/>
                                </a:xfrm>
                                <a:prstGeom prst="rect">
                                  <a:avLst/>
                                </a:prstGeom>
                                <a:ln w="9525">
                                  <a:noFill/>
                                </a:ln>
                              </pic:spPr>
                            </pic:pic>
                          </a:graphicData>
                        </a:graphic>
                      </wp:anchor>
                    </w:drawing>
                  </w:r>
                </w:p>
                <w:p w14:paraId="2C9CA112" w14:textId="5D0550DF" w:rsidR="00AC7417" w:rsidRPr="009451C1" w:rsidRDefault="00AC7417" w:rsidP="00272156">
                  <w:pPr>
                    <w:framePr w:hSpace="180" w:wrap="around" w:vAnchor="page" w:hAnchor="margin" w:xAlign="center" w:y="856"/>
                    <w:tabs>
                      <w:tab w:val="left" w:pos="1594"/>
                    </w:tabs>
                    <w:spacing w:line="276" w:lineRule="auto"/>
                    <w:ind w:left="1594"/>
                    <w:rPr>
                      <w:rFonts w:ascii="Arial" w:eastAsia="Arial" w:hAnsi="Arial" w:cs="Arial"/>
                      <w:sz w:val="28"/>
                      <w:szCs w:val="28"/>
                    </w:rPr>
                  </w:pPr>
                  <w:r w:rsidRPr="00342397">
                    <w:rPr>
                      <w:rFonts w:ascii="Arial" w:eastAsia="Arial" w:hAnsi="Arial" w:cs="Arial"/>
                      <w:b/>
                      <w:color w:val="0070C0"/>
                      <w:sz w:val="28"/>
                      <w:szCs w:val="28"/>
                    </w:rPr>
                    <w:t>T</w:t>
                  </w:r>
                  <w:r w:rsidRPr="009451C1">
                    <w:rPr>
                      <w:rFonts w:ascii="Arial" w:eastAsia="Arial" w:hAnsi="Arial" w:cs="Arial"/>
                      <w:sz w:val="28"/>
                      <w:szCs w:val="28"/>
                    </w:rPr>
                    <w:t>ell me what you mean by that?</w:t>
                  </w:r>
                </w:p>
                <w:p w14:paraId="0FDBF813" w14:textId="07AD7662" w:rsidR="00AC7417" w:rsidRPr="009451C1" w:rsidRDefault="00AC7417" w:rsidP="00272156">
                  <w:pPr>
                    <w:framePr w:hSpace="180" w:wrap="around" w:vAnchor="page" w:hAnchor="margin" w:xAlign="center" w:y="856"/>
                    <w:tabs>
                      <w:tab w:val="left" w:pos="1594"/>
                    </w:tabs>
                    <w:spacing w:line="276" w:lineRule="auto"/>
                    <w:ind w:left="1594"/>
                    <w:rPr>
                      <w:rFonts w:ascii="Arial" w:eastAsia="Arial" w:hAnsi="Arial" w:cs="Arial"/>
                      <w:sz w:val="28"/>
                      <w:szCs w:val="28"/>
                    </w:rPr>
                  </w:pPr>
                  <w:r w:rsidRPr="00342397">
                    <w:rPr>
                      <w:rFonts w:ascii="Arial" w:eastAsia="Arial" w:hAnsi="Arial" w:cs="Arial"/>
                      <w:b/>
                      <w:color w:val="0070C0"/>
                      <w:sz w:val="28"/>
                      <w:szCs w:val="28"/>
                    </w:rPr>
                    <w:t>E</w:t>
                  </w:r>
                  <w:r w:rsidRPr="009451C1">
                    <w:rPr>
                      <w:rFonts w:ascii="Arial" w:eastAsia="Arial" w:hAnsi="Arial" w:cs="Arial"/>
                      <w:sz w:val="28"/>
                      <w:szCs w:val="28"/>
                    </w:rPr>
                    <w:t>xplain that to me</w:t>
                  </w:r>
                </w:p>
                <w:p w14:paraId="04C89DCA" w14:textId="77777777" w:rsidR="00AC7417" w:rsidRPr="009451C1" w:rsidRDefault="00AC7417" w:rsidP="00272156">
                  <w:pPr>
                    <w:framePr w:hSpace="180" w:wrap="around" w:vAnchor="page" w:hAnchor="margin" w:xAlign="center" w:y="856"/>
                    <w:tabs>
                      <w:tab w:val="left" w:pos="1594"/>
                    </w:tabs>
                    <w:spacing w:line="276" w:lineRule="auto"/>
                    <w:ind w:left="1594"/>
                    <w:rPr>
                      <w:rFonts w:ascii="Arial" w:eastAsia="Arial" w:hAnsi="Arial" w:cs="Arial"/>
                      <w:sz w:val="24"/>
                      <w:szCs w:val="24"/>
                    </w:rPr>
                  </w:pPr>
                  <w:r w:rsidRPr="00342397">
                    <w:rPr>
                      <w:rFonts w:ascii="Arial" w:eastAsia="Arial" w:hAnsi="Arial" w:cs="Arial"/>
                      <w:b/>
                      <w:color w:val="0070C0"/>
                      <w:sz w:val="28"/>
                      <w:szCs w:val="28"/>
                    </w:rPr>
                    <w:t>D</w:t>
                  </w:r>
                  <w:r w:rsidRPr="009451C1">
                    <w:rPr>
                      <w:rFonts w:ascii="Arial" w:eastAsia="Arial" w:hAnsi="Arial" w:cs="Arial"/>
                      <w:sz w:val="28"/>
                      <w:szCs w:val="28"/>
                    </w:rPr>
                    <w:t>escribe that….</w:t>
                  </w:r>
                </w:p>
              </w:tc>
            </w:tr>
          </w:tbl>
          <w:p w14:paraId="59E3D3A8" w14:textId="77777777" w:rsidR="00AC7417" w:rsidRPr="009451C1" w:rsidRDefault="00AC7417" w:rsidP="008F696B">
            <w:pPr>
              <w:spacing w:after="0" w:line="240" w:lineRule="auto"/>
              <w:ind w:left="720"/>
              <w:rPr>
                <w:rFonts w:ascii="Arial" w:eastAsia="Arial" w:hAnsi="Arial" w:cs="Arial"/>
                <w:sz w:val="16"/>
                <w:szCs w:val="16"/>
              </w:rPr>
            </w:pPr>
          </w:p>
        </w:tc>
      </w:tr>
      <w:tr w:rsidR="00AC7417" w:rsidRPr="009451C1" w14:paraId="0FAFC474" w14:textId="77777777" w:rsidTr="006700BC">
        <w:trPr>
          <w:trHeight w:val="2261"/>
        </w:trPr>
        <w:tc>
          <w:tcPr>
            <w:tcW w:w="10513" w:type="dxa"/>
          </w:tcPr>
          <w:p w14:paraId="5049CEE2" w14:textId="6DB0B5DB" w:rsidR="004B2671" w:rsidRPr="009451C1" w:rsidRDefault="00AC7417" w:rsidP="008F696B">
            <w:pPr>
              <w:spacing w:after="0" w:line="240" w:lineRule="auto"/>
              <w:rPr>
                <w:rFonts w:ascii="Arial" w:eastAsia="Arial" w:hAnsi="Arial" w:cs="Arial"/>
                <w:b/>
                <w:iCs/>
                <w:sz w:val="24"/>
                <w:szCs w:val="24"/>
              </w:rPr>
            </w:pPr>
            <w:r w:rsidRPr="009451C1">
              <w:rPr>
                <w:rFonts w:ascii="Arial" w:eastAsia="Arial" w:hAnsi="Arial" w:cs="Arial"/>
                <w:b/>
                <w:iCs/>
                <w:sz w:val="24"/>
                <w:szCs w:val="24"/>
              </w:rPr>
              <w:t xml:space="preserve">  </w:t>
            </w:r>
            <w:r w:rsidR="0029486C" w:rsidRPr="009451C1">
              <w:rPr>
                <w:rFonts w:ascii="Arial" w:eastAsia="Arial" w:hAnsi="Arial" w:cs="Arial"/>
                <w:b/>
                <w:iCs/>
                <w:sz w:val="24"/>
                <w:szCs w:val="24"/>
              </w:rPr>
              <w:t xml:space="preserve">   </w:t>
            </w:r>
          </w:p>
          <w:p w14:paraId="4F9B806B" w14:textId="582FFFAD" w:rsidR="00AC7417" w:rsidRPr="009451C1" w:rsidRDefault="004B2671" w:rsidP="008F696B">
            <w:pPr>
              <w:spacing w:after="0" w:line="240" w:lineRule="auto"/>
              <w:rPr>
                <w:rFonts w:ascii="Arial" w:eastAsia="Arial" w:hAnsi="Arial" w:cs="Arial"/>
                <w:b/>
                <w:sz w:val="24"/>
                <w:szCs w:val="24"/>
              </w:rPr>
            </w:pPr>
            <w:r w:rsidRPr="009451C1">
              <w:rPr>
                <w:rFonts w:ascii="Arial" w:eastAsia="Arial" w:hAnsi="Arial" w:cs="Arial"/>
                <w:b/>
                <w:iCs/>
                <w:sz w:val="24"/>
                <w:szCs w:val="24"/>
              </w:rPr>
              <w:t xml:space="preserve">         </w:t>
            </w:r>
            <w:r w:rsidR="00362EC9" w:rsidRPr="009451C1">
              <w:rPr>
                <w:rFonts w:ascii="Arial" w:eastAsia="Arial" w:hAnsi="Arial" w:cs="Arial"/>
                <w:b/>
                <w:iCs/>
                <w:sz w:val="24"/>
                <w:szCs w:val="24"/>
              </w:rPr>
              <w:t xml:space="preserve">  </w:t>
            </w:r>
            <w:r w:rsidR="00AC7417" w:rsidRPr="009451C1">
              <w:rPr>
                <w:rFonts w:ascii="Arial" w:eastAsia="Arial" w:hAnsi="Arial" w:cs="Arial"/>
                <w:b/>
                <w:iCs/>
                <w:sz w:val="24"/>
                <w:szCs w:val="24"/>
              </w:rPr>
              <w:t>Reassure</w:t>
            </w:r>
          </w:p>
          <w:p w14:paraId="1B9A5F0B"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 xml:space="preserve">Stay calm, tell the </w:t>
            </w:r>
            <w:r w:rsidR="00CE052C" w:rsidRPr="009451C1">
              <w:rPr>
                <w:rFonts w:ascii="Arial" w:eastAsia="Arial" w:hAnsi="Arial" w:cs="Arial"/>
                <w:sz w:val="24"/>
                <w:szCs w:val="24"/>
              </w:rPr>
              <w:t>child</w:t>
            </w:r>
            <w:r w:rsidRPr="009451C1">
              <w:rPr>
                <w:rFonts w:ascii="Arial" w:eastAsia="Arial" w:hAnsi="Arial" w:cs="Arial"/>
                <w:sz w:val="24"/>
                <w:szCs w:val="24"/>
              </w:rPr>
              <w:t xml:space="preserve"> they’ve done the right thing in telling you</w:t>
            </w:r>
          </w:p>
          <w:p w14:paraId="0C3CD821"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Reassure them they are not to blame</w:t>
            </w:r>
          </w:p>
          <w:p w14:paraId="153C2722"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Empathise – don’t tell them how they should be feeling</w:t>
            </w:r>
          </w:p>
          <w:p w14:paraId="3FB5FF38"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Don’t promise confidentiality, explain who needs to know</w:t>
            </w:r>
          </w:p>
          <w:p w14:paraId="440CE634"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Explain what you’ll do next</w:t>
            </w:r>
          </w:p>
          <w:p w14:paraId="040250B5" w14:textId="77777777" w:rsidR="00AC7417" w:rsidRPr="009451C1" w:rsidRDefault="0023478E"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Be honest about what you can do</w:t>
            </w:r>
          </w:p>
          <w:p w14:paraId="3DE83115" w14:textId="7B082F0F" w:rsidR="0029486C" w:rsidRPr="009451C1" w:rsidRDefault="0029486C" w:rsidP="008F696B">
            <w:pPr>
              <w:spacing w:after="0"/>
              <w:ind w:left="720"/>
              <w:rPr>
                <w:rFonts w:ascii="Arial" w:eastAsia="Arial" w:hAnsi="Arial" w:cs="Arial"/>
                <w:sz w:val="24"/>
                <w:szCs w:val="24"/>
              </w:rPr>
            </w:pPr>
          </w:p>
        </w:tc>
      </w:tr>
      <w:tr w:rsidR="00AC7417" w:rsidRPr="009451C1" w14:paraId="2856C330" w14:textId="77777777" w:rsidTr="006700BC">
        <w:trPr>
          <w:trHeight w:val="6012"/>
        </w:trPr>
        <w:tc>
          <w:tcPr>
            <w:tcW w:w="10513" w:type="dxa"/>
          </w:tcPr>
          <w:p w14:paraId="79DE7A1E" w14:textId="686DD7A6" w:rsidR="004B2671" w:rsidRPr="009451C1" w:rsidRDefault="00BD07A6" w:rsidP="008F696B">
            <w:pPr>
              <w:spacing w:after="0" w:line="240" w:lineRule="auto"/>
              <w:rPr>
                <w:rFonts w:ascii="Arial" w:eastAsia="Arial" w:hAnsi="Arial" w:cs="Arial"/>
                <w:b/>
                <w:i/>
                <w:iCs/>
                <w:sz w:val="24"/>
                <w:szCs w:val="24"/>
              </w:rPr>
            </w:pPr>
            <w:r w:rsidRPr="009451C1">
              <w:rPr>
                <w:rFonts w:ascii="Arial" w:eastAsia="Arial" w:hAnsi="Arial" w:cs="Arial"/>
                <w:b/>
                <w:i/>
                <w:iCs/>
                <w:sz w:val="24"/>
                <w:szCs w:val="24"/>
              </w:rPr>
              <w:t xml:space="preserve"> </w:t>
            </w:r>
            <w:r w:rsidR="00AC7417" w:rsidRPr="009451C1">
              <w:rPr>
                <w:rFonts w:ascii="Arial" w:eastAsia="Arial" w:hAnsi="Arial" w:cs="Arial"/>
                <w:b/>
                <w:i/>
                <w:iCs/>
                <w:sz w:val="24"/>
                <w:szCs w:val="24"/>
              </w:rPr>
              <w:t xml:space="preserve"> </w:t>
            </w:r>
            <w:r w:rsidR="0029486C" w:rsidRPr="009451C1">
              <w:rPr>
                <w:rFonts w:ascii="Arial" w:eastAsia="Arial" w:hAnsi="Arial" w:cs="Arial"/>
                <w:b/>
                <w:i/>
                <w:iCs/>
                <w:sz w:val="24"/>
                <w:szCs w:val="24"/>
              </w:rPr>
              <w:t xml:space="preserve">   </w:t>
            </w:r>
          </w:p>
          <w:p w14:paraId="6510571A" w14:textId="40016CC5" w:rsidR="00AC7417" w:rsidRPr="009451C1" w:rsidRDefault="004B2671" w:rsidP="008F696B">
            <w:pPr>
              <w:spacing w:after="0" w:line="240" w:lineRule="auto"/>
              <w:rPr>
                <w:rFonts w:ascii="Arial" w:eastAsia="Arial" w:hAnsi="Arial" w:cs="Arial"/>
                <w:b/>
                <w:i/>
                <w:iCs/>
                <w:sz w:val="24"/>
                <w:szCs w:val="24"/>
              </w:rPr>
            </w:pPr>
            <w:r w:rsidRPr="009451C1">
              <w:rPr>
                <w:rFonts w:ascii="Arial" w:eastAsia="Arial" w:hAnsi="Arial" w:cs="Arial"/>
                <w:b/>
                <w:i/>
                <w:iCs/>
                <w:sz w:val="24"/>
                <w:szCs w:val="24"/>
              </w:rPr>
              <w:t xml:space="preserve">           </w:t>
            </w:r>
            <w:r w:rsidR="00AC7417" w:rsidRPr="009451C1">
              <w:rPr>
                <w:rFonts w:ascii="Arial" w:eastAsia="Arial" w:hAnsi="Arial" w:cs="Arial"/>
                <w:b/>
                <w:iCs/>
                <w:sz w:val="24"/>
                <w:szCs w:val="24"/>
              </w:rPr>
              <w:t>Report and Record</w:t>
            </w:r>
          </w:p>
          <w:p w14:paraId="3EEA6CCB" w14:textId="01343D76" w:rsidR="00AC7417" w:rsidRPr="009451C1" w:rsidRDefault="008F02F1"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Make a b</w:t>
            </w:r>
            <w:r w:rsidR="00AC7417" w:rsidRPr="009451C1">
              <w:rPr>
                <w:rFonts w:ascii="Arial" w:eastAsia="Arial" w:hAnsi="Arial" w:cs="Arial"/>
                <w:sz w:val="24"/>
                <w:szCs w:val="24"/>
              </w:rPr>
              <w:t>rief, accurate, timely and factual record</w:t>
            </w:r>
          </w:p>
          <w:p w14:paraId="425C7440" w14:textId="77777777" w:rsidR="00AC7417" w:rsidRPr="009451C1" w:rsidRDefault="00AC7417"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Discuss with the Designated Safeguarding Lead (DSL) or their Deputy, without delay</w:t>
            </w:r>
          </w:p>
          <w:p w14:paraId="6FE4802E" w14:textId="121B2FFA" w:rsidR="0023478E" w:rsidRPr="009451C1" w:rsidRDefault="00AC7417" w:rsidP="007936C6">
            <w:pPr>
              <w:numPr>
                <w:ilvl w:val="0"/>
                <w:numId w:val="8"/>
              </w:numPr>
              <w:spacing w:after="0"/>
              <w:rPr>
                <w:rFonts w:ascii="Arial" w:eastAsia="Arial" w:hAnsi="Arial" w:cs="Arial"/>
                <w:b/>
                <w:i/>
                <w:sz w:val="24"/>
                <w:szCs w:val="24"/>
              </w:rPr>
            </w:pPr>
            <w:r w:rsidRPr="009451C1">
              <w:rPr>
                <w:rFonts w:ascii="Arial" w:eastAsia="Arial" w:hAnsi="Arial" w:cs="Arial"/>
                <w:sz w:val="24"/>
                <w:szCs w:val="24"/>
              </w:rPr>
              <w:t>The D</w:t>
            </w:r>
            <w:r w:rsidR="0023478E" w:rsidRPr="009451C1">
              <w:rPr>
                <w:rFonts w:ascii="Arial" w:eastAsia="Arial" w:hAnsi="Arial" w:cs="Arial"/>
                <w:sz w:val="24"/>
                <w:szCs w:val="24"/>
              </w:rPr>
              <w:t xml:space="preserve">SL </w:t>
            </w:r>
            <w:r w:rsidRPr="009451C1">
              <w:rPr>
                <w:rFonts w:ascii="Arial" w:eastAsia="Arial" w:hAnsi="Arial" w:cs="Arial"/>
                <w:sz w:val="24"/>
                <w:szCs w:val="24"/>
              </w:rPr>
              <w:t>will assess the situation and decide on the next steps</w:t>
            </w:r>
            <w:r w:rsidRPr="009451C1">
              <w:rPr>
                <w:rFonts w:ascii="Arial" w:eastAsia="+mn-ea" w:hAnsi="Arial" w:cs="Arial"/>
                <w:color w:val="000000"/>
                <w:sz w:val="24"/>
                <w:szCs w:val="24"/>
              </w:rPr>
              <w:t xml:space="preserve"> </w:t>
            </w:r>
          </w:p>
          <w:p w14:paraId="2C16691C" w14:textId="77777777" w:rsidR="00AC7417" w:rsidRPr="009451C1" w:rsidRDefault="00AC7417" w:rsidP="008F696B">
            <w:pPr>
              <w:spacing w:after="0"/>
              <w:ind w:left="720"/>
              <w:rPr>
                <w:rFonts w:ascii="Arial" w:eastAsia="Arial" w:hAnsi="Arial" w:cs="Arial"/>
                <w:b/>
                <w:sz w:val="24"/>
                <w:szCs w:val="24"/>
              </w:rPr>
            </w:pPr>
            <w:r w:rsidRPr="009451C1">
              <w:rPr>
                <w:rFonts w:ascii="Arial" w:eastAsia="Arial" w:hAnsi="Arial" w:cs="Arial"/>
                <w:b/>
                <w:sz w:val="24"/>
                <w:szCs w:val="24"/>
              </w:rPr>
              <w:t>Things to include:</w:t>
            </w:r>
          </w:p>
          <w:p w14:paraId="72CB2F82" w14:textId="77777777" w:rsidR="00AC7417" w:rsidRPr="009451C1" w:rsidRDefault="00AC7417"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Time and full date of disclosure/incident and the time and full date the record was made</w:t>
            </w:r>
          </w:p>
          <w:p w14:paraId="77EA9458"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An accurate record of what was said or seen</w:t>
            </w:r>
            <w:r w:rsidR="00367857" w:rsidRPr="009451C1">
              <w:rPr>
                <w:rFonts w:ascii="Arial" w:eastAsia="Arial" w:hAnsi="Arial" w:cs="Arial"/>
                <w:sz w:val="24"/>
                <w:szCs w:val="24"/>
              </w:rPr>
              <w:t>, using the child’s words as appropriate</w:t>
            </w:r>
          </w:p>
          <w:p w14:paraId="7D49F990"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it is 1</w:t>
            </w:r>
            <w:r w:rsidRPr="009451C1">
              <w:rPr>
                <w:rFonts w:ascii="Arial" w:eastAsia="Arial" w:hAnsi="Arial" w:cs="Arial"/>
                <w:sz w:val="24"/>
                <w:szCs w:val="24"/>
                <w:vertAlign w:val="superscript"/>
              </w:rPr>
              <w:t>st</w:t>
            </w:r>
            <w:r w:rsidRPr="009451C1">
              <w:rPr>
                <w:rFonts w:ascii="Arial" w:eastAsia="Arial" w:hAnsi="Arial" w:cs="Arial"/>
                <w:sz w:val="24"/>
                <w:szCs w:val="24"/>
              </w:rPr>
              <w:t xml:space="preserve"> or 2</w:t>
            </w:r>
            <w:r w:rsidRPr="009451C1">
              <w:rPr>
                <w:rFonts w:ascii="Arial" w:eastAsia="Arial" w:hAnsi="Arial" w:cs="Arial"/>
                <w:sz w:val="24"/>
                <w:szCs w:val="24"/>
                <w:vertAlign w:val="superscript"/>
              </w:rPr>
              <w:t>nd</w:t>
            </w:r>
            <w:r w:rsidRPr="009451C1">
              <w:rPr>
                <w:rFonts w:ascii="Arial" w:eastAsia="Arial" w:hAnsi="Arial" w:cs="Arial"/>
                <w:sz w:val="24"/>
                <w:szCs w:val="24"/>
              </w:rPr>
              <w:t xml:space="preserve"> hand information</w:t>
            </w:r>
          </w:p>
          <w:p w14:paraId="19F8046C"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the child was seen/spoken to</w:t>
            </w:r>
          </w:p>
          <w:p w14:paraId="5ACE677E" w14:textId="4F6B7CA4"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information is fact/ professional judgement</w:t>
            </w:r>
          </w:p>
          <w:p w14:paraId="3B6538D2"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Full names and roles/status of anyone identified in the report</w:t>
            </w:r>
          </w:p>
          <w:p w14:paraId="3541A748" w14:textId="400564F3"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Sign the record with a legible signature.</w:t>
            </w:r>
          </w:p>
          <w:p w14:paraId="32BB4A93" w14:textId="2C0A8A22"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Record actions agreed with/by the Designated Lead (SMART)</w:t>
            </w:r>
          </w:p>
          <w:p w14:paraId="5628C5F0" w14:textId="0EA5845E" w:rsidR="00367857" w:rsidRPr="009451C1" w:rsidRDefault="0036785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Avoid acronyms/jargon/abbreviations</w:t>
            </w:r>
          </w:p>
          <w:p w14:paraId="2679B65C" w14:textId="202506CB" w:rsidR="00114F7E" w:rsidRPr="009451C1" w:rsidRDefault="00114F7E" w:rsidP="008F696B">
            <w:pPr>
              <w:spacing w:after="0"/>
              <w:ind w:left="720"/>
              <w:rPr>
                <w:rFonts w:ascii="Arial" w:eastAsia="Arial" w:hAnsi="Arial" w:cs="Arial"/>
                <w:sz w:val="24"/>
                <w:szCs w:val="24"/>
              </w:rPr>
            </w:pPr>
          </w:p>
          <w:p w14:paraId="60DA70AE" w14:textId="4CE6F40C" w:rsidR="000A6D4C" w:rsidRDefault="00114F7E" w:rsidP="008F696B">
            <w:pPr>
              <w:spacing w:after="0"/>
              <w:ind w:left="142"/>
              <w:rPr>
                <w:rFonts w:ascii="Arial" w:eastAsia="Arial" w:hAnsi="Arial" w:cs="Arial"/>
                <w:color w:val="000000" w:themeColor="text1"/>
                <w:sz w:val="24"/>
                <w:szCs w:val="24"/>
              </w:rPr>
            </w:pPr>
            <w:r w:rsidRPr="009451C1">
              <w:rPr>
                <w:rFonts w:ascii="Arial" w:eastAsia="Arial" w:hAnsi="Arial" w:cs="Arial"/>
                <w:b/>
                <w:bCs/>
                <w:color w:val="000000" w:themeColor="text1"/>
                <w:sz w:val="24"/>
                <w:szCs w:val="24"/>
              </w:rPr>
              <w:t>Action for DSL:</w:t>
            </w:r>
            <w:r w:rsidRPr="009451C1">
              <w:rPr>
                <w:rFonts w:ascii="Arial" w:eastAsia="Arial" w:hAnsi="Arial" w:cs="Arial"/>
                <w:color w:val="000000" w:themeColor="text1"/>
                <w:sz w:val="24"/>
                <w:szCs w:val="24"/>
              </w:rPr>
              <w:t xml:space="preserve"> </w:t>
            </w:r>
            <w:r w:rsidR="00AC7417" w:rsidRPr="009451C1">
              <w:rPr>
                <w:rFonts w:ascii="Arial" w:eastAsia="Arial" w:hAnsi="Arial" w:cs="Arial"/>
                <w:color w:val="000000" w:themeColor="text1"/>
                <w:sz w:val="24"/>
                <w:szCs w:val="24"/>
              </w:rPr>
              <w:t>Re</w:t>
            </w:r>
            <w:r w:rsidR="00367857" w:rsidRPr="009451C1">
              <w:rPr>
                <w:rFonts w:ascii="Arial" w:eastAsia="Arial" w:hAnsi="Arial" w:cs="Arial"/>
                <w:color w:val="000000" w:themeColor="text1"/>
                <w:sz w:val="24"/>
                <w:szCs w:val="24"/>
              </w:rPr>
              <w:t xml:space="preserve">view records </w:t>
            </w:r>
            <w:r w:rsidR="00AC7417" w:rsidRPr="009451C1">
              <w:rPr>
                <w:rFonts w:ascii="Arial" w:eastAsia="Arial" w:hAnsi="Arial" w:cs="Arial"/>
                <w:color w:val="000000" w:themeColor="text1"/>
                <w:sz w:val="24"/>
                <w:szCs w:val="24"/>
              </w:rPr>
              <w:t>regularly</w:t>
            </w:r>
            <w:r w:rsidR="00367857" w:rsidRPr="009451C1">
              <w:rPr>
                <w:rFonts w:ascii="Arial" w:eastAsia="Arial" w:hAnsi="Arial" w:cs="Arial"/>
                <w:color w:val="000000" w:themeColor="text1"/>
                <w:sz w:val="24"/>
                <w:szCs w:val="24"/>
              </w:rPr>
              <w:t>; add any new concerns</w:t>
            </w:r>
            <w:r w:rsidRPr="009451C1">
              <w:rPr>
                <w:rFonts w:ascii="Arial" w:eastAsia="Arial" w:hAnsi="Arial" w:cs="Arial"/>
                <w:color w:val="000000" w:themeColor="text1"/>
                <w:sz w:val="24"/>
                <w:szCs w:val="24"/>
              </w:rPr>
              <w:t>,</w:t>
            </w:r>
            <w:r w:rsidR="00367857" w:rsidRPr="009451C1">
              <w:rPr>
                <w:rFonts w:ascii="Arial" w:eastAsia="Arial" w:hAnsi="Arial" w:cs="Arial"/>
                <w:color w:val="000000" w:themeColor="text1"/>
                <w:sz w:val="24"/>
                <w:szCs w:val="24"/>
              </w:rPr>
              <w:t xml:space="preserve"> respond</w:t>
            </w:r>
            <w:r w:rsidR="00AC7417" w:rsidRPr="009451C1">
              <w:rPr>
                <w:rFonts w:ascii="Arial" w:eastAsia="Arial" w:hAnsi="Arial" w:cs="Arial"/>
                <w:color w:val="000000" w:themeColor="text1"/>
                <w:sz w:val="24"/>
                <w:szCs w:val="24"/>
              </w:rPr>
              <w:t xml:space="preserve"> to </w:t>
            </w:r>
            <w:r w:rsidR="00367857" w:rsidRPr="009451C1">
              <w:rPr>
                <w:rFonts w:ascii="Arial" w:eastAsia="Arial" w:hAnsi="Arial" w:cs="Arial"/>
                <w:color w:val="000000" w:themeColor="text1"/>
                <w:sz w:val="24"/>
                <w:szCs w:val="24"/>
              </w:rPr>
              <w:t xml:space="preserve">these </w:t>
            </w:r>
            <w:r w:rsidR="00AC7417" w:rsidRPr="009451C1">
              <w:rPr>
                <w:rFonts w:ascii="Arial" w:eastAsia="Arial" w:hAnsi="Arial" w:cs="Arial"/>
                <w:color w:val="000000" w:themeColor="text1"/>
                <w:sz w:val="24"/>
                <w:szCs w:val="24"/>
              </w:rPr>
              <w:t>immediately</w:t>
            </w:r>
            <w:r w:rsidRPr="009451C1">
              <w:rPr>
                <w:rFonts w:ascii="Arial" w:eastAsia="Arial" w:hAnsi="Arial" w:cs="Arial"/>
                <w:color w:val="000000" w:themeColor="text1"/>
                <w:sz w:val="24"/>
                <w:szCs w:val="24"/>
              </w:rPr>
              <w:t xml:space="preserve"> and record evidence of actions taken and outcomes. </w:t>
            </w:r>
            <w:r w:rsidR="005E1414" w:rsidRPr="009451C1">
              <w:rPr>
                <w:rFonts w:ascii="Arial" w:eastAsia="Arial" w:hAnsi="Arial" w:cs="Arial"/>
                <w:color w:val="000000" w:themeColor="text1"/>
                <w:sz w:val="24"/>
                <w:szCs w:val="24"/>
              </w:rPr>
              <w:t xml:space="preserve"> </w:t>
            </w:r>
          </w:p>
          <w:p w14:paraId="532D5CC8" w14:textId="77777777" w:rsidR="006700BC" w:rsidRPr="006700BC" w:rsidRDefault="006700BC" w:rsidP="008F696B">
            <w:pPr>
              <w:spacing w:after="0"/>
              <w:ind w:left="142"/>
              <w:rPr>
                <w:rFonts w:ascii="Arial" w:eastAsia="Arial" w:hAnsi="Arial" w:cs="Arial"/>
                <w:sz w:val="2"/>
                <w:szCs w:val="2"/>
              </w:rPr>
            </w:pPr>
          </w:p>
          <w:p w14:paraId="7723829D" w14:textId="10B82111" w:rsidR="007D6FAE" w:rsidRPr="009451C1" w:rsidRDefault="00BD07A6" w:rsidP="00FD0D12">
            <w:pPr>
              <w:spacing w:after="0"/>
              <w:ind w:left="142"/>
              <w:rPr>
                <w:rFonts w:ascii="Arial" w:eastAsia="Arial" w:hAnsi="Arial" w:cs="Arial"/>
                <w:sz w:val="24"/>
                <w:szCs w:val="24"/>
              </w:rPr>
            </w:pPr>
            <w:r w:rsidRPr="009451C1">
              <w:rPr>
                <w:rFonts w:ascii="Arial" w:eastAsia="Times New Roman" w:hAnsi="Arial" w:cs="Arial"/>
                <w:b/>
                <w:color w:val="FF0000"/>
                <w:sz w:val="24"/>
                <w:szCs w:val="24"/>
              </w:rPr>
              <w:t>DO NOT PHOTOGRAPH INJURIES OR MARKS EVEN IF REQUESTED TO DO SO</w:t>
            </w:r>
          </w:p>
        </w:tc>
      </w:tr>
    </w:tbl>
    <w:p w14:paraId="64774327" w14:textId="5701DA12" w:rsidR="00802997" w:rsidRPr="009451C1" w:rsidRDefault="007E48BB" w:rsidP="00802997">
      <w:pPr>
        <w:spacing w:after="0"/>
        <w:rPr>
          <w:rFonts w:ascii="Arial" w:eastAsia="Arial" w:hAnsi="Arial" w:cs="Arial"/>
          <w:sz w:val="20"/>
          <w:szCs w:val="20"/>
        </w:rPr>
      </w:pPr>
      <w:r w:rsidRPr="009451C1">
        <w:rPr>
          <w:rFonts w:ascii="Arial" w:hAnsi="Arial" w:cs="Arial"/>
          <w:noProof/>
          <w:sz w:val="24"/>
          <w:szCs w:val="24"/>
        </w:rPr>
        <mc:AlternateContent>
          <mc:Choice Requires="wpg">
            <w:drawing>
              <wp:anchor distT="0" distB="0" distL="114300" distR="114300" simplePos="0" relativeHeight="251712000" behindDoc="0" locked="0" layoutInCell="1" allowOverlap="1" wp14:anchorId="39FE480B" wp14:editId="4B4FD66A">
                <wp:simplePos x="0" y="0"/>
                <wp:positionH relativeFrom="margin">
                  <wp:posOffset>-338975</wp:posOffset>
                </wp:positionH>
                <wp:positionV relativeFrom="paragraph">
                  <wp:posOffset>-508182</wp:posOffset>
                </wp:positionV>
                <wp:extent cx="7042068" cy="225631"/>
                <wp:effectExtent l="0" t="0" r="0" b="0"/>
                <wp:wrapNone/>
                <wp:docPr id="46" name="Group 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042068" cy="225631"/>
                          <a:chOff x="1080120" y="1065920"/>
                          <a:chExt cx="24903" cy="42"/>
                        </a:xfrm>
                      </wpg:grpSpPr>
                      <wps:wsp>
                        <wps:cNvPr id="4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48"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5FEB4451" id="Group 46" o:spid="_x0000_s1026" style="position:absolute;margin-left:-26.7pt;margin-top:-40pt;width:554.5pt;height:17.75pt;z-index:251712000;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zl365AIAACEHAAAOAAAAZHJzL2Uyb0RvYy54bWy8Vdtu2zAMfR+wfxD0vvrSXBqjTlGkFwzo&#10;tmLtPkCRZVuYLGmSEqf7+lGSk7rtugEdMD8YpETS5OEhfXq26wTaMmO5kiXOjlKMmKSq4rIp8bf7&#10;qw8nGFlHZEWEkqzED8zis+X7d6e9LliuWiUqZhAEkbbodYlb53SRJJa2rCP2SGkm4bJWpiMOVNMk&#10;lSE9RO9EkqfpLOmVqbRRlFkLpxfxEi9D/Lpm1H2pa8scEiWG3Fx4m/Be+3eyPCVFY4huOR3SIG/I&#10;oiNcwkcPoS6II2hj+ItQHadGWVW7I6q6RNU1pyzUANVk6bNqro3a6FBLU/SNPsAE0D7D6c1h6eft&#10;tdF3+tbE7EG8UfS7BVySXjfF+N7rTTRG6/6TqqCfZONUKHxXm86HgJLQLuD7cMCX7RyicDhPJ3k6&#10;A0ZQuMvz6ew4iw2gLXTJu2XpSZrl0CgwyNLZdAFyaBFtL4cg+WSRHscQk9xfJqSIHw8JDwl6AgCj&#10;7CNo9t9Au2uJZqEX1oNyaxCvSjyZYyRJB0B8BaoR2QiGJjOMWl5VzA+ET9BnAi57kG1EGEm1asGD&#10;nRuj+paRCjIM9lDHyMErFvrzV8hfxW4P/+vIkUIb666Z6pAXSmygmtBWsr2xLoK8N/Fdtkrw6ooL&#10;ERTTrFfCoC2BIbsKz9CXJ2ZCemOpvFuM6E9Csb6+iNNaVQ9Qq1FxUmGzgNAq8xOjHqa0xPbHhhiG&#10;kfgoAa/j2XQOcLuxYsbKeqwQSSFUiR1GUVy5uAo22vCmhS9loWipzoHWNQ+Fe/xjVkOyQKr/xS4Y&#10;lciuGy6BWPMRm1YyjizdyWFkD4QKVL1/0MDKJ3yKLm/n02SY1kc+TWfAfz/MYUoPg/iCTgLS/xOd&#10;DqQghZCoL/F0nk3T4PGEQnbMtMVitVosfsc0WJuyAoqRwo/V5SA7wkWUIdFIRhb+EAPD98CMieh5&#10;6s9Dz8N+gT0cVs7wz/CLfqwH+8c/2/IXAAAA//8DAFBLAwQUAAYACAAAACEA3CwcfeIAAAAMAQAA&#10;DwAAAGRycy9kb3ducmV2LnhtbEyPwWrDMBBE74X+g9hCb4nkxgrBtRxCaHsKhSaF0ptibWwTSzKW&#10;Yjt/382pue3uDLNv8vVkWzZgHxrvFCRzAQxd6U3jKgXfh/fZCliI2hndeocKrhhgXTw+5DozfnRf&#10;OOxjxSjEhUwrqGPsMs5DWaPVYe47dKSdfG91pLWvuOn1SOG25S9CLLnVjaMPte5wW2N53l+sgo9R&#10;j5tF8jbszqft9fcgP392CSr1/DRtXoFFnOK/GW74hA4FMR39xZnAWgUzuUjJSsNKUKmbQ0i5BHak&#10;U5pK4EXO70sUfwAAAP//AwBQSwECLQAUAAYACAAAACEAtoM4kv4AAADhAQAAEwAAAAAAAAAAAAAA&#10;AAAAAAAAW0NvbnRlbnRfVHlwZXNdLnhtbFBLAQItABQABgAIAAAAIQA4/SH/1gAAAJQBAAALAAAA&#10;AAAAAAAAAAAAAC8BAABfcmVscy8ucmVsc1BLAQItABQABgAIAAAAIQC6zl365AIAACEHAAAOAAAA&#10;AAAAAAAAAAAAAC4CAABkcnMvZTJvRG9jLnhtbFBLAQItABQABgAIAAAAIQDcLBx94gAAAAwBAAAP&#10;AAAAAAAAAAAAAAAAAD4FAABkcnMvZG93bnJldi54bWxQSwUGAAAAAAQABADzAAAATQY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d37xQAAANsAAAAPAAAAZHJzL2Rvd25yZXYueG1sRI9Pa8JA&#10;FMTvBb/D8gq9FN1YijHRVaSlxYv49+DxkX0mqdm3IbvV5Nu7guBxmJnfMNN5aypxocaVlhUMBxEI&#10;4szqknMFh/1PfwzCeWSNlWVS0JGD+az3MsVU2ytv6bLzuQgQdikqKLyvUyldVpBBN7A1cfBOtjHo&#10;g2xyqRu8Brip5EcUjaTBksNCgTV9FZSdd/9Gwe/isIlwfeyW78k5XsXJ6u+7S5R6e20XExCeWv8M&#10;P9pLreAzhvuX8APk7AYAAP//AwBQSwECLQAUAAYACAAAACEA2+H2y+4AAACFAQAAEwAAAAAAAAAA&#10;AAAAAAAAAAAAW0NvbnRlbnRfVHlwZXNdLnhtbFBLAQItABQABgAIAAAAIQBa9CxbvwAAABUBAAAL&#10;AAAAAAAAAAAAAAAAAB8BAABfcmVscy8ucmVsc1BLAQItABQABgAIAAAAIQAZFd37xQAAANsAAAAP&#10;AAAAAAAAAAAAAAAAAAcCAABkcnMvZG93bnJldi54bWxQSwUGAAAAAAMAAwC3AAAA+QI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nUFrwAAAANsAAAAPAAAAZHJzL2Rvd25yZXYueG1sRE/LisIw&#10;FN0L8w/hDrjTdGQQqaYi4wizEnxsurs0t01pc1OaTFv/3iwEl4fz3u0n24qBel87VvC1TEAQF07X&#10;XCm4306LDQgfkDW2jknBgzzss4/ZDlPtRr7QcA2ViCHsU1RgQuhSKX1hyKJfuo44cqXrLYYI+0rq&#10;HscYblu5SpK1tFhzbDDY0Y+horn+WwWn4XA+53WzyY+han8vpRnLo1Fq/jkdtiACTeEtfrn/tILv&#10;ODZ+iT9AZk8AAAD//wMAUEsBAi0AFAAGAAgAAAAhANvh9svuAAAAhQEAABMAAAAAAAAAAAAAAAAA&#10;AAAAAFtDb250ZW50X1R5cGVzXS54bWxQSwECLQAUAAYACAAAACEAWvQsW78AAAAVAQAACwAAAAAA&#10;AAAAAAAAAAAfAQAAX3JlbHMvLnJlbHNQSwECLQAUAAYACAAAACEAHZ1Ba8AAAADbAAAADwAAAAAA&#10;AAAAAAAAAAAHAgAAZHJzL2Rvd25yZXYueG1sUEsFBgAAAAADAAMAtwAAAPQCAAAAAA==&#10;" strokecolor="#9c9" strokeweight="4.5pt">
                  <v:shadow color="#ccc"/>
                </v:line>
                <w10:wrap anchorx="margin"/>
              </v:group>
            </w:pict>
          </mc:Fallback>
        </mc:AlternateContent>
      </w:r>
    </w:p>
    <w:p w14:paraId="131AA8C9" w14:textId="1886D2A8" w:rsidR="0029486C" w:rsidRPr="009451C1" w:rsidRDefault="0029486C" w:rsidP="0029486C">
      <w:pPr>
        <w:spacing w:after="0"/>
        <w:rPr>
          <w:rFonts w:ascii="Arial" w:eastAsia="Arial" w:hAnsi="Arial" w:cs="Arial"/>
          <w:b/>
          <w:noProof/>
          <w:sz w:val="20"/>
          <w:szCs w:val="20"/>
          <w:lang w:eastAsia="en-GB"/>
        </w:rPr>
      </w:pPr>
    </w:p>
    <w:p w14:paraId="044A71D1" w14:textId="5E7096A4" w:rsidR="003B24FF" w:rsidRDefault="00965649" w:rsidP="0029486C">
      <w:pPr>
        <w:spacing w:after="0"/>
        <w:rPr>
          <w:rFonts w:ascii="Arial" w:eastAsia="Arial" w:hAnsi="Arial" w:cs="Arial"/>
          <w:b/>
          <w:noProof/>
          <w:sz w:val="12"/>
          <w:szCs w:val="12"/>
          <w:lang w:eastAsia="en-GB"/>
        </w:rPr>
      </w:pPr>
      <w:r w:rsidRPr="009451C1">
        <w:rPr>
          <w:rFonts w:ascii="Arial" w:hAnsi="Arial" w:cs="Arial"/>
          <w:noProof/>
          <w:sz w:val="24"/>
          <w:szCs w:val="24"/>
        </w:rPr>
        <mc:AlternateContent>
          <mc:Choice Requires="wpg">
            <w:drawing>
              <wp:anchor distT="0" distB="0" distL="114300" distR="114300" simplePos="0" relativeHeight="251709952" behindDoc="0" locked="0" layoutInCell="1" allowOverlap="1" wp14:anchorId="703434B0" wp14:editId="204FF948">
                <wp:simplePos x="0" y="0"/>
                <wp:positionH relativeFrom="margin">
                  <wp:align>right</wp:align>
                </wp:positionH>
                <wp:positionV relativeFrom="paragraph">
                  <wp:posOffset>560527</wp:posOffset>
                </wp:positionV>
                <wp:extent cx="6671578" cy="220133"/>
                <wp:effectExtent l="0" t="0" r="0" b="0"/>
                <wp:wrapNone/>
                <wp:docPr id="42" name="Group 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43"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44"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25EB58E8" id="Group 42" o:spid="_x0000_s1026" style="position:absolute;margin-left:474.1pt;margin-top:44.15pt;width:525.3pt;height:17.35pt;z-index:251709952;mso-position-horizontal:right;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oX74QIAACEHAAAOAAAAZHJzL2Uyb0RvYy54bWy8Vdtu2zAMfR+wfxD0vtrOtTHqFEV6wYBu&#10;K9buAxRZtoXJkiYpcbKvHyU5qduuG9AB84NBSiRNHh7SZ+e7VqAtM5YrWeDsJMWISapKLusCf3u4&#10;/nCKkXVElkQoyQq8ZxafL9+/O+t0zkaqUaJkBkEQafNOF7hxTudJYmnDWmJPlGYSLitlWuJANXVS&#10;GtJB9FYkozSdJZ0ypTaKMmvh9DJe4mWIX1WMui9VZZlDosCQmwtvE95r/06WZySvDdENp30a5A1Z&#10;tIRL+Ogx1CVxBG0MfxGq5dQoqyp3QlWbqKrilIUaoJosfVbNjVEbHWqp867WR5gA2mc4vTks/by9&#10;Mfpe35mYPYi3in63gEvS6Tof3nu9jsZo3X1SJfSTbJwKhe8q0/oQUBLaBXz3R3zZziEKh7PZPJvO&#10;gREU7kZQ8HgcG0Ab6JJ3y9LTNBtBo8AgS2fTBcihRbS56oOMJot0HENMRv4yIXn8eEi4T9ATABhl&#10;H0Gz/wbafUM0C72wHpQ7g3hZ4AlkIkkLQHwFqhFZC4YmM4waXpbMD4RP0GcCLgeQbUQYSbVqwINd&#10;GKO6hpESMgz2UMfAwSsW+vNXyF/F7gD/68iRXBvrbphqkRcKbKCa0FayvbUugnww8V22SvDymgsR&#10;FFOvV8KgLYEhuw5P35cnZkJ6Y6m8W4zoT0Kxvr6I01qVe6jVqDipsFlAaJT5iVEHU1pg+2NDDMNI&#10;fJSA13g2nQPcbqiYobIeKkRSCFVgh1EUVy6ugo02vG7gS1koWqoLoHXFQ+Ee/5hVnyyQ6n+xa3Jg&#10;1y2XQKz5gE0rGUeW7mQ/skdCBao+7DWw8gmfosvb+TQJ0Uj+yKfpbB4nMUzpcRBf0ElA+n+i05EU&#10;JBcSdQWewqJIg8cTCtkh0xaL1Wqx+B3TYG3KEihGcj9WV73sCBdRhkQjGVn4Q/QMPwAzJKLnqT8P&#10;PQ/7BfZwWDn9P8Mv+qEe7B//bMtfAAAA//8DAFBLAwQUAAYACAAAACEAbViC/d4AAAAIAQAADwAA&#10;AGRycy9kb3ducmV2LnhtbEyPQWvCQBCF7wX/wzKF3upuDEpIsxER25MUqkLpbUzGJJidDdk1if++&#10;66m9veEN730vW0+mFQP1rrGsIZorEMSFLRuuNJyO768JCOeRS2wtk4Y7OVjns6cM09KO/EXDwVci&#10;hLBLUUPtfZdK6YqaDLq57YiDd7G9QR/OvpJlj2MIN61cKLWSBhsODTV2tK2puB5uRsPHiOMmjnbD&#10;/nrZ3n+Oy8/vfURavzxPmzcQnib/9wwP/IAOeWA62xuXTrQawhCvIUliEA9XLdUKxDmoRaxA5pn8&#10;PyD/BQAA//8DAFBLAQItABQABgAIAAAAIQC2gziS/gAAAOEBAAATAAAAAAAAAAAAAAAAAAAAAABb&#10;Q29udGVudF9UeXBlc10ueG1sUEsBAi0AFAAGAAgAAAAhADj9If/WAAAAlAEAAAsAAAAAAAAAAAAA&#10;AAAALwEAAF9yZWxzLy5yZWxzUEsBAi0AFAAGAAgAAAAhANRahfvhAgAAIQcAAA4AAAAAAAAAAAAA&#10;AAAALgIAAGRycy9lMm9Eb2MueG1sUEsBAi0AFAAGAAgAAAAhAG1Ygv3eAAAACAEAAA8AAAAAAAAA&#10;AAAAAAAAOwUAAGRycy9kb3ducmV2LnhtbFBLBQYAAAAABAAEAPMAAABGBg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tv4xgAAANsAAAAPAAAAZHJzL2Rvd25yZXYueG1sRI9Pa8JA&#10;FMTvQr/D8gq9iG7aSjXRVaSlxYu0VQ8eH9lnkpp9G7Lb/Pn2riB4HGbmN8xi1ZlSNFS7wrKC53EE&#10;gji1uuBMwWH/OZqBcB5ZY2mZFPTkYLV8GCww0bblX2p2PhMBwi5BBbn3VSKlS3My6Ma2Ig7eydYG&#10;fZB1JnWNbYCbUr5E0Zs0WHBYyLGi95zS8+7fKPhaH34i/D72m2F8nm6n8fbvo4+Venrs1nMQnjp/&#10;D9/aG61g8grXL+EHyOUFAAD//wMAUEsBAi0AFAAGAAgAAAAhANvh9svuAAAAhQEAABMAAAAAAAAA&#10;AAAAAAAAAAAAAFtDb250ZW50X1R5cGVzXS54bWxQSwECLQAUAAYACAAAACEAWvQsW78AAAAVAQAA&#10;CwAAAAAAAAAAAAAAAAAfAQAAX3JlbHMvLnJlbHNQSwECLQAUAAYACAAAACEAZi7b+MYAAADbAAAA&#10;DwAAAAAAAAAAAAAAAAAHAgAAZHJzL2Rvd25yZXYueG1sUEsFBgAAAAADAAMAtwAAAPoCA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0EtuwwAAANsAAAAPAAAAZHJzL2Rvd25yZXYueG1sRI9Pi8Iw&#10;FMTvwn6H8Bb2pqmLiFRjEV1hT4J/Lt4ezWtT2ryUJtt2v70RBI/DzPyG2WSjbURPna8cK5jPEhDE&#10;udMVlwpu1+N0BcIHZI2NY1LwTx6y7cdkg6l2A5+pv4RSRAj7FBWYENpUSp8bsuhnriWOXuE6iyHK&#10;rpS6wyHCbSO/k2QpLVYcFwy2tDeU15c/q+DY706ne1Wv7odQNj/nwgzFwSj19Tnu1iACjeEdfrV/&#10;tYLFAp5f4g+Q2wcAAAD//wMAUEsBAi0AFAAGAAgAAAAhANvh9svuAAAAhQEAABMAAAAAAAAAAAAA&#10;AAAAAAAAAFtDb250ZW50X1R5cGVzXS54bWxQSwECLQAUAAYACAAAACEAWvQsW78AAAAVAQAACwAA&#10;AAAAAAAAAAAAAAAfAQAAX3JlbHMvLnJlbHNQSwECLQAUAAYACAAAACEAnNBLbsMAAADbAAAADwAA&#10;AAAAAAAAAAAAAAAHAgAAZHJzL2Rvd25yZXYueG1sUEsFBgAAAAADAAMAtwAAAPcCAAAAAA==&#10;" strokecolor="#9c9" strokeweight="4.5pt">
                  <v:shadow color="#ccc"/>
                </v:line>
                <w10:wrap anchorx="margin"/>
              </v:group>
            </w:pict>
          </mc:Fallback>
        </mc:AlternateContent>
      </w:r>
    </w:p>
    <w:p w14:paraId="4ED3CFE2" w14:textId="686A2291" w:rsidR="00310FFF" w:rsidRPr="009209B6" w:rsidRDefault="00612A26" w:rsidP="00965649">
      <w:pPr>
        <w:rPr>
          <w:rFonts w:ascii="Arial" w:eastAsia="Arial" w:hAnsi="Arial" w:cs="Arial"/>
          <w:bCs/>
          <w:color w:val="000000" w:themeColor="text1"/>
          <w:sz w:val="24"/>
          <w:szCs w:val="24"/>
        </w:rPr>
      </w:pPr>
      <w:r w:rsidRPr="009209B6">
        <w:rPr>
          <w:rFonts w:ascii="Arial" w:eastAsia="Arial" w:hAnsi="Arial" w:cs="Arial"/>
          <w:bCs/>
          <w:color w:val="000000" w:themeColor="text1"/>
          <w:sz w:val="24"/>
          <w:szCs w:val="24"/>
        </w:rPr>
        <w:lastRenderedPageBreak/>
        <w:t xml:space="preserve">Specific </w:t>
      </w:r>
      <w:r w:rsidR="0027158E" w:rsidRPr="009209B6">
        <w:rPr>
          <w:rFonts w:ascii="Arial" w:eastAsia="Arial" w:hAnsi="Arial" w:cs="Arial"/>
          <w:bCs/>
          <w:color w:val="000000" w:themeColor="text1"/>
          <w:sz w:val="24"/>
          <w:szCs w:val="24"/>
        </w:rPr>
        <w:t>F</w:t>
      </w:r>
      <w:r w:rsidR="003A7953" w:rsidRPr="009209B6">
        <w:rPr>
          <w:rFonts w:ascii="Arial" w:eastAsia="Arial" w:hAnsi="Arial" w:cs="Arial"/>
          <w:bCs/>
          <w:color w:val="000000" w:themeColor="text1"/>
          <w:sz w:val="24"/>
          <w:szCs w:val="24"/>
        </w:rPr>
        <w:t>orms of Abuse</w:t>
      </w:r>
    </w:p>
    <w:p w14:paraId="24A9CC4C" w14:textId="0785FF55" w:rsidR="00AD249E" w:rsidRPr="009209B6" w:rsidRDefault="00310FFF" w:rsidP="00965649">
      <w:pPr>
        <w:rPr>
          <w:rFonts w:ascii="Arial" w:eastAsia="Arial" w:hAnsi="Arial" w:cs="Arial"/>
          <w:bCs/>
          <w:noProof/>
          <w:color w:val="000000" w:themeColor="text1"/>
          <w:sz w:val="10"/>
          <w:szCs w:val="10"/>
          <w:lang w:eastAsia="en-GB"/>
        </w:rPr>
      </w:pPr>
      <w:r w:rsidRPr="009209B6">
        <w:rPr>
          <w:rFonts w:ascii="Arial" w:eastAsia="Arial" w:hAnsi="Arial" w:cs="Arial"/>
          <w:bCs/>
          <w:color w:val="000000" w:themeColor="text1"/>
        </w:rPr>
        <w:t xml:space="preserve">The information provided below is an abridged version of Annexe </w:t>
      </w:r>
      <w:r w:rsidR="00612A26" w:rsidRPr="009209B6">
        <w:rPr>
          <w:rFonts w:ascii="Arial" w:eastAsia="Arial" w:hAnsi="Arial" w:cs="Arial"/>
          <w:bCs/>
          <w:color w:val="000000" w:themeColor="text1"/>
        </w:rPr>
        <w:t xml:space="preserve">A </w:t>
      </w:r>
      <w:r w:rsidRPr="009209B6">
        <w:rPr>
          <w:rFonts w:ascii="Arial" w:eastAsia="Arial" w:hAnsi="Arial" w:cs="Arial"/>
          <w:bCs/>
          <w:color w:val="000000" w:themeColor="text1"/>
        </w:rPr>
        <w:t xml:space="preserve">of KCSiE. However, there </w:t>
      </w:r>
      <w:r w:rsidR="00E62DC2" w:rsidRPr="009209B6">
        <w:rPr>
          <w:rFonts w:ascii="Arial" w:eastAsia="Arial" w:hAnsi="Arial" w:cs="Arial"/>
          <w:bCs/>
          <w:color w:val="000000" w:themeColor="text1"/>
        </w:rPr>
        <w:t>are</w:t>
      </w:r>
      <w:r w:rsidRPr="009209B6">
        <w:rPr>
          <w:rFonts w:ascii="Arial" w:eastAsia="Arial" w:hAnsi="Arial" w:cs="Arial"/>
          <w:bCs/>
          <w:color w:val="000000" w:themeColor="text1"/>
        </w:rPr>
        <w:t xml:space="preserve"> details below as to how our school responds to these concerns</w:t>
      </w:r>
      <w:r w:rsidR="00E62DC2" w:rsidRPr="009209B6">
        <w:rPr>
          <w:rFonts w:ascii="Arial" w:eastAsia="Arial" w:hAnsi="Arial" w:cs="Arial"/>
          <w:bCs/>
          <w:color w:val="000000" w:themeColor="text1"/>
        </w:rPr>
        <w:t xml:space="preserve"> and more</w:t>
      </w:r>
      <w:r w:rsidRPr="009209B6">
        <w:rPr>
          <w:rFonts w:ascii="Arial" w:eastAsia="Arial" w:hAnsi="Arial" w:cs="Arial"/>
          <w:bCs/>
          <w:color w:val="000000" w:themeColor="text1"/>
        </w:rPr>
        <w:t>. Some specific concerns are detailed within the main body of this policy</w:t>
      </w:r>
      <w:r w:rsidR="007A6019" w:rsidRPr="009209B6">
        <w:rPr>
          <w:rFonts w:ascii="Arial" w:eastAsia="Arial" w:hAnsi="Arial" w:cs="Arial"/>
          <w:bCs/>
          <w:color w:val="000000" w:themeColor="text1"/>
        </w:rPr>
        <w:t>.</w:t>
      </w:r>
      <w:r w:rsidR="00E369CA" w:rsidRPr="009209B6">
        <w:rPr>
          <w:rFonts w:ascii="Arial" w:eastAsia="Arial" w:hAnsi="Arial" w:cs="Arial"/>
          <w:bCs/>
          <w:color w:val="000000" w:themeColor="text1"/>
        </w:rPr>
        <w:t xml:space="preserve">  </w:t>
      </w:r>
    </w:p>
    <w:p w14:paraId="2D7F1352" w14:textId="26C1ED90" w:rsidR="000A6D4C" w:rsidRPr="009209B6" w:rsidRDefault="00612A26" w:rsidP="00957279">
      <w:pPr>
        <w:pStyle w:val="Default"/>
        <w:spacing w:line="276" w:lineRule="auto"/>
        <w:jc w:val="both"/>
        <w:rPr>
          <w:rFonts w:ascii="Arial" w:hAnsi="Arial" w:cs="Arial"/>
          <w:bCs/>
          <w:color w:val="000000" w:themeColor="text1"/>
          <w:u w:val="single"/>
        </w:rPr>
      </w:pPr>
      <w:r w:rsidRPr="009209B6">
        <w:rPr>
          <w:rFonts w:ascii="Arial" w:hAnsi="Arial" w:cs="Arial"/>
          <w:bCs/>
          <w:color w:val="000000" w:themeColor="text1"/>
          <w:u w:val="single"/>
        </w:rPr>
        <w:t xml:space="preserve">Harm </w:t>
      </w:r>
      <w:r w:rsidR="00CA4123" w:rsidRPr="009209B6">
        <w:rPr>
          <w:rFonts w:ascii="Arial" w:hAnsi="Arial" w:cs="Arial"/>
          <w:bCs/>
          <w:color w:val="000000" w:themeColor="text1"/>
          <w:u w:val="single"/>
        </w:rPr>
        <w:t>O</w:t>
      </w:r>
      <w:r w:rsidRPr="009209B6">
        <w:rPr>
          <w:rFonts w:ascii="Arial" w:hAnsi="Arial" w:cs="Arial"/>
          <w:bCs/>
          <w:color w:val="000000" w:themeColor="text1"/>
          <w:u w:val="single"/>
        </w:rPr>
        <w:t xml:space="preserve">utside the </w:t>
      </w:r>
      <w:r w:rsidR="00CA4123" w:rsidRPr="009209B6">
        <w:rPr>
          <w:rFonts w:ascii="Arial" w:hAnsi="Arial" w:cs="Arial"/>
          <w:bCs/>
          <w:color w:val="000000" w:themeColor="text1"/>
          <w:u w:val="single"/>
        </w:rPr>
        <w:t>H</w:t>
      </w:r>
      <w:r w:rsidRPr="009209B6">
        <w:rPr>
          <w:rFonts w:ascii="Arial" w:hAnsi="Arial" w:cs="Arial"/>
          <w:bCs/>
          <w:color w:val="000000" w:themeColor="text1"/>
          <w:u w:val="single"/>
        </w:rPr>
        <w:t xml:space="preserve">ome </w:t>
      </w:r>
    </w:p>
    <w:p w14:paraId="59B7554C" w14:textId="70CC0F09" w:rsidR="00500050" w:rsidRPr="009209B6" w:rsidRDefault="00593E2A" w:rsidP="00957279">
      <w:pPr>
        <w:jc w:val="both"/>
        <w:rPr>
          <w:rFonts w:ascii="Arial" w:hAnsi="Arial" w:cs="Arial"/>
          <w:bCs/>
          <w:color w:val="000000" w:themeColor="text1"/>
          <w:sz w:val="20"/>
          <w:szCs w:val="20"/>
        </w:rPr>
      </w:pPr>
      <w:bookmarkStart w:id="2" w:name="_Toc448922386"/>
      <w:r w:rsidRPr="009209B6">
        <w:rPr>
          <w:rFonts w:ascii="Arial" w:hAnsi="Arial" w:cs="Arial"/>
          <w:bCs/>
          <w:color w:val="000000" w:themeColor="text1"/>
          <w:sz w:val="20"/>
          <w:szCs w:val="20"/>
        </w:rPr>
        <w:t xml:space="preserve">Including </w:t>
      </w:r>
      <w:r w:rsidR="00500050" w:rsidRPr="009209B6">
        <w:rPr>
          <w:rFonts w:ascii="Arial" w:hAnsi="Arial" w:cs="Arial"/>
          <w:bCs/>
          <w:color w:val="000000" w:themeColor="text1"/>
          <w:sz w:val="20"/>
          <w:szCs w:val="20"/>
        </w:rPr>
        <w:t xml:space="preserve">Child Sexual Exploitation (CSE) and Child Criminal Exploitation (CCE) </w:t>
      </w:r>
      <w:r w:rsidRPr="009209B6">
        <w:rPr>
          <w:rFonts w:ascii="Arial" w:hAnsi="Arial" w:cs="Arial"/>
          <w:bCs/>
          <w:color w:val="000000" w:themeColor="text1"/>
          <w:sz w:val="20"/>
          <w:szCs w:val="20"/>
        </w:rPr>
        <w:t>and County Lines</w:t>
      </w:r>
    </w:p>
    <w:p w14:paraId="695038AC" w14:textId="3C5B8446" w:rsidR="00500050" w:rsidRPr="009209B6" w:rsidRDefault="00500050" w:rsidP="00957279">
      <w:pPr>
        <w:jc w:val="both"/>
        <w:rPr>
          <w:rFonts w:ascii="Arial" w:hAnsi="Arial" w:cs="Arial"/>
          <w:bCs/>
          <w:color w:val="000000" w:themeColor="text1"/>
          <w:sz w:val="20"/>
          <w:szCs w:val="20"/>
        </w:rPr>
      </w:pPr>
      <w:r w:rsidRPr="009209B6">
        <w:rPr>
          <w:rFonts w:ascii="Arial" w:hAnsi="Arial" w:cs="Arial"/>
          <w:bCs/>
          <w:color w:val="000000" w:themeColor="text1"/>
          <w:sz w:val="20"/>
          <w:szCs w:val="20"/>
        </w:rPr>
        <w:t xml:space="preserve">Both CSE and CCE are forms of abuse that occur where an individual or group takes advantage of an imbalance in power to coerce, manipulate or deceive a child into taking part in sexual or criminal activity, in exchange for something the victim needs or wants, and/or for the financial advantage or increased status of the perpetrator or facilitator and/or through violence or the threat of violence. </w:t>
      </w:r>
    </w:p>
    <w:p w14:paraId="396D6379" w14:textId="4B8FF26B" w:rsidR="00666072" w:rsidRPr="009209B6" w:rsidRDefault="00666072" w:rsidP="00957279">
      <w:pPr>
        <w:jc w:val="both"/>
        <w:rPr>
          <w:rFonts w:ascii="Arial" w:hAnsi="Arial" w:cs="Arial"/>
          <w:bCs/>
          <w:color w:val="000000" w:themeColor="text1"/>
          <w:sz w:val="20"/>
          <w:szCs w:val="20"/>
        </w:rPr>
      </w:pPr>
      <w:r w:rsidRPr="009209B6">
        <w:rPr>
          <w:rFonts w:ascii="Arial" w:hAnsi="Arial" w:cs="Arial"/>
          <w:bCs/>
          <w:color w:val="000000" w:themeColor="text1"/>
          <w:sz w:val="20"/>
          <w:szCs w:val="20"/>
        </w:rPr>
        <w:t>This can be committed or facilitated by an organised network or gang, and the victim may identify as being part of this group.</w:t>
      </w:r>
    </w:p>
    <w:p w14:paraId="459B062F"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CSE and CCE can affect children, both male and female and can include children who have been moved (commonly referred to as trafficking) for the purpose of exploitation.</w:t>
      </w:r>
    </w:p>
    <w:p w14:paraId="674921E6"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We know that different forms of harm often overlap, and that perpetrators may subject children and young people to multiple forms of abuse, such as criminal exploitation (including county lines) and sexual exploitation. In some cases, the exploitation or abuse will be in exchange for something the victim needs or wants (for example, money, gifts or affection), and/or will be to the financial benefit or other advantage, such as increased status, of the perpetrator or facilitator.</w:t>
      </w:r>
    </w:p>
    <w:p w14:paraId="7BA652D0" w14:textId="00CA7DF0" w:rsidR="00500050"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 xml:space="preserve">Children can be exploited by adult males or females, as individuals or in groups. They may also be exploited by other children, who themselves may be experiencing exploitation – where this is the case, it is important that the </w:t>
      </w:r>
      <w:r w:rsidRPr="000F07EB">
        <w:rPr>
          <w:rFonts w:ascii="Arial" w:hAnsi="Arial" w:cs="Arial"/>
          <w:color w:val="000000" w:themeColor="text1"/>
          <w:sz w:val="20"/>
          <w:szCs w:val="20"/>
        </w:rPr>
        <w:t xml:space="preserve">child </w:t>
      </w:r>
      <w:r w:rsidR="000B57ED" w:rsidRPr="000F07EB">
        <w:rPr>
          <w:rFonts w:ascii="Arial" w:hAnsi="Arial" w:cs="Arial"/>
          <w:color w:val="000000" w:themeColor="text1"/>
          <w:sz w:val="20"/>
          <w:szCs w:val="20"/>
        </w:rPr>
        <w:t>causing the harm</w:t>
      </w:r>
      <w:r w:rsidRPr="000F07EB">
        <w:rPr>
          <w:rFonts w:ascii="Arial" w:hAnsi="Arial" w:cs="Arial"/>
          <w:color w:val="000000" w:themeColor="text1"/>
          <w:sz w:val="20"/>
          <w:szCs w:val="20"/>
        </w:rPr>
        <w:t xml:space="preserve"> </w:t>
      </w:r>
      <w:r w:rsidRPr="00A63066">
        <w:rPr>
          <w:rFonts w:ascii="Arial" w:hAnsi="Arial" w:cs="Arial"/>
          <w:color w:val="000000" w:themeColor="text1"/>
          <w:sz w:val="20"/>
          <w:szCs w:val="20"/>
        </w:rPr>
        <w:t xml:space="preserve">is also recognised as a victim. </w:t>
      </w:r>
    </w:p>
    <w:p w14:paraId="4F405E0D" w14:textId="6B085818" w:rsidR="00666072" w:rsidRPr="009209B6" w:rsidRDefault="00666072" w:rsidP="00957279">
      <w:pPr>
        <w:jc w:val="both"/>
        <w:rPr>
          <w:rFonts w:ascii="Arial" w:hAnsi="Arial" w:cs="Arial"/>
          <w:color w:val="000000" w:themeColor="text1"/>
          <w:sz w:val="20"/>
          <w:szCs w:val="20"/>
        </w:rPr>
      </w:pPr>
      <w:r w:rsidRPr="009209B6">
        <w:rPr>
          <w:rFonts w:ascii="Arial" w:hAnsi="Arial" w:cs="Arial"/>
          <w:color w:val="000000" w:themeColor="text1"/>
          <w:sz w:val="20"/>
          <w:szCs w:val="20"/>
        </w:rPr>
        <w:t>It is not possible for a child to consent to be exploited, abused or trafficked, and they may not recognise that it is happening to them.</w:t>
      </w:r>
    </w:p>
    <w:p w14:paraId="36C3E2BC" w14:textId="77777777" w:rsidR="00500050" w:rsidRPr="009209B6" w:rsidRDefault="00500050" w:rsidP="00CA4123">
      <w:pPr>
        <w:spacing w:line="240" w:lineRule="auto"/>
        <w:jc w:val="both"/>
        <w:rPr>
          <w:rFonts w:ascii="Arial" w:hAnsi="Arial" w:cs="Arial"/>
          <w:color w:val="000000" w:themeColor="text1"/>
          <w:sz w:val="20"/>
          <w:szCs w:val="20"/>
        </w:rPr>
      </w:pPr>
      <w:r w:rsidRPr="009209B6">
        <w:rPr>
          <w:rFonts w:ascii="Arial" w:hAnsi="Arial" w:cs="Arial"/>
          <w:color w:val="000000" w:themeColor="text1"/>
          <w:sz w:val="20"/>
          <w:szCs w:val="20"/>
        </w:rPr>
        <w:t xml:space="preserve">Whilst the age of the child may be a contributing factor for an imbalance of power, there are a range of other factors that could make a child more vulnerable to exploitation, including, </w:t>
      </w:r>
    </w:p>
    <w:p w14:paraId="13DE12CD" w14:textId="77777777" w:rsidR="00500050" w:rsidRPr="009209B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9209B6">
        <w:rPr>
          <w:rFonts w:ascii="Arial" w:hAnsi="Arial" w:cs="Arial"/>
          <w:color w:val="000000" w:themeColor="text1"/>
          <w:sz w:val="20"/>
          <w:szCs w:val="20"/>
        </w:rPr>
        <w:t>sexual identity</w:t>
      </w:r>
    </w:p>
    <w:p w14:paraId="49840768" w14:textId="77777777" w:rsidR="00500050" w:rsidRPr="009209B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9209B6">
        <w:rPr>
          <w:rFonts w:ascii="Arial" w:hAnsi="Arial" w:cs="Arial"/>
          <w:color w:val="000000" w:themeColor="text1"/>
          <w:sz w:val="20"/>
          <w:szCs w:val="20"/>
        </w:rPr>
        <w:t xml:space="preserve">cognitive ability </w:t>
      </w:r>
    </w:p>
    <w:p w14:paraId="25759344" w14:textId="1EEDF673" w:rsidR="00451CD2" w:rsidRPr="009209B6" w:rsidRDefault="00451CD2"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9209B6">
        <w:rPr>
          <w:rFonts w:ascii="Arial" w:hAnsi="Arial" w:cs="Arial"/>
          <w:color w:val="000000" w:themeColor="text1"/>
          <w:sz w:val="20"/>
          <w:szCs w:val="20"/>
        </w:rPr>
        <w:t>having a physical or learning</w:t>
      </w:r>
      <w:r w:rsidR="0063503F" w:rsidRPr="009209B6">
        <w:rPr>
          <w:rFonts w:ascii="Arial" w:hAnsi="Arial" w:cs="Arial"/>
          <w:color w:val="000000" w:themeColor="text1"/>
          <w:sz w:val="20"/>
          <w:szCs w:val="20"/>
        </w:rPr>
        <w:t xml:space="preserve"> need</w:t>
      </w:r>
    </w:p>
    <w:p w14:paraId="1779652F" w14:textId="03B21298" w:rsidR="00451CD2" w:rsidRPr="009209B6" w:rsidRDefault="00451CD2"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9209B6">
        <w:rPr>
          <w:rFonts w:ascii="Arial" w:hAnsi="Arial" w:cs="Arial"/>
          <w:color w:val="000000" w:themeColor="text1"/>
          <w:sz w:val="20"/>
          <w:szCs w:val="20"/>
        </w:rPr>
        <w:t>being neurodivergent</w:t>
      </w:r>
    </w:p>
    <w:p w14:paraId="691CFED0" w14:textId="462BC034" w:rsidR="00500050" w:rsidRPr="00A6306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learning difficulties </w:t>
      </w:r>
    </w:p>
    <w:p w14:paraId="18687032" w14:textId="77777777" w:rsidR="00500050" w:rsidRPr="00A6306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communication ability</w:t>
      </w:r>
    </w:p>
    <w:p w14:paraId="79A4E096" w14:textId="77777777" w:rsidR="00500050" w:rsidRPr="00A6306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physical strength</w:t>
      </w:r>
    </w:p>
    <w:p w14:paraId="4548E40F" w14:textId="77777777" w:rsidR="00500050" w:rsidRPr="00A6306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status</w:t>
      </w:r>
    </w:p>
    <w:p w14:paraId="1862002C" w14:textId="77777777" w:rsidR="00500050" w:rsidRPr="00A63066" w:rsidRDefault="00500050" w:rsidP="00CA4123">
      <w:pPr>
        <w:pStyle w:val="ListParagraph"/>
        <w:numPr>
          <w:ilvl w:val="0"/>
          <w:numId w:val="37"/>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access to economic or other resources</w:t>
      </w:r>
    </w:p>
    <w:p w14:paraId="02AD60F8" w14:textId="77777777" w:rsidR="00500050" w:rsidRPr="00A63066" w:rsidRDefault="00500050" w:rsidP="00CA4123">
      <w:pPr>
        <w:spacing w:line="240" w:lineRule="auto"/>
        <w:jc w:val="both"/>
        <w:rPr>
          <w:rFonts w:ascii="Arial" w:hAnsi="Arial" w:cs="Arial"/>
          <w:color w:val="000000" w:themeColor="text1"/>
          <w:sz w:val="20"/>
          <w:szCs w:val="20"/>
        </w:rPr>
      </w:pPr>
      <w:r w:rsidRPr="00A63066">
        <w:rPr>
          <w:rFonts w:ascii="Arial" w:hAnsi="Arial" w:cs="Arial"/>
          <w:color w:val="000000" w:themeColor="text1"/>
          <w:sz w:val="20"/>
          <w:szCs w:val="20"/>
        </w:rPr>
        <w:t xml:space="preserve"> Some of the following can be indicators of both child criminal and sexual exploitation where children: </w:t>
      </w:r>
    </w:p>
    <w:p w14:paraId="506DBA6C" w14:textId="0F16228B" w:rsidR="00500050" w:rsidRPr="009209B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9209B6">
        <w:rPr>
          <w:rFonts w:ascii="Arial" w:hAnsi="Arial" w:cs="Arial"/>
          <w:color w:val="000000" w:themeColor="text1"/>
          <w:sz w:val="20"/>
          <w:szCs w:val="20"/>
        </w:rPr>
        <w:t>appear with unexplained gifts, money or new possessions</w:t>
      </w:r>
      <w:r w:rsidR="00451CD2" w:rsidRPr="009209B6">
        <w:rPr>
          <w:rFonts w:ascii="Arial" w:hAnsi="Arial" w:cs="Arial"/>
          <w:color w:val="000000" w:themeColor="text1"/>
          <w:sz w:val="20"/>
          <w:szCs w:val="20"/>
        </w:rPr>
        <w:t xml:space="preserve"> which could also indicate that children have been approached by or are involved with, individuals associated with criminal networks or gangs and m</w:t>
      </w:r>
      <w:r w:rsidR="00CA4123" w:rsidRPr="009209B6">
        <w:rPr>
          <w:rFonts w:ascii="Arial" w:hAnsi="Arial" w:cs="Arial"/>
          <w:color w:val="000000" w:themeColor="text1"/>
          <w:sz w:val="20"/>
          <w:szCs w:val="20"/>
        </w:rPr>
        <w:t>a</w:t>
      </w:r>
      <w:r w:rsidR="00451CD2" w:rsidRPr="009209B6">
        <w:rPr>
          <w:rFonts w:ascii="Arial" w:hAnsi="Arial" w:cs="Arial"/>
          <w:color w:val="000000" w:themeColor="text1"/>
          <w:sz w:val="20"/>
          <w:szCs w:val="20"/>
        </w:rPr>
        <w:t>y be at risk of criminal and sexual exploitation</w:t>
      </w:r>
    </w:p>
    <w:p w14:paraId="1C95A126" w14:textId="77777777" w:rsidR="00500050" w:rsidRPr="00A6306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associate with other children involved in exploitation</w:t>
      </w:r>
    </w:p>
    <w:p w14:paraId="3353E61A" w14:textId="77777777" w:rsidR="00500050" w:rsidRPr="00A6306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suffer from changes in emotional well-being</w:t>
      </w:r>
    </w:p>
    <w:p w14:paraId="34AF4F3C" w14:textId="7B7ED27F" w:rsidR="00500050" w:rsidRPr="000F07E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misuse alcohol</w:t>
      </w:r>
      <w:r w:rsidR="000B57ED">
        <w:rPr>
          <w:rFonts w:ascii="Arial" w:hAnsi="Arial" w:cs="Arial"/>
          <w:color w:val="000000" w:themeColor="text1"/>
          <w:sz w:val="20"/>
          <w:szCs w:val="20"/>
        </w:rPr>
        <w:t xml:space="preserve"> </w:t>
      </w:r>
      <w:r w:rsidR="000B57ED" w:rsidRPr="000F07EB">
        <w:rPr>
          <w:rFonts w:ascii="Arial" w:hAnsi="Arial" w:cs="Arial"/>
          <w:color w:val="000000" w:themeColor="text1"/>
          <w:sz w:val="20"/>
          <w:szCs w:val="20"/>
        </w:rPr>
        <w:t>and other drugs</w:t>
      </w:r>
    </w:p>
    <w:p w14:paraId="447F77D4" w14:textId="77777777" w:rsidR="00500050" w:rsidRPr="00A6306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go missing for periods of time or regularly come home late</w:t>
      </w:r>
    </w:p>
    <w:p w14:paraId="5D16EF0D" w14:textId="77777777" w:rsidR="00CA4123"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CA4123">
        <w:rPr>
          <w:rFonts w:ascii="Arial" w:hAnsi="Arial" w:cs="Arial"/>
          <w:color w:val="000000" w:themeColor="text1"/>
          <w:sz w:val="20"/>
          <w:szCs w:val="20"/>
        </w:rPr>
        <w:t>regularly miss school or education or do not take part in education</w:t>
      </w:r>
    </w:p>
    <w:p w14:paraId="46E5EB4C" w14:textId="53DDA8DA" w:rsidR="00500050" w:rsidRPr="00CA4123" w:rsidRDefault="00500050" w:rsidP="00CA4123">
      <w:pPr>
        <w:spacing w:after="160" w:line="259" w:lineRule="auto"/>
        <w:jc w:val="both"/>
        <w:rPr>
          <w:rFonts w:ascii="Arial" w:hAnsi="Arial" w:cs="Arial"/>
          <w:color w:val="000000" w:themeColor="text1"/>
          <w:sz w:val="20"/>
          <w:szCs w:val="20"/>
        </w:rPr>
      </w:pPr>
      <w:r w:rsidRPr="00CA4123">
        <w:rPr>
          <w:rFonts w:ascii="Arial" w:hAnsi="Arial" w:cs="Arial"/>
          <w:color w:val="000000" w:themeColor="text1"/>
          <w:sz w:val="20"/>
          <w:szCs w:val="20"/>
        </w:rPr>
        <w:t xml:space="preserve">Children who have been exploited will need additional support to help maintain them in education. </w:t>
      </w:r>
    </w:p>
    <w:p w14:paraId="3D8E2A53" w14:textId="77777777" w:rsidR="00FD74F6" w:rsidRPr="00A63066" w:rsidRDefault="00500050" w:rsidP="00FD74F6">
      <w:pPr>
        <w:spacing w:after="0"/>
        <w:jc w:val="both"/>
        <w:rPr>
          <w:rFonts w:ascii="Arial" w:hAnsi="Arial" w:cs="Arial"/>
          <w:color w:val="000000" w:themeColor="text1"/>
          <w:sz w:val="24"/>
          <w:szCs w:val="24"/>
        </w:rPr>
      </w:pPr>
      <w:r w:rsidRPr="00A63066">
        <w:rPr>
          <w:rFonts w:ascii="Arial" w:hAnsi="Arial" w:cs="Arial"/>
          <w:b/>
          <w:bCs/>
          <w:color w:val="000000" w:themeColor="text1"/>
          <w:sz w:val="24"/>
          <w:szCs w:val="24"/>
        </w:rPr>
        <w:lastRenderedPageBreak/>
        <w:t>Child Criminal Exploitation (CCE)</w:t>
      </w:r>
      <w:r w:rsidRPr="00A63066">
        <w:rPr>
          <w:rFonts w:ascii="Arial" w:hAnsi="Arial" w:cs="Arial"/>
          <w:color w:val="000000" w:themeColor="text1"/>
          <w:sz w:val="24"/>
          <w:szCs w:val="24"/>
        </w:rPr>
        <w:t xml:space="preserve"> </w:t>
      </w:r>
    </w:p>
    <w:p w14:paraId="4B68E927" w14:textId="75C91095" w:rsidR="00500050" w:rsidRDefault="00500050" w:rsidP="00FD74F6">
      <w:pPr>
        <w:spacing w:after="0"/>
        <w:jc w:val="both"/>
        <w:rPr>
          <w:rFonts w:ascii="Arial" w:hAnsi="Arial" w:cs="Arial"/>
          <w:color w:val="000000" w:themeColor="text1"/>
          <w:sz w:val="20"/>
          <w:szCs w:val="20"/>
        </w:rPr>
      </w:pPr>
      <w:r w:rsidRPr="00A63066">
        <w:rPr>
          <w:rFonts w:ascii="Arial" w:hAnsi="Arial" w:cs="Arial"/>
          <w:color w:val="000000" w:themeColor="text1"/>
          <w:sz w:val="20"/>
          <w:szCs w:val="20"/>
        </w:rPr>
        <w:t xml:space="preserve">Some specific forms of CCE can include children </w:t>
      </w:r>
    </w:p>
    <w:p w14:paraId="7E83E797" w14:textId="77777777" w:rsidR="00CA4123" w:rsidRPr="00A63066" w:rsidRDefault="00CA4123" w:rsidP="00FD74F6">
      <w:pPr>
        <w:spacing w:after="0"/>
        <w:jc w:val="both"/>
        <w:rPr>
          <w:rFonts w:ascii="Arial" w:hAnsi="Arial" w:cs="Arial"/>
          <w:color w:val="000000" w:themeColor="text1"/>
          <w:sz w:val="20"/>
          <w:szCs w:val="20"/>
        </w:rPr>
      </w:pPr>
    </w:p>
    <w:p w14:paraId="12C56865" w14:textId="22D9C01E"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 xml:space="preserve">being forced or manipulated into transporting drugs or money through county lines, </w:t>
      </w:r>
    </w:p>
    <w:p w14:paraId="3A429B65" w14:textId="16ABFB4B"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 xml:space="preserve">working in cannabis factories, </w:t>
      </w:r>
    </w:p>
    <w:p w14:paraId="28504E14" w14:textId="40C363D5"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shoplifting or pickpocketing.</w:t>
      </w:r>
    </w:p>
    <w:p w14:paraId="2BD02DAF" w14:textId="0D21F33E" w:rsidR="00500050" w:rsidRPr="00A63066" w:rsidRDefault="00500050"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8F7AEA" w:rsidRPr="00A63066">
        <w:rPr>
          <w:rFonts w:ascii="Arial" w:hAnsi="Arial" w:cs="Arial"/>
          <w:color w:val="000000" w:themeColor="text1"/>
          <w:sz w:val="20"/>
          <w:szCs w:val="20"/>
        </w:rPr>
        <w:t>t</w:t>
      </w:r>
      <w:r w:rsidRPr="00A63066">
        <w:rPr>
          <w:rFonts w:ascii="Arial" w:hAnsi="Arial" w:cs="Arial"/>
          <w:color w:val="000000" w:themeColor="text1"/>
          <w:sz w:val="20"/>
          <w:szCs w:val="20"/>
        </w:rPr>
        <w:t>hey can also be forced or manipulated into committing vehicle crime</w:t>
      </w:r>
    </w:p>
    <w:p w14:paraId="6C7552EF" w14:textId="77777777" w:rsidR="00500050" w:rsidRPr="00A63066" w:rsidRDefault="00500050"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or threatening/committing serious violence to others. </w:t>
      </w:r>
    </w:p>
    <w:p w14:paraId="6BFB9C26"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 xml:space="preserve">Children can become trapped by this type of exploitation as perpetrators can threaten victims (and their families) with violence or entrap and coerce them into debt. They may be coerced into carrying weapons such as knives or begin to carry a knife for a sense of protection from harm from others. As children involved in criminal exploitation often commit crimes themselves, their vulnerability as victims is not always recognised by adults and professionals, (particularly older children), and they are not treated as victims despite the harm they have experienced. They may still have been criminally exploited even if the activity appears to be something they have agreed or consented to. </w:t>
      </w:r>
    </w:p>
    <w:p w14:paraId="2EA24B6D"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It is important to note that the experience of girls who are criminally exploited can be very different to that of boys. The indicators may not be the same, however professionals should be aware that girls are at risk of criminal exploitation too. It is also important to note that both boys and girls being criminally exploited may be at higher risk of sexual exploitation.</w:t>
      </w:r>
    </w:p>
    <w:p w14:paraId="2334648C" w14:textId="10F8CBEA" w:rsidR="00500050" w:rsidRPr="00A63066" w:rsidRDefault="00500050" w:rsidP="00FD74F6">
      <w:pPr>
        <w:spacing w:after="0"/>
        <w:jc w:val="both"/>
        <w:rPr>
          <w:rFonts w:ascii="Arial" w:hAnsi="Arial" w:cs="Arial"/>
          <w:color w:val="000000" w:themeColor="text1"/>
          <w:sz w:val="24"/>
          <w:szCs w:val="24"/>
        </w:rPr>
      </w:pPr>
      <w:r w:rsidRPr="00A63066">
        <w:rPr>
          <w:rFonts w:ascii="Arial" w:hAnsi="Arial" w:cs="Arial"/>
          <w:b/>
          <w:bCs/>
          <w:color w:val="000000" w:themeColor="text1"/>
          <w:sz w:val="24"/>
          <w:szCs w:val="24"/>
        </w:rPr>
        <w:t>Child Sexual Exploitation (CSE)</w:t>
      </w:r>
    </w:p>
    <w:p w14:paraId="2C02216F" w14:textId="6F43BE44" w:rsidR="00500050" w:rsidRPr="00A63066" w:rsidRDefault="00500050" w:rsidP="00FD74F6">
      <w:pPr>
        <w:spacing w:after="0"/>
        <w:jc w:val="both"/>
        <w:rPr>
          <w:rFonts w:ascii="Arial" w:hAnsi="Arial" w:cs="Arial"/>
          <w:color w:val="000000" w:themeColor="text1"/>
          <w:sz w:val="20"/>
          <w:szCs w:val="20"/>
        </w:rPr>
      </w:pPr>
      <w:r w:rsidRPr="00A63066">
        <w:rPr>
          <w:rFonts w:ascii="Arial" w:hAnsi="Arial" w:cs="Arial"/>
          <w:color w:val="000000" w:themeColor="text1"/>
          <w:sz w:val="20"/>
          <w:szCs w:val="20"/>
        </w:rPr>
        <w:t>CSE is a form of child sexual abuse. Sexual abuse may involve physical contact, including assault by penetration</w:t>
      </w:r>
      <w:r w:rsidR="0074714D">
        <w:rPr>
          <w:rFonts w:ascii="Arial" w:hAnsi="Arial" w:cs="Arial"/>
          <w:color w:val="000000" w:themeColor="text1"/>
          <w:sz w:val="20"/>
          <w:szCs w:val="20"/>
        </w:rPr>
        <w:t xml:space="preserve">, </w:t>
      </w:r>
      <w:r w:rsidRPr="00A63066">
        <w:rPr>
          <w:rFonts w:ascii="Arial" w:hAnsi="Arial" w:cs="Arial"/>
          <w:color w:val="000000" w:themeColor="text1"/>
          <w:sz w:val="20"/>
          <w:szCs w:val="20"/>
        </w:rPr>
        <w:t xml:space="preserve">(for example, rape or </w:t>
      </w:r>
      <w:r w:rsidR="0074714D" w:rsidRPr="009209B6">
        <w:rPr>
          <w:rFonts w:ascii="Arial" w:hAnsi="Arial" w:cs="Arial"/>
          <w:color w:val="000000" w:themeColor="text1"/>
          <w:sz w:val="20"/>
          <w:szCs w:val="20"/>
        </w:rPr>
        <w:t>penetration with an object</w:t>
      </w:r>
      <w:r w:rsidRPr="009209B6">
        <w:rPr>
          <w:rFonts w:ascii="Arial" w:hAnsi="Arial" w:cs="Arial"/>
          <w:color w:val="000000" w:themeColor="text1"/>
          <w:sz w:val="20"/>
          <w:szCs w:val="20"/>
        </w:rPr>
        <w:t xml:space="preserve">) </w:t>
      </w:r>
      <w:r w:rsidRPr="00A63066">
        <w:rPr>
          <w:rFonts w:ascii="Arial" w:hAnsi="Arial" w:cs="Arial"/>
          <w:color w:val="000000" w:themeColor="text1"/>
          <w:sz w:val="20"/>
          <w:szCs w:val="20"/>
        </w:rPr>
        <w:t xml:space="preserve">or nonpenetrative acts such as masturbation, kissing, rubbing, and touching outside clothing. It may include non-contact activities, such as involving children in the production of sexual images, forcing children to look at sexual images or watch sexual activities, encouraging children to behave in sexually inappropriate ways or grooming a child in preparation for abuse including via the internet. </w:t>
      </w:r>
    </w:p>
    <w:p w14:paraId="36370689" w14:textId="7A82F16E" w:rsidR="00331D01" w:rsidRPr="00331D01" w:rsidRDefault="00331D01" w:rsidP="00957279">
      <w:pPr>
        <w:jc w:val="both"/>
        <w:rPr>
          <w:rFonts w:asciiTheme="minorHAnsi" w:hAnsiTheme="minorHAnsi" w:cstheme="minorHAnsi"/>
          <w:color w:val="00B050"/>
          <w:sz w:val="20"/>
          <w:szCs w:val="20"/>
        </w:rPr>
      </w:pPr>
      <w:r w:rsidRPr="000F07EB">
        <w:rPr>
          <w:rStyle w:val="ui-provider"/>
          <w:rFonts w:asciiTheme="minorHAnsi" w:hAnsiTheme="minorHAnsi" w:cstheme="minorHAnsi"/>
          <w:color w:val="000000" w:themeColor="text1"/>
          <w:sz w:val="20"/>
          <w:szCs w:val="20"/>
        </w:rPr>
        <w:t>Child Sexual Exploitation (CSE) can be a one-off occurrence or a series of incidents over time and range from opportunistic to complex organised abuse. It can involve force and/or enticement-based methods of compliance and may, or may not, be accompanied by violence or threats of violence</w:t>
      </w:r>
      <w:r w:rsidRPr="00331D01">
        <w:rPr>
          <w:rStyle w:val="ui-provider"/>
          <w:rFonts w:asciiTheme="minorHAnsi" w:hAnsiTheme="minorHAnsi" w:cstheme="minorHAnsi"/>
          <w:color w:val="00B050"/>
          <w:sz w:val="20"/>
          <w:szCs w:val="20"/>
        </w:rPr>
        <w:t>.</w:t>
      </w:r>
    </w:p>
    <w:p w14:paraId="0F718907" w14:textId="2C899C1E"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 xml:space="preserve">Some additional specific indicators that may be present in CSE are children who: </w:t>
      </w:r>
    </w:p>
    <w:p w14:paraId="11A27B6E" w14:textId="77777777" w:rsidR="00500050" w:rsidRPr="00A63066" w:rsidRDefault="00500050" w:rsidP="00E23AFE">
      <w:pPr>
        <w:pStyle w:val="ListParagraph"/>
        <w:numPr>
          <w:ilvl w:val="0"/>
          <w:numId w:val="39"/>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have older boyfriends or girlfriends</w:t>
      </w:r>
    </w:p>
    <w:p w14:paraId="2165F30B" w14:textId="77777777" w:rsidR="00500050" w:rsidRPr="00A63066" w:rsidRDefault="00500050" w:rsidP="00E23AFE">
      <w:pPr>
        <w:pStyle w:val="ListParagraph"/>
        <w:numPr>
          <w:ilvl w:val="0"/>
          <w:numId w:val="39"/>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suffer from sexually transmitted infections</w:t>
      </w:r>
    </w:p>
    <w:p w14:paraId="5F29BCCB" w14:textId="77777777" w:rsidR="00500050" w:rsidRPr="00A63066" w:rsidRDefault="00500050" w:rsidP="00E23AFE">
      <w:pPr>
        <w:pStyle w:val="ListParagraph"/>
        <w:numPr>
          <w:ilvl w:val="0"/>
          <w:numId w:val="38"/>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display sexual behaviours beyond expected sexual development </w:t>
      </w:r>
    </w:p>
    <w:p w14:paraId="50B6FBBA" w14:textId="7AF9ECD7" w:rsidR="005E18DE" w:rsidRDefault="00500050" w:rsidP="00E23AFE">
      <w:pPr>
        <w:pStyle w:val="ListParagraph"/>
        <w:numPr>
          <w:ilvl w:val="0"/>
          <w:numId w:val="38"/>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become pregnant</w:t>
      </w:r>
    </w:p>
    <w:p w14:paraId="09AC6A11" w14:textId="0D2C28CC" w:rsidR="009176B4" w:rsidRPr="009209B6" w:rsidRDefault="009176B4" w:rsidP="009176B4">
      <w:pPr>
        <w:spacing w:after="160" w:line="259" w:lineRule="auto"/>
        <w:ind w:left="66"/>
        <w:jc w:val="both"/>
        <w:rPr>
          <w:rFonts w:ascii="Arial" w:hAnsi="Arial" w:cs="Arial"/>
          <w:color w:val="000000" w:themeColor="text1"/>
          <w:sz w:val="20"/>
          <w:szCs w:val="20"/>
        </w:rPr>
      </w:pPr>
      <w:r w:rsidRPr="009209B6">
        <w:rPr>
          <w:rFonts w:ascii="Arial" w:hAnsi="Arial" w:cs="Arial"/>
          <w:color w:val="000000" w:themeColor="text1"/>
          <w:sz w:val="20"/>
          <w:szCs w:val="20"/>
        </w:rPr>
        <w:t>As with CCE, victims are not always recognised and can be criminalised for actions they take whilst under coercion. This remains a significant concern, as professionals continue to encounter cases where children are manipulated, groomed, and exploited without fully understanding the abuse they are experiencing.</w:t>
      </w:r>
    </w:p>
    <w:p w14:paraId="343C3B8D" w14:textId="62EA471C" w:rsidR="00500050" w:rsidRPr="009209B6" w:rsidRDefault="00500050" w:rsidP="00FD74F6">
      <w:pPr>
        <w:spacing w:after="0"/>
        <w:jc w:val="both"/>
        <w:rPr>
          <w:rFonts w:ascii="Arial" w:hAnsi="Arial" w:cs="Arial"/>
          <w:color w:val="000000" w:themeColor="text1"/>
          <w:sz w:val="24"/>
          <w:szCs w:val="24"/>
        </w:rPr>
      </w:pPr>
      <w:r w:rsidRPr="009209B6">
        <w:rPr>
          <w:rFonts w:ascii="Arial" w:hAnsi="Arial" w:cs="Arial"/>
          <w:color w:val="000000" w:themeColor="text1"/>
          <w:sz w:val="24"/>
          <w:szCs w:val="24"/>
        </w:rPr>
        <w:t xml:space="preserve">County </w:t>
      </w:r>
      <w:r w:rsidR="008E7C71" w:rsidRPr="009209B6">
        <w:rPr>
          <w:rFonts w:ascii="Arial" w:hAnsi="Arial" w:cs="Arial"/>
          <w:color w:val="000000" w:themeColor="text1"/>
          <w:sz w:val="24"/>
          <w:szCs w:val="24"/>
        </w:rPr>
        <w:t>L</w:t>
      </w:r>
      <w:r w:rsidRPr="009209B6">
        <w:rPr>
          <w:rFonts w:ascii="Arial" w:hAnsi="Arial" w:cs="Arial"/>
          <w:color w:val="000000" w:themeColor="text1"/>
          <w:sz w:val="24"/>
          <w:szCs w:val="24"/>
        </w:rPr>
        <w:t>ines</w:t>
      </w:r>
    </w:p>
    <w:p w14:paraId="05C5529D" w14:textId="732A3C3A" w:rsidR="00500050" w:rsidRPr="000F07EB" w:rsidRDefault="00CA4123" w:rsidP="00FD74F6">
      <w:pPr>
        <w:spacing w:after="0"/>
        <w:jc w:val="both"/>
        <w:rPr>
          <w:rFonts w:ascii="Arial" w:hAnsi="Arial" w:cs="Arial"/>
          <w:color w:val="000000" w:themeColor="text1"/>
          <w:sz w:val="20"/>
          <w:szCs w:val="20"/>
        </w:rPr>
      </w:pPr>
      <w:r w:rsidRPr="009209B6">
        <w:rPr>
          <w:rFonts w:ascii="Arial" w:hAnsi="Arial" w:cs="Arial"/>
          <w:color w:val="000000" w:themeColor="text1"/>
          <w:sz w:val="20"/>
          <w:szCs w:val="20"/>
        </w:rPr>
        <w:t>C</w:t>
      </w:r>
      <w:r w:rsidR="00451CD2" w:rsidRPr="009209B6">
        <w:rPr>
          <w:rFonts w:ascii="Arial" w:hAnsi="Arial" w:cs="Arial"/>
          <w:color w:val="000000" w:themeColor="text1"/>
          <w:sz w:val="20"/>
          <w:szCs w:val="20"/>
        </w:rPr>
        <w:t xml:space="preserve">ounty lines is a form of criminal </w:t>
      </w:r>
      <w:r w:rsidR="0074714D" w:rsidRPr="009209B6">
        <w:rPr>
          <w:rFonts w:ascii="Arial" w:hAnsi="Arial" w:cs="Arial"/>
          <w:color w:val="000000" w:themeColor="text1"/>
          <w:sz w:val="20"/>
          <w:szCs w:val="20"/>
        </w:rPr>
        <w:t>exploitation and</w:t>
      </w:r>
      <w:r w:rsidR="00500050" w:rsidRPr="009209B6">
        <w:rPr>
          <w:rFonts w:ascii="Arial" w:hAnsi="Arial" w:cs="Arial"/>
          <w:color w:val="000000" w:themeColor="text1"/>
          <w:sz w:val="20"/>
          <w:szCs w:val="20"/>
        </w:rPr>
        <w:t xml:space="preserve"> is </w:t>
      </w:r>
      <w:r w:rsidR="00500050" w:rsidRPr="00A63066">
        <w:rPr>
          <w:rFonts w:ascii="Arial" w:hAnsi="Arial" w:cs="Arial"/>
          <w:color w:val="000000" w:themeColor="text1"/>
          <w:sz w:val="20"/>
          <w:szCs w:val="20"/>
        </w:rPr>
        <w:t xml:space="preserve">a term used to describe gangs and organised criminal networks involved in exporting illegal drugs using dedicated mobile phone lines or other form of “deal line”. This activity can happen locally as well as across the UK - no specified distance of travel is required. Children and vulnerable adults are exploited to move, store and sell drugs and money. Offenders will often use coercion, intimidation, violence (including sexual violence) and weapons to ensure compliance of victims. Children can be targeted and recruited into county lines in </w:t>
      </w:r>
      <w:proofErr w:type="gramStart"/>
      <w:r w:rsidR="00500050" w:rsidRPr="00A63066">
        <w:rPr>
          <w:rFonts w:ascii="Arial" w:hAnsi="Arial" w:cs="Arial"/>
          <w:color w:val="000000" w:themeColor="text1"/>
          <w:sz w:val="20"/>
          <w:szCs w:val="20"/>
        </w:rPr>
        <w:t>a number of</w:t>
      </w:r>
      <w:proofErr w:type="gramEnd"/>
      <w:r w:rsidR="00500050" w:rsidRPr="00A63066">
        <w:rPr>
          <w:rFonts w:ascii="Arial" w:hAnsi="Arial" w:cs="Arial"/>
          <w:color w:val="000000" w:themeColor="text1"/>
          <w:sz w:val="20"/>
          <w:szCs w:val="20"/>
        </w:rPr>
        <w:t xml:space="preserve"> locations including</w:t>
      </w:r>
      <w:r w:rsidR="00331D01">
        <w:rPr>
          <w:rFonts w:ascii="Arial" w:hAnsi="Arial" w:cs="Arial"/>
          <w:color w:val="000000" w:themeColor="text1"/>
          <w:sz w:val="20"/>
          <w:szCs w:val="20"/>
        </w:rPr>
        <w:t xml:space="preserve"> </w:t>
      </w:r>
      <w:r w:rsidR="00331D01" w:rsidRPr="000F07EB">
        <w:rPr>
          <w:rFonts w:ascii="Arial" w:hAnsi="Arial" w:cs="Arial"/>
          <w:color w:val="000000" w:themeColor="text1"/>
          <w:sz w:val="20"/>
          <w:szCs w:val="20"/>
        </w:rPr>
        <w:t>any type of</w:t>
      </w:r>
      <w:r w:rsidR="00500050" w:rsidRPr="000F07EB">
        <w:rPr>
          <w:rFonts w:ascii="Arial" w:hAnsi="Arial" w:cs="Arial"/>
          <w:color w:val="000000" w:themeColor="text1"/>
          <w:sz w:val="20"/>
          <w:szCs w:val="20"/>
        </w:rPr>
        <w:t xml:space="preserve"> schools (</w:t>
      </w:r>
      <w:r w:rsidR="00331D01" w:rsidRPr="000F07EB">
        <w:rPr>
          <w:rFonts w:ascii="Arial" w:hAnsi="Arial" w:cs="Arial"/>
          <w:color w:val="000000" w:themeColor="text1"/>
          <w:sz w:val="20"/>
          <w:szCs w:val="20"/>
        </w:rPr>
        <w:t>including</w:t>
      </w:r>
      <w:r w:rsidR="00500050" w:rsidRPr="000F07EB">
        <w:rPr>
          <w:rFonts w:ascii="Arial" w:hAnsi="Arial" w:cs="Arial"/>
          <w:color w:val="000000" w:themeColor="text1"/>
          <w:sz w:val="20"/>
          <w:szCs w:val="20"/>
        </w:rPr>
        <w:t xml:space="preserve"> special</w:t>
      </w:r>
      <w:r w:rsidR="00331D01" w:rsidRPr="000F07EB">
        <w:rPr>
          <w:rFonts w:ascii="Arial" w:hAnsi="Arial" w:cs="Arial"/>
          <w:color w:val="000000" w:themeColor="text1"/>
          <w:sz w:val="20"/>
          <w:szCs w:val="20"/>
        </w:rPr>
        <w:t xml:space="preserve"> schools</w:t>
      </w:r>
      <w:r w:rsidR="00500050" w:rsidRPr="000F07EB">
        <w:rPr>
          <w:rFonts w:ascii="Arial" w:hAnsi="Arial" w:cs="Arial"/>
          <w:color w:val="000000" w:themeColor="text1"/>
          <w:sz w:val="20"/>
          <w:szCs w:val="20"/>
        </w:rPr>
        <w:t>), further and higher educational institutions, pupil referral units, children’s homes and care homes. Children are also increasingly being targeted and recruited online using social media.</w:t>
      </w:r>
    </w:p>
    <w:p w14:paraId="341D7E0A" w14:textId="77777777" w:rsidR="00362EC9" w:rsidRPr="000F07EB" w:rsidRDefault="00362EC9" w:rsidP="00FD74F6">
      <w:pPr>
        <w:spacing w:after="0"/>
        <w:jc w:val="both"/>
        <w:rPr>
          <w:rFonts w:ascii="Arial" w:hAnsi="Arial" w:cs="Arial"/>
          <w:color w:val="000000" w:themeColor="text1"/>
          <w:sz w:val="20"/>
          <w:szCs w:val="20"/>
        </w:rPr>
      </w:pPr>
    </w:p>
    <w:p w14:paraId="7DFF01F6" w14:textId="77777777" w:rsidR="00500050" w:rsidRPr="000F07EB" w:rsidRDefault="00500050" w:rsidP="00957279">
      <w:pPr>
        <w:jc w:val="both"/>
        <w:rPr>
          <w:rFonts w:ascii="Arial" w:hAnsi="Arial" w:cs="Arial"/>
          <w:color w:val="000000" w:themeColor="text1"/>
          <w:sz w:val="20"/>
          <w:szCs w:val="20"/>
        </w:rPr>
      </w:pPr>
      <w:r w:rsidRPr="000F07EB">
        <w:rPr>
          <w:rFonts w:ascii="Arial" w:hAnsi="Arial" w:cs="Arial"/>
          <w:color w:val="000000" w:themeColor="text1"/>
          <w:sz w:val="20"/>
          <w:szCs w:val="20"/>
        </w:rPr>
        <w:t>Children can easily become trapped by this type of exploitation as county lines gangs can manufacture drug debts which need to be worked off or threaten serious violence and kidnap towards victims (and their families) if they attempt to leave the county lines network.</w:t>
      </w:r>
    </w:p>
    <w:p w14:paraId="3AFB2BA9" w14:textId="6AFB3E2D" w:rsidR="00500050" w:rsidRPr="000F07EB" w:rsidRDefault="00500050" w:rsidP="00957279">
      <w:pPr>
        <w:jc w:val="both"/>
        <w:rPr>
          <w:rFonts w:ascii="Arial" w:hAnsi="Arial" w:cs="Arial"/>
          <w:color w:val="000000" w:themeColor="text1"/>
          <w:sz w:val="20"/>
          <w:szCs w:val="20"/>
        </w:rPr>
      </w:pPr>
      <w:proofErr w:type="gramStart"/>
      <w:r w:rsidRPr="000F07EB">
        <w:rPr>
          <w:rFonts w:ascii="Arial" w:hAnsi="Arial" w:cs="Arial"/>
          <w:color w:val="000000" w:themeColor="text1"/>
          <w:sz w:val="20"/>
          <w:szCs w:val="20"/>
        </w:rPr>
        <w:lastRenderedPageBreak/>
        <w:t>A number of</w:t>
      </w:r>
      <w:proofErr w:type="gramEnd"/>
      <w:r w:rsidRPr="000F07EB">
        <w:rPr>
          <w:rFonts w:ascii="Arial" w:hAnsi="Arial" w:cs="Arial"/>
          <w:color w:val="000000" w:themeColor="text1"/>
          <w:sz w:val="20"/>
          <w:szCs w:val="20"/>
        </w:rPr>
        <w:t xml:space="preserve"> the indicators for CSE and CCE as detailed above may be applicable to where children are involved in county lines. Some additional specific indicators that may be present where a child is criminally exploited through involvement in county lines are children who: </w:t>
      </w:r>
    </w:p>
    <w:p w14:paraId="50C6BE72" w14:textId="00C3C9CB" w:rsidR="00500050" w:rsidRPr="000F07EB"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 xml:space="preserve">go missing </w:t>
      </w:r>
      <w:r w:rsidR="00331D01" w:rsidRPr="000F07EB">
        <w:rPr>
          <w:rFonts w:ascii="Arial" w:hAnsi="Arial" w:cs="Arial"/>
          <w:color w:val="000000" w:themeColor="text1"/>
          <w:sz w:val="20"/>
          <w:szCs w:val="20"/>
        </w:rPr>
        <w:t>(from school</w:t>
      </w:r>
      <w:r w:rsidR="00F750C3" w:rsidRPr="000F07EB">
        <w:rPr>
          <w:rFonts w:ascii="Arial" w:hAnsi="Arial" w:cs="Arial"/>
          <w:color w:val="000000" w:themeColor="text1"/>
          <w:sz w:val="20"/>
          <w:szCs w:val="20"/>
        </w:rPr>
        <w:t>, care</w:t>
      </w:r>
      <w:r w:rsidR="00331D01" w:rsidRPr="000F07EB">
        <w:rPr>
          <w:rFonts w:ascii="Arial" w:hAnsi="Arial" w:cs="Arial"/>
          <w:color w:val="000000" w:themeColor="text1"/>
          <w:sz w:val="20"/>
          <w:szCs w:val="20"/>
        </w:rPr>
        <w:t xml:space="preserve"> or home) </w:t>
      </w:r>
      <w:r w:rsidRPr="000F07EB">
        <w:rPr>
          <w:rFonts w:ascii="Arial" w:hAnsi="Arial" w:cs="Arial"/>
          <w:color w:val="000000" w:themeColor="text1"/>
          <w:sz w:val="20"/>
          <w:szCs w:val="20"/>
        </w:rPr>
        <w:t xml:space="preserve">and are subsequently found in areas away from their home </w:t>
      </w:r>
    </w:p>
    <w:p w14:paraId="73850343" w14:textId="4929796F" w:rsidR="00500050" w:rsidRPr="000F07EB"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have been the victim</w:t>
      </w:r>
      <w:r w:rsidR="00331D01" w:rsidRPr="000F07EB">
        <w:rPr>
          <w:rFonts w:ascii="Arial" w:hAnsi="Arial" w:cs="Arial"/>
          <w:color w:val="000000" w:themeColor="text1"/>
          <w:sz w:val="20"/>
          <w:szCs w:val="20"/>
        </w:rPr>
        <w:t>,</w:t>
      </w:r>
      <w:r w:rsidRPr="000F07EB">
        <w:rPr>
          <w:rFonts w:ascii="Arial" w:hAnsi="Arial" w:cs="Arial"/>
          <w:color w:val="000000" w:themeColor="text1"/>
          <w:sz w:val="20"/>
          <w:szCs w:val="20"/>
        </w:rPr>
        <w:t xml:space="preserve"> perpetrator</w:t>
      </w:r>
      <w:r w:rsidR="00331D01" w:rsidRPr="000F07EB">
        <w:rPr>
          <w:rFonts w:ascii="Arial" w:hAnsi="Arial" w:cs="Arial"/>
          <w:color w:val="000000" w:themeColor="text1"/>
          <w:sz w:val="20"/>
          <w:szCs w:val="20"/>
        </w:rPr>
        <w:t>, or alleged perpetrator</w:t>
      </w:r>
      <w:r w:rsidRPr="000F07EB">
        <w:rPr>
          <w:rFonts w:ascii="Arial" w:hAnsi="Arial" w:cs="Arial"/>
          <w:color w:val="000000" w:themeColor="text1"/>
          <w:sz w:val="20"/>
          <w:szCs w:val="20"/>
        </w:rPr>
        <w:t xml:space="preserve"> of serious violence (e.g. knife crime)</w:t>
      </w:r>
    </w:p>
    <w:p w14:paraId="50DB181A"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 xml:space="preserve">are involved in receiving requests for drugs via a phone line, moving </w:t>
      </w:r>
      <w:r w:rsidRPr="009451C1">
        <w:rPr>
          <w:rFonts w:ascii="Arial" w:hAnsi="Arial" w:cs="Arial"/>
          <w:color w:val="000000" w:themeColor="text1"/>
          <w:sz w:val="20"/>
          <w:szCs w:val="20"/>
        </w:rPr>
        <w:t>drugs, handing over and collecting money for drugs</w:t>
      </w:r>
    </w:p>
    <w:p w14:paraId="0038738B"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are exposed to techniques such as ‘plugging’, where drugs are concealed internally to avoid detection</w:t>
      </w:r>
    </w:p>
    <w:p w14:paraId="10B543A9"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are found in accommodation that they have no connection with, often called a ‘trap house or cuckooing’ or hotel room where there is drug activity</w:t>
      </w:r>
    </w:p>
    <w:p w14:paraId="5AF1AC7A" w14:textId="77777777" w:rsidR="008F7AEA"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owe a ‘debt bond’ to their exploiters</w:t>
      </w:r>
    </w:p>
    <w:p w14:paraId="3A1E7145" w14:textId="4D450466" w:rsidR="00B57F3F"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have their bank accounts used to facilitate drug dealing</w:t>
      </w:r>
    </w:p>
    <w:p w14:paraId="47BEDADA" w14:textId="77777777" w:rsidR="00CD5F5E" w:rsidRDefault="00CD5F5E" w:rsidP="00CD5F5E">
      <w:pPr>
        <w:pStyle w:val="ListParagraph"/>
        <w:spacing w:after="160" w:line="259" w:lineRule="auto"/>
        <w:ind w:left="426"/>
        <w:jc w:val="both"/>
        <w:rPr>
          <w:rFonts w:ascii="Arial" w:hAnsi="Arial" w:cs="Arial"/>
          <w:color w:val="000000" w:themeColor="text1"/>
          <w:sz w:val="20"/>
          <w:szCs w:val="20"/>
        </w:rPr>
      </w:pPr>
    </w:p>
    <w:p w14:paraId="118F7F96" w14:textId="427DF1F6" w:rsidR="00B57F3F" w:rsidRPr="000F07EB" w:rsidRDefault="00B57F3F" w:rsidP="00B57F3F">
      <w:pPr>
        <w:pStyle w:val="ListParagraph"/>
        <w:spacing w:after="160" w:line="259" w:lineRule="auto"/>
        <w:ind w:left="-142" w:firstLine="142"/>
        <w:jc w:val="both"/>
        <w:rPr>
          <w:rFonts w:ascii="Arial" w:eastAsia="Times New Roman" w:hAnsi="Arial" w:cs="Arial"/>
          <w:b/>
          <w:bCs/>
          <w:color w:val="000000" w:themeColor="text1"/>
          <w:sz w:val="24"/>
          <w:szCs w:val="24"/>
          <w:u w:val="single"/>
          <w:lang w:eastAsia="en-GB"/>
        </w:rPr>
      </w:pPr>
      <w:r w:rsidRPr="000F07EB">
        <w:rPr>
          <w:rFonts w:ascii="Arial" w:eastAsia="Times New Roman" w:hAnsi="Arial" w:cs="Arial"/>
          <w:b/>
          <w:bCs/>
          <w:color w:val="000000" w:themeColor="text1"/>
          <w:sz w:val="24"/>
          <w:szCs w:val="24"/>
          <w:u w:val="single"/>
          <w:lang w:eastAsia="en-GB"/>
        </w:rPr>
        <w:t xml:space="preserve">Children and the </w:t>
      </w:r>
      <w:r w:rsidR="00CA4123">
        <w:rPr>
          <w:rFonts w:ascii="Arial" w:eastAsia="Times New Roman" w:hAnsi="Arial" w:cs="Arial"/>
          <w:b/>
          <w:bCs/>
          <w:color w:val="000000" w:themeColor="text1"/>
          <w:sz w:val="24"/>
          <w:szCs w:val="24"/>
          <w:u w:val="single"/>
          <w:lang w:eastAsia="en-GB"/>
        </w:rPr>
        <w:t>C</w:t>
      </w:r>
      <w:r w:rsidRPr="000F07EB">
        <w:rPr>
          <w:rFonts w:ascii="Arial" w:eastAsia="Times New Roman" w:hAnsi="Arial" w:cs="Arial"/>
          <w:b/>
          <w:bCs/>
          <w:color w:val="000000" w:themeColor="text1"/>
          <w:sz w:val="24"/>
          <w:szCs w:val="24"/>
          <w:u w:val="single"/>
          <w:lang w:eastAsia="en-GB"/>
        </w:rPr>
        <w:t xml:space="preserve">ourt </w:t>
      </w:r>
      <w:r w:rsidR="00CA4123">
        <w:rPr>
          <w:rFonts w:ascii="Arial" w:eastAsia="Times New Roman" w:hAnsi="Arial" w:cs="Arial"/>
          <w:b/>
          <w:bCs/>
          <w:color w:val="000000" w:themeColor="text1"/>
          <w:sz w:val="24"/>
          <w:szCs w:val="24"/>
          <w:u w:val="single"/>
          <w:lang w:eastAsia="en-GB"/>
        </w:rPr>
        <w:t>S</w:t>
      </w:r>
      <w:r w:rsidRPr="000F07EB">
        <w:rPr>
          <w:rFonts w:ascii="Arial" w:eastAsia="Times New Roman" w:hAnsi="Arial" w:cs="Arial"/>
          <w:b/>
          <w:bCs/>
          <w:color w:val="000000" w:themeColor="text1"/>
          <w:sz w:val="24"/>
          <w:szCs w:val="24"/>
          <w:u w:val="single"/>
          <w:lang w:eastAsia="en-GB"/>
        </w:rPr>
        <w:t>ystem</w:t>
      </w:r>
    </w:p>
    <w:p w14:paraId="490B4B6F" w14:textId="77777777" w:rsidR="000F07EB" w:rsidRDefault="00B57F3F" w:rsidP="00B57F3F">
      <w:pPr>
        <w:pStyle w:val="ListParagraph"/>
        <w:spacing w:after="160"/>
        <w:ind w:left="0"/>
        <w:jc w:val="both"/>
        <w:rPr>
          <w:rStyle w:val="ui-provider"/>
          <w:rFonts w:asciiTheme="minorHAnsi" w:hAnsiTheme="minorHAnsi" w:cstheme="minorHAnsi"/>
          <w:color w:val="000000" w:themeColor="text1"/>
          <w:sz w:val="20"/>
          <w:szCs w:val="20"/>
        </w:rPr>
      </w:pPr>
      <w:r w:rsidRPr="000F07EB">
        <w:rPr>
          <w:rStyle w:val="ui-provider"/>
          <w:rFonts w:asciiTheme="minorHAnsi" w:hAnsiTheme="minorHAnsi" w:cstheme="minorHAnsi"/>
          <w:color w:val="000000" w:themeColor="text1"/>
          <w:sz w:val="20"/>
          <w:szCs w:val="20"/>
        </w:rPr>
        <w:t xml:space="preserve">Children are sometimes required to give evidence in criminal courts, either for crimes committed against them or for crimes they have witnessed. There are two </w:t>
      </w:r>
      <w:proofErr w:type="gramStart"/>
      <w:r w:rsidRPr="000F07EB">
        <w:rPr>
          <w:rStyle w:val="ui-provider"/>
          <w:rFonts w:asciiTheme="minorHAnsi" w:hAnsiTheme="minorHAnsi" w:cstheme="minorHAnsi"/>
          <w:color w:val="000000" w:themeColor="text1"/>
          <w:sz w:val="20"/>
          <w:szCs w:val="20"/>
        </w:rPr>
        <w:t>age appropriate</w:t>
      </w:r>
      <w:proofErr w:type="gramEnd"/>
      <w:r w:rsidRPr="000F07EB">
        <w:rPr>
          <w:rStyle w:val="ui-provider"/>
          <w:rFonts w:asciiTheme="minorHAnsi" w:hAnsiTheme="minorHAnsi" w:cstheme="minorHAnsi"/>
          <w:color w:val="000000" w:themeColor="text1"/>
          <w:sz w:val="20"/>
          <w:szCs w:val="20"/>
        </w:rPr>
        <w:t xml:space="preserve"> guides to support children </w:t>
      </w:r>
      <w:proofErr w:type="gramStart"/>
      <w:r w:rsidRPr="000F07EB">
        <w:rPr>
          <w:rStyle w:val="ui-provider"/>
          <w:rFonts w:asciiTheme="minorHAnsi" w:hAnsiTheme="minorHAnsi" w:cstheme="minorHAnsi"/>
          <w:color w:val="000000" w:themeColor="text1"/>
          <w:sz w:val="20"/>
          <w:szCs w:val="20"/>
        </w:rPr>
        <w:t>5-11-year olds</w:t>
      </w:r>
      <w:proofErr w:type="gramEnd"/>
      <w:r w:rsidRPr="000F07EB">
        <w:rPr>
          <w:color w:val="000000" w:themeColor="text1"/>
        </w:rPr>
        <w:t xml:space="preserve"> </w:t>
      </w:r>
      <w:hyperlink r:id="rId64" w:history="1">
        <w:r w:rsidRPr="000F07EB">
          <w:rPr>
            <w:rStyle w:val="Hyperlink"/>
            <w:rFonts w:asciiTheme="minorHAnsi" w:hAnsiTheme="minorHAnsi" w:cstheme="minorHAnsi"/>
            <w:color w:val="000000" w:themeColor="text1"/>
            <w:sz w:val="20"/>
            <w:szCs w:val="20"/>
          </w:rPr>
          <w:t>https://www.gov.uk/government/publications/young-witness-booklet-for-5-to-11-year-olds</w:t>
        </w:r>
      </w:hyperlink>
      <w:r w:rsidRPr="000F07EB">
        <w:rPr>
          <w:rStyle w:val="ui-provider"/>
          <w:rFonts w:asciiTheme="minorHAnsi" w:hAnsiTheme="minorHAnsi" w:cstheme="minorHAnsi"/>
          <w:color w:val="000000" w:themeColor="text1"/>
          <w:sz w:val="20"/>
          <w:szCs w:val="20"/>
        </w:rPr>
        <w:t xml:space="preserve">  and </w:t>
      </w:r>
      <w:proofErr w:type="gramStart"/>
      <w:r w:rsidRPr="000F07EB">
        <w:rPr>
          <w:rStyle w:val="ui-provider"/>
          <w:rFonts w:asciiTheme="minorHAnsi" w:hAnsiTheme="minorHAnsi" w:cstheme="minorHAnsi"/>
          <w:color w:val="000000" w:themeColor="text1"/>
          <w:sz w:val="20"/>
          <w:szCs w:val="20"/>
        </w:rPr>
        <w:t>12-17 year olds</w:t>
      </w:r>
      <w:proofErr w:type="gramEnd"/>
      <w:r w:rsidRPr="000F07EB">
        <w:rPr>
          <w:color w:val="000000" w:themeColor="text1"/>
        </w:rPr>
        <w:t xml:space="preserve"> </w:t>
      </w:r>
      <w:hyperlink r:id="rId65" w:history="1">
        <w:r w:rsidRPr="000F07EB">
          <w:rPr>
            <w:rStyle w:val="Hyperlink"/>
            <w:rFonts w:asciiTheme="minorHAnsi" w:hAnsiTheme="minorHAnsi" w:cstheme="minorHAnsi"/>
            <w:color w:val="000000" w:themeColor="text1"/>
            <w:sz w:val="20"/>
            <w:szCs w:val="20"/>
          </w:rPr>
          <w:t>https://www.gov.uk/government/publications/young-witness-booklet-for-12-to-17-year-olds</w:t>
        </w:r>
      </w:hyperlink>
      <w:r w:rsidRPr="000F07EB">
        <w:rPr>
          <w:rStyle w:val="ui-provider"/>
          <w:rFonts w:asciiTheme="minorHAnsi" w:hAnsiTheme="minorHAnsi" w:cstheme="minorHAnsi"/>
          <w:color w:val="000000" w:themeColor="text1"/>
          <w:sz w:val="20"/>
          <w:szCs w:val="20"/>
        </w:rPr>
        <w:t xml:space="preserve"> . The guides explain each step of the process, support and special measures that are available. There are diagrams illustrating the courtroom structure and the use of video links is explained. Making child arrangements via the family courts following separation can be stressful and entrench conflict in families. This can be stressful for children. </w:t>
      </w:r>
    </w:p>
    <w:p w14:paraId="7C520A29" w14:textId="77777777" w:rsidR="000F07EB" w:rsidRDefault="000F07EB" w:rsidP="00B57F3F">
      <w:pPr>
        <w:pStyle w:val="ListParagraph"/>
        <w:spacing w:after="160"/>
        <w:ind w:left="0"/>
        <w:jc w:val="both"/>
        <w:rPr>
          <w:rStyle w:val="ui-provider"/>
          <w:rFonts w:asciiTheme="minorHAnsi" w:hAnsiTheme="minorHAnsi" w:cstheme="minorHAnsi"/>
          <w:color w:val="000000" w:themeColor="text1"/>
          <w:sz w:val="20"/>
          <w:szCs w:val="20"/>
        </w:rPr>
      </w:pPr>
    </w:p>
    <w:p w14:paraId="6FD847F4" w14:textId="74D598A2" w:rsidR="005E18DE" w:rsidRDefault="00B57F3F" w:rsidP="00A31E66">
      <w:pPr>
        <w:pStyle w:val="ListParagraph"/>
        <w:spacing w:after="160"/>
        <w:ind w:left="0"/>
        <w:rPr>
          <w:rStyle w:val="ui-provider"/>
          <w:rFonts w:asciiTheme="minorHAnsi" w:hAnsiTheme="minorHAnsi" w:cstheme="minorHAnsi"/>
          <w:color w:val="000000" w:themeColor="text1"/>
          <w:sz w:val="20"/>
          <w:szCs w:val="20"/>
        </w:rPr>
      </w:pPr>
      <w:r w:rsidRPr="000F07EB">
        <w:rPr>
          <w:rStyle w:val="ui-provider"/>
          <w:rFonts w:asciiTheme="minorHAnsi" w:hAnsiTheme="minorHAnsi" w:cstheme="minorHAnsi"/>
          <w:color w:val="000000" w:themeColor="text1"/>
          <w:sz w:val="20"/>
          <w:szCs w:val="20"/>
        </w:rPr>
        <w:t xml:space="preserve">The Ministry of Justice has launched an online child arrangements information tool </w:t>
      </w:r>
      <w:hyperlink r:id="rId66" w:history="1">
        <w:r w:rsidRPr="000F07EB">
          <w:rPr>
            <w:rStyle w:val="Hyperlink"/>
            <w:rFonts w:asciiTheme="minorHAnsi" w:hAnsiTheme="minorHAnsi" w:cstheme="minorHAnsi"/>
            <w:color w:val="000000" w:themeColor="text1"/>
            <w:sz w:val="20"/>
            <w:szCs w:val="20"/>
          </w:rPr>
          <w:t>https://helpwithchildarrangements.service.justice.gov.uk/</w:t>
        </w:r>
      </w:hyperlink>
      <w:r w:rsidRPr="000F07EB">
        <w:rPr>
          <w:rStyle w:val="ui-provider"/>
          <w:rFonts w:asciiTheme="minorHAnsi" w:hAnsiTheme="minorHAnsi" w:cstheme="minorHAnsi"/>
          <w:color w:val="000000" w:themeColor="text1"/>
          <w:sz w:val="20"/>
          <w:szCs w:val="20"/>
        </w:rPr>
        <w:t xml:space="preserve">  with clear and concise information on the dispute resolution service. This may be useful for some parents and carers</w:t>
      </w:r>
      <w:r w:rsidR="00E6379E" w:rsidRPr="000F07EB">
        <w:rPr>
          <w:rStyle w:val="ui-provider"/>
          <w:rFonts w:asciiTheme="minorHAnsi" w:hAnsiTheme="minorHAnsi" w:cstheme="minorHAnsi"/>
          <w:color w:val="000000" w:themeColor="text1"/>
          <w:sz w:val="20"/>
          <w:szCs w:val="20"/>
        </w:rPr>
        <w:t>.</w:t>
      </w:r>
    </w:p>
    <w:p w14:paraId="64A38954" w14:textId="77777777" w:rsidR="00E23AFE" w:rsidRPr="00E23AFE" w:rsidRDefault="00E23AFE" w:rsidP="00A31E66">
      <w:pPr>
        <w:pStyle w:val="ListParagraph"/>
        <w:spacing w:after="160"/>
        <w:ind w:left="0"/>
        <w:rPr>
          <w:rStyle w:val="ui-provider"/>
          <w:rFonts w:asciiTheme="minorHAnsi" w:hAnsiTheme="minorHAnsi" w:cstheme="minorHAnsi"/>
          <w:color w:val="000000" w:themeColor="text1"/>
          <w:sz w:val="16"/>
          <w:szCs w:val="16"/>
        </w:rPr>
      </w:pPr>
    </w:p>
    <w:p w14:paraId="22CAB969" w14:textId="1DC37822" w:rsidR="00787490" w:rsidRPr="00787490" w:rsidRDefault="00787490" w:rsidP="00AA42B8">
      <w:pPr>
        <w:keepNext/>
        <w:spacing w:after="0"/>
        <w:jc w:val="both"/>
        <w:outlineLvl w:val="2"/>
        <w:rPr>
          <w:rStyle w:val="ui-provider"/>
          <w:rFonts w:asciiTheme="minorHAnsi" w:hAnsiTheme="minorHAnsi" w:cstheme="minorHAnsi"/>
          <w:b/>
          <w:bCs/>
          <w:sz w:val="24"/>
          <w:szCs w:val="24"/>
          <w:u w:val="single"/>
        </w:rPr>
      </w:pPr>
      <w:r w:rsidRPr="00787490">
        <w:rPr>
          <w:rStyle w:val="ui-provider"/>
          <w:rFonts w:asciiTheme="minorHAnsi" w:hAnsiTheme="minorHAnsi" w:cstheme="minorHAnsi"/>
          <w:b/>
          <w:bCs/>
          <w:sz w:val="24"/>
          <w:szCs w:val="24"/>
          <w:u w:val="single"/>
        </w:rPr>
        <w:t xml:space="preserve">Child </w:t>
      </w:r>
      <w:r w:rsidR="00CA4123">
        <w:rPr>
          <w:rStyle w:val="ui-provider"/>
          <w:rFonts w:asciiTheme="minorHAnsi" w:hAnsiTheme="minorHAnsi" w:cstheme="minorHAnsi"/>
          <w:b/>
          <w:bCs/>
          <w:sz w:val="24"/>
          <w:szCs w:val="24"/>
          <w:u w:val="single"/>
        </w:rPr>
        <w:t>A</w:t>
      </w:r>
      <w:r w:rsidRPr="00787490">
        <w:rPr>
          <w:rStyle w:val="ui-provider"/>
          <w:rFonts w:asciiTheme="minorHAnsi" w:hAnsiTheme="minorHAnsi" w:cstheme="minorHAnsi"/>
          <w:b/>
          <w:bCs/>
          <w:sz w:val="24"/>
          <w:szCs w:val="24"/>
          <w:u w:val="single"/>
        </w:rPr>
        <w:t xml:space="preserve">bduction and </w:t>
      </w:r>
      <w:r w:rsidR="00CA4123">
        <w:rPr>
          <w:rStyle w:val="ui-provider"/>
          <w:rFonts w:asciiTheme="minorHAnsi" w:hAnsiTheme="minorHAnsi" w:cstheme="minorHAnsi"/>
          <w:b/>
          <w:bCs/>
          <w:sz w:val="24"/>
          <w:szCs w:val="24"/>
          <w:u w:val="single"/>
        </w:rPr>
        <w:t>C</w:t>
      </w:r>
      <w:r w:rsidRPr="00787490">
        <w:rPr>
          <w:rStyle w:val="ui-provider"/>
          <w:rFonts w:asciiTheme="minorHAnsi" w:hAnsiTheme="minorHAnsi" w:cstheme="minorHAnsi"/>
          <w:b/>
          <w:bCs/>
          <w:sz w:val="24"/>
          <w:szCs w:val="24"/>
          <w:u w:val="single"/>
        </w:rPr>
        <w:t xml:space="preserve">ommunity </w:t>
      </w:r>
      <w:r w:rsidR="00CA4123">
        <w:rPr>
          <w:rStyle w:val="ui-provider"/>
          <w:rFonts w:asciiTheme="minorHAnsi" w:hAnsiTheme="minorHAnsi" w:cstheme="minorHAnsi"/>
          <w:b/>
          <w:bCs/>
          <w:sz w:val="24"/>
          <w:szCs w:val="24"/>
          <w:u w:val="single"/>
        </w:rPr>
        <w:t>S</w:t>
      </w:r>
      <w:r w:rsidRPr="00787490">
        <w:rPr>
          <w:rStyle w:val="ui-provider"/>
          <w:rFonts w:asciiTheme="minorHAnsi" w:hAnsiTheme="minorHAnsi" w:cstheme="minorHAnsi"/>
          <w:b/>
          <w:bCs/>
          <w:sz w:val="24"/>
          <w:szCs w:val="24"/>
          <w:u w:val="single"/>
        </w:rPr>
        <w:t xml:space="preserve">afety </w:t>
      </w:r>
      <w:r w:rsidR="00CA4123">
        <w:rPr>
          <w:rStyle w:val="ui-provider"/>
          <w:rFonts w:asciiTheme="minorHAnsi" w:hAnsiTheme="minorHAnsi" w:cstheme="minorHAnsi"/>
          <w:b/>
          <w:bCs/>
          <w:sz w:val="24"/>
          <w:szCs w:val="24"/>
          <w:u w:val="single"/>
        </w:rPr>
        <w:t>I</w:t>
      </w:r>
      <w:r w:rsidRPr="00787490">
        <w:rPr>
          <w:rStyle w:val="ui-provider"/>
          <w:rFonts w:asciiTheme="minorHAnsi" w:hAnsiTheme="minorHAnsi" w:cstheme="minorHAnsi"/>
          <w:b/>
          <w:bCs/>
          <w:sz w:val="24"/>
          <w:szCs w:val="24"/>
          <w:u w:val="single"/>
        </w:rPr>
        <w:t xml:space="preserve">ncidents </w:t>
      </w:r>
    </w:p>
    <w:p w14:paraId="36CDBC7A" w14:textId="00B7B5EB" w:rsidR="00D600E9" w:rsidRDefault="00787490" w:rsidP="00AA42B8">
      <w:pPr>
        <w:keepNext/>
        <w:spacing w:after="0"/>
        <w:jc w:val="both"/>
        <w:outlineLvl w:val="2"/>
        <w:rPr>
          <w:rStyle w:val="ui-provider"/>
          <w:rFonts w:asciiTheme="minorHAnsi" w:hAnsiTheme="minorHAnsi" w:cstheme="minorHAnsi"/>
          <w:sz w:val="20"/>
          <w:szCs w:val="20"/>
        </w:rPr>
      </w:pPr>
      <w:r w:rsidRPr="00787490">
        <w:rPr>
          <w:rStyle w:val="ui-provider"/>
          <w:rFonts w:asciiTheme="minorHAnsi" w:hAnsiTheme="minorHAnsi" w:cstheme="minorHAnsi"/>
          <w:sz w:val="20"/>
          <w:szCs w:val="20"/>
        </w:rPr>
        <w:t xml:space="preserve">Child abduction is the unauthorised removal or retention of a minor from a parent or anyone with legal responsibility for the child. Child abduction can be committed by parents or other family members; by people known but not related to the victim (such as neighbours, friends and acquaintances); and by strangers. Other community safety incidents in the vicinity of a school can raise concerns amongst children and parents, for example, people loitering nearby or unknown adults engaging children in conversation. As children get older and are granted more independence (for example, as they start walking to school on their own) it is important they are given practical advice on how to keep themselves safe. Many schools provide outdoor-safety lessons run by teachers or by local police staff. It is important that lessons focus on building children’s confidence and abilities rather than simply warning them about all strangers. Further information is available at: </w:t>
      </w:r>
      <w:hyperlink r:id="rId67" w:tgtFrame="_blank" w:tooltip="https://www.actionagainstabduction.org/" w:history="1">
        <w:r w:rsidRPr="00787490">
          <w:rPr>
            <w:rStyle w:val="Hyperlink"/>
            <w:rFonts w:asciiTheme="minorHAnsi" w:hAnsiTheme="minorHAnsi" w:cstheme="minorHAnsi"/>
            <w:sz w:val="20"/>
            <w:szCs w:val="20"/>
          </w:rPr>
          <w:t>www.actionagainstabduction.org</w:t>
        </w:r>
      </w:hyperlink>
      <w:r w:rsidRPr="00787490">
        <w:rPr>
          <w:rStyle w:val="ui-provider"/>
          <w:rFonts w:asciiTheme="minorHAnsi" w:hAnsiTheme="minorHAnsi" w:cstheme="minorHAnsi"/>
          <w:sz w:val="20"/>
          <w:szCs w:val="20"/>
        </w:rPr>
        <w:t xml:space="preserve"> and </w:t>
      </w:r>
      <w:hyperlink r:id="rId68" w:tgtFrame="_blank" w:tooltip="https://www.clevernevergoes.org./" w:history="1">
        <w:r w:rsidRPr="00787490">
          <w:rPr>
            <w:rStyle w:val="Hyperlink"/>
            <w:rFonts w:asciiTheme="minorHAnsi" w:hAnsiTheme="minorHAnsi" w:cstheme="minorHAnsi"/>
            <w:sz w:val="20"/>
            <w:szCs w:val="20"/>
          </w:rPr>
          <w:t>www.clevernevergoes.org.</w:t>
        </w:r>
      </w:hyperlink>
    </w:p>
    <w:p w14:paraId="7C7DB9F3" w14:textId="77777777" w:rsidR="00787490" w:rsidRDefault="00787490" w:rsidP="00AA42B8">
      <w:pPr>
        <w:keepNext/>
        <w:spacing w:after="0"/>
        <w:jc w:val="both"/>
        <w:outlineLvl w:val="2"/>
        <w:rPr>
          <w:rStyle w:val="ui-provider"/>
          <w:rFonts w:asciiTheme="minorHAnsi" w:hAnsiTheme="minorHAnsi" w:cstheme="minorHAnsi"/>
          <w:sz w:val="20"/>
          <w:szCs w:val="20"/>
        </w:rPr>
      </w:pPr>
    </w:p>
    <w:p w14:paraId="502C0CE2" w14:textId="032D62B4" w:rsidR="004B1C4F" w:rsidRPr="009209B6" w:rsidRDefault="004B1C4F" w:rsidP="004B1C4F">
      <w:pPr>
        <w:autoSpaceDE w:val="0"/>
        <w:autoSpaceDN w:val="0"/>
        <w:adjustRightInd w:val="0"/>
        <w:spacing w:after="0"/>
        <w:rPr>
          <w:rFonts w:ascii="Arial" w:eastAsiaTheme="minorHAnsi" w:hAnsi="Arial" w:cs="Arial"/>
          <w:color w:val="000000" w:themeColor="text1"/>
          <w:sz w:val="24"/>
          <w:szCs w:val="24"/>
          <w:lang w:eastAsia="en-US"/>
        </w:rPr>
      </w:pPr>
      <w:r w:rsidRPr="009209B6">
        <w:rPr>
          <w:rFonts w:ascii="Arial" w:eastAsiaTheme="minorHAnsi" w:hAnsi="Arial" w:cs="Arial"/>
          <w:color w:val="000000" w:themeColor="text1"/>
          <w:sz w:val="24"/>
          <w:szCs w:val="24"/>
          <w:u w:val="single"/>
          <w:lang w:eastAsia="en-US"/>
        </w:rPr>
        <w:t>Child-on-</w:t>
      </w:r>
      <w:r w:rsidR="004F76DE" w:rsidRPr="009209B6">
        <w:rPr>
          <w:rFonts w:ascii="Arial" w:eastAsiaTheme="minorHAnsi" w:hAnsi="Arial" w:cs="Arial"/>
          <w:color w:val="000000" w:themeColor="text1"/>
          <w:sz w:val="24"/>
          <w:szCs w:val="24"/>
          <w:u w:val="single"/>
          <w:lang w:eastAsia="en-US"/>
        </w:rPr>
        <w:t>C</w:t>
      </w:r>
      <w:r w:rsidRPr="009209B6">
        <w:rPr>
          <w:rFonts w:ascii="Arial" w:eastAsiaTheme="minorHAnsi" w:hAnsi="Arial" w:cs="Arial"/>
          <w:color w:val="000000" w:themeColor="text1"/>
          <w:sz w:val="24"/>
          <w:szCs w:val="24"/>
          <w:u w:val="single"/>
          <w:lang w:eastAsia="en-US"/>
        </w:rPr>
        <w:t xml:space="preserve">hild </w:t>
      </w:r>
      <w:r w:rsidR="004F76DE" w:rsidRPr="009209B6">
        <w:rPr>
          <w:rFonts w:ascii="Arial" w:eastAsiaTheme="minorHAnsi" w:hAnsi="Arial" w:cs="Arial"/>
          <w:color w:val="000000" w:themeColor="text1"/>
          <w:sz w:val="24"/>
          <w:szCs w:val="24"/>
          <w:u w:val="single"/>
          <w:lang w:eastAsia="en-US"/>
        </w:rPr>
        <w:t>A</w:t>
      </w:r>
      <w:r w:rsidRPr="009209B6">
        <w:rPr>
          <w:rFonts w:ascii="Arial" w:eastAsiaTheme="minorHAnsi" w:hAnsi="Arial" w:cs="Arial"/>
          <w:color w:val="000000" w:themeColor="text1"/>
          <w:sz w:val="24"/>
          <w:szCs w:val="24"/>
          <w:u w:val="single"/>
          <w:lang w:eastAsia="en-US"/>
        </w:rPr>
        <w:t xml:space="preserve">buse </w:t>
      </w:r>
      <w:r w:rsidR="00323A1D" w:rsidRPr="009209B6">
        <w:rPr>
          <w:rFonts w:ascii="Arial" w:eastAsiaTheme="minorHAnsi" w:hAnsi="Arial" w:cs="Arial"/>
          <w:color w:val="000000" w:themeColor="text1"/>
          <w:sz w:val="24"/>
          <w:szCs w:val="24"/>
          <w:u w:val="single"/>
          <w:lang w:eastAsia="en-US"/>
        </w:rPr>
        <w:t xml:space="preserve">including </w:t>
      </w:r>
      <w:r w:rsidR="004F76DE" w:rsidRPr="009209B6">
        <w:rPr>
          <w:rFonts w:ascii="Arial" w:eastAsiaTheme="minorHAnsi" w:hAnsi="Arial" w:cs="Arial"/>
          <w:color w:val="000000" w:themeColor="text1"/>
          <w:sz w:val="24"/>
          <w:szCs w:val="24"/>
          <w:u w:val="single"/>
          <w:lang w:eastAsia="en-US"/>
        </w:rPr>
        <w:t>H</w:t>
      </w:r>
      <w:r w:rsidR="00323A1D" w:rsidRPr="009209B6">
        <w:rPr>
          <w:rFonts w:ascii="Arial" w:eastAsiaTheme="minorHAnsi" w:hAnsi="Arial" w:cs="Arial"/>
          <w:color w:val="000000" w:themeColor="text1"/>
          <w:sz w:val="24"/>
          <w:szCs w:val="24"/>
          <w:u w:val="single"/>
          <w:lang w:eastAsia="en-US"/>
        </w:rPr>
        <w:t xml:space="preserve">arassment and </w:t>
      </w:r>
      <w:r w:rsidR="004F76DE" w:rsidRPr="009209B6">
        <w:rPr>
          <w:rFonts w:ascii="Arial" w:eastAsiaTheme="minorHAnsi" w:hAnsi="Arial" w:cs="Arial"/>
          <w:color w:val="000000" w:themeColor="text1"/>
          <w:sz w:val="24"/>
          <w:szCs w:val="24"/>
          <w:u w:val="single"/>
          <w:lang w:eastAsia="en-US"/>
        </w:rPr>
        <w:t>V</w:t>
      </w:r>
      <w:r w:rsidR="00323A1D" w:rsidRPr="009209B6">
        <w:rPr>
          <w:rFonts w:ascii="Arial" w:eastAsiaTheme="minorHAnsi" w:hAnsi="Arial" w:cs="Arial"/>
          <w:color w:val="000000" w:themeColor="text1"/>
          <w:sz w:val="24"/>
          <w:szCs w:val="24"/>
          <w:u w:val="single"/>
          <w:lang w:eastAsia="en-US"/>
        </w:rPr>
        <w:t>iolence</w:t>
      </w:r>
    </w:p>
    <w:p w14:paraId="44F718E3" w14:textId="7F3053E6" w:rsidR="004B1C4F" w:rsidRPr="009209B6" w:rsidRDefault="004B1C4F" w:rsidP="004B1C4F">
      <w:pPr>
        <w:autoSpaceDE w:val="0"/>
        <w:autoSpaceDN w:val="0"/>
        <w:adjustRightInd w:val="0"/>
        <w:spacing w:after="0"/>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Children can abuse other </w:t>
      </w:r>
      <w:proofErr w:type="gramStart"/>
      <w:r w:rsidRPr="009209B6">
        <w:rPr>
          <w:rFonts w:ascii="Arial" w:eastAsiaTheme="minorHAnsi" w:hAnsi="Arial" w:cs="Arial"/>
          <w:color w:val="000000" w:themeColor="text1"/>
          <w:sz w:val="20"/>
          <w:szCs w:val="20"/>
          <w:lang w:eastAsia="en-US"/>
        </w:rPr>
        <w:t>children</w:t>
      </w:r>
      <w:proofErr w:type="gramEnd"/>
      <w:r w:rsidRPr="009209B6">
        <w:rPr>
          <w:rFonts w:ascii="Arial" w:eastAsiaTheme="minorHAnsi" w:hAnsi="Arial" w:cs="Arial"/>
          <w:color w:val="000000" w:themeColor="text1"/>
          <w:sz w:val="20"/>
          <w:szCs w:val="20"/>
          <w:lang w:eastAsia="en-US"/>
        </w:rPr>
        <w:t xml:space="preserve"> and this is often referred to as child-on-child abuse. </w:t>
      </w:r>
      <w:r w:rsidR="00430903" w:rsidRPr="009209B6">
        <w:rPr>
          <w:rFonts w:ascii="Arial" w:eastAsiaTheme="minorHAnsi" w:hAnsi="Arial" w:cs="Arial"/>
          <w:color w:val="000000" w:themeColor="text1"/>
          <w:sz w:val="20"/>
          <w:szCs w:val="20"/>
          <w:lang w:eastAsia="en-US"/>
        </w:rPr>
        <w:t xml:space="preserve"> This can occur both inside and outside of school/college. This</w:t>
      </w:r>
      <w:r w:rsidRPr="009209B6">
        <w:rPr>
          <w:rFonts w:ascii="Arial" w:eastAsiaTheme="minorHAnsi" w:hAnsi="Arial" w:cs="Arial"/>
          <w:color w:val="000000" w:themeColor="text1"/>
          <w:sz w:val="20"/>
          <w:szCs w:val="20"/>
          <w:lang w:eastAsia="en-US"/>
        </w:rPr>
        <w:t xml:space="preserve"> is most likely to include, but may not be limited to: </w:t>
      </w:r>
    </w:p>
    <w:p w14:paraId="4BC8D078" w14:textId="77777777" w:rsidR="00E6379E" w:rsidRPr="009209B6" w:rsidRDefault="00E6379E" w:rsidP="004B1C4F">
      <w:pPr>
        <w:autoSpaceDE w:val="0"/>
        <w:autoSpaceDN w:val="0"/>
        <w:adjustRightInd w:val="0"/>
        <w:spacing w:after="0"/>
        <w:rPr>
          <w:rFonts w:ascii="Arial" w:eastAsiaTheme="minorHAnsi" w:hAnsi="Arial" w:cs="Arial"/>
          <w:color w:val="000000" w:themeColor="text1"/>
          <w:sz w:val="20"/>
          <w:szCs w:val="20"/>
          <w:lang w:eastAsia="en-US"/>
        </w:rPr>
      </w:pPr>
    </w:p>
    <w:p w14:paraId="56828DB0" w14:textId="303DA0C3" w:rsidR="004B1C4F" w:rsidRPr="009209B6"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bullying (including cyberbullying</w:t>
      </w:r>
      <w:r w:rsidR="00323A1D" w:rsidRPr="009209B6">
        <w:rPr>
          <w:rFonts w:ascii="Arial" w:eastAsiaTheme="minorHAnsi" w:hAnsi="Arial" w:cs="Arial"/>
          <w:color w:val="000000" w:themeColor="text1"/>
          <w:sz w:val="20"/>
          <w:szCs w:val="20"/>
          <w:lang w:eastAsia="en-US"/>
        </w:rPr>
        <w:t>, prejudice-based and discriminatory bullying</w:t>
      </w:r>
      <w:r w:rsidRPr="009209B6">
        <w:rPr>
          <w:rFonts w:ascii="Arial" w:eastAsiaTheme="minorHAnsi" w:hAnsi="Arial" w:cs="Arial"/>
          <w:color w:val="000000" w:themeColor="text1"/>
          <w:sz w:val="20"/>
          <w:szCs w:val="20"/>
          <w:lang w:eastAsia="en-US"/>
        </w:rPr>
        <w:t xml:space="preserve">); </w:t>
      </w:r>
    </w:p>
    <w:p w14:paraId="69826EE1" w14:textId="77777777" w:rsidR="004B1C4F" w:rsidRPr="009209B6"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physical abuse such as hitting, kicking, shaking, biting, hair pulling, or otherwise causing physical harm</w:t>
      </w:r>
    </w:p>
    <w:p w14:paraId="4C1F82A5" w14:textId="7322DCA1" w:rsidR="00666072" w:rsidRPr="009209B6" w:rsidRDefault="00666072"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serious physical assault and harm, or the threat of harm with a weapon</w:t>
      </w:r>
    </w:p>
    <w:p w14:paraId="2F521A55" w14:textId="5322F088" w:rsidR="00323A1D" w:rsidRPr="009209B6" w:rsidRDefault="00323A1D"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harmful sexual behaviour, sexual harassment – which may include </w:t>
      </w:r>
      <w:r w:rsidR="00FC6B66" w:rsidRPr="009209B6">
        <w:rPr>
          <w:rFonts w:ascii="Arial" w:eastAsiaTheme="minorHAnsi" w:hAnsi="Arial" w:cs="Arial"/>
          <w:color w:val="000000" w:themeColor="text1"/>
          <w:sz w:val="20"/>
          <w:szCs w:val="20"/>
          <w:lang w:eastAsia="en-US"/>
        </w:rPr>
        <w:t xml:space="preserve">misogyny/misandry. Part </w:t>
      </w:r>
      <w:r w:rsidR="004F76DE" w:rsidRPr="009209B6">
        <w:rPr>
          <w:rFonts w:ascii="Arial" w:eastAsiaTheme="minorHAnsi" w:hAnsi="Arial" w:cs="Arial"/>
          <w:color w:val="000000" w:themeColor="text1"/>
          <w:sz w:val="20"/>
          <w:szCs w:val="20"/>
          <w:lang w:eastAsia="en-US"/>
        </w:rPr>
        <w:t>5 of</w:t>
      </w:r>
      <w:r w:rsidR="00FC6B66" w:rsidRPr="009209B6">
        <w:rPr>
          <w:rFonts w:ascii="Arial" w:eastAsiaTheme="minorHAnsi" w:hAnsi="Arial" w:cs="Arial"/>
          <w:color w:val="000000" w:themeColor="text1"/>
          <w:sz w:val="20"/>
          <w:szCs w:val="20"/>
          <w:lang w:eastAsia="en-US"/>
        </w:rPr>
        <w:t xml:space="preserve"> KCSiE sets out how schools and colleges should respond to reports of this nature</w:t>
      </w:r>
    </w:p>
    <w:p w14:paraId="4BE494B0" w14:textId="474D2724" w:rsidR="004B1C4F" w:rsidRPr="009209B6"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abuse in intimate personal relationships between children (sometimes known as ‘teenage relationship abuse’</w:t>
      </w:r>
      <w:r w:rsidR="00323A1D" w:rsidRPr="009209B6">
        <w:rPr>
          <w:rFonts w:ascii="Arial" w:eastAsiaTheme="minorHAnsi" w:hAnsi="Arial" w:cs="Arial"/>
          <w:color w:val="000000" w:themeColor="text1"/>
          <w:sz w:val="20"/>
          <w:szCs w:val="20"/>
          <w:lang w:eastAsia="en-US"/>
        </w:rPr>
        <w:t>)</w:t>
      </w:r>
    </w:p>
    <w:p w14:paraId="1B2913CF" w14:textId="77777777" w:rsidR="004B1C4F" w:rsidRPr="009209B6"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sexual violence, such as rape, assault by penetration and sexual assault </w:t>
      </w:r>
    </w:p>
    <w:p w14:paraId="11E9A6F2" w14:textId="33A468CE" w:rsidR="004B1C4F" w:rsidRPr="009209B6"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sexual harassment, such as sexual comments, remarks, jokes and online sexual harassment, which may be stand-alone or part of a broader pattern of abuse</w:t>
      </w:r>
      <w:r w:rsidR="005E4C0D" w:rsidRPr="009209B6">
        <w:rPr>
          <w:rFonts w:ascii="Arial" w:eastAsiaTheme="minorHAnsi" w:hAnsi="Arial" w:cs="Arial"/>
          <w:color w:val="000000" w:themeColor="text1"/>
          <w:sz w:val="20"/>
          <w:szCs w:val="20"/>
          <w:lang w:eastAsia="en-US"/>
        </w:rPr>
        <w:t>. Sexual harassment refers to ‘unwanted</w:t>
      </w:r>
      <w:r w:rsidR="005E4C0D" w:rsidRPr="009209B6">
        <w:rPr>
          <w:rFonts w:ascii="Arial" w:eastAsiaTheme="minorHAnsi" w:hAnsi="Arial" w:cs="Arial"/>
          <w:b/>
          <w:bCs/>
          <w:color w:val="000000" w:themeColor="text1"/>
          <w:sz w:val="20"/>
          <w:szCs w:val="20"/>
          <w:lang w:eastAsia="en-US"/>
        </w:rPr>
        <w:t xml:space="preserve"> </w:t>
      </w:r>
      <w:r w:rsidR="005E4C0D" w:rsidRPr="009209B6">
        <w:rPr>
          <w:rFonts w:ascii="Arial" w:eastAsiaTheme="minorHAnsi" w:hAnsi="Arial" w:cs="Arial"/>
          <w:color w:val="000000" w:themeColor="text1"/>
          <w:sz w:val="20"/>
          <w:szCs w:val="20"/>
          <w:lang w:eastAsia="en-US"/>
        </w:rPr>
        <w:t>conduct of a sexual</w:t>
      </w:r>
      <w:r w:rsidR="005E4C0D" w:rsidRPr="009209B6">
        <w:rPr>
          <w:rFonts w:ascii="Arial" w:eastAsiaTheme="minorHAnsi" w:hAnsi="Arial" w:cs="Arial"/>
          <w:b/>
          <w:bCs/>
          <w:color w:val="000000" w:themeColor="text1"/>
          <w:sz w:val="20"/>
          <w:szCs w:val="20"/>
          <w:lang w:eastAsia="en-US"/>
        </w:rPr>
        <w:t xml:space="preserve"> </w:t>
      </w:r>
      <w:r w:rsidR="005E4C0D" w:rsidRPr="009209B6">
        <w:rPr>
          <w:rFonts w:ascii="Arial" w:eastAsiaTheme="minorHAnsi" w:hAnsi="Arial" w:cs="Arial"/>
          <w:color w:val="000000" w:themeColor="text1"/>
          <w:sz w:val="20"/>
          <w:szCs w:val="20"/>
          <w:lang w:eastAsia="en-US"/>
        </w:rPr>
        <w:lastRenderedPageBreak/>
        <w:t>nature’ which can occur both online and offline and inside and outside of school or college. In this context it specifically relates to child-on-child sexual harassment.</w:t>
      </w:r>
    </w:p>
    <w:p w14:paraId="4BB654F9" w14:textId="77777777" w:rsidR="004B1C4F" w:rsidRPr="009209B6"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causing someone to engage in sexual activity without consent, such as forcing someone to strip, touch themselves sexually, or to engage in sexual activity with a third party</w:t>
      </w:r>
    </w:p>
    <w:p w14:paraId="047E45DD" w14:textId="58F768A5" w:rsidR="00666072" w:rsidRPr="009209B6"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consensual and non-consensual</w:t>
      </w:r>
      <w:r w:rsidR="00666072" w:rsidRPr="009209B6">
        <w:rPr>
          <w:rFonts w:ascii="Arial" w:eastAsiaTheme="minorHAnsi" w:hAnsi="Arial" w:cs="Arial"/>
          <w:color w:val="000000" w:themeColor="text1"/>
          <w:sz w:val="20"/>
          <w:szCs w:val="20"/>
          <w:lang w:eastAsia="en-US"/>
        </w:rPr>
        <w:t>, making or sharing</w:t>
      </w:r>
      <w:r w:rsidRPr="009209B6">
        <w:rPr>
          <w:rFonts w:ascii="Arial" w:eastAsiaTheme="minorHAnsi" w:hAnsi="Arial" w:cs="Arial"/>
          <w:color w:val="000000" w:themeColor="text1"/>
          <w:sz w:val="20"/>
          <w:szCs w:val="20"/>
          <w:lang w:eastAsia="en-US"/>
        </w:rPr>
        <w:t xml:space="preserve"> of nudes and semi </w:t>
      </w:r>
      <w:proofErr w:type="gramStart"/>
      <w:r w:rsidRPr="009209B6">
        <w:rPr>
          <w:rFonts w:ascii="Arial" w:eastAsiaTheme="minorHAnsi" w:hAnsi="Arial" w:cs="Arial"/>
          <w:color w:val="000000" w:themeColor="text1"/>
          <w:sz w:val="20"/>
          <w:szCs w:val="20"/>
          <w:lang w:eastAsia="en-US"/>
        </w:rPr>
        <w:t>nudes</w:t>
      </w:r>
      <w:proofErr w:type="gramEnd"/>
      <w:r w:rsidRPr="009209B6">
        <w:rPr>
          <w:rFonts w:ascii="Arial" w:eastAsiaTheme="minorHAnsi" w:hAnsi="Arial" w:cs="Arial"/>
          <w:color w:val="000000" w:themeColor="text1"/>
          <w:sz w:val="20"/>
          <w:szCs w:val="20"/>
          <w:lang w:eastAsia="en-US"/>
        </w:rPr>
        <w:t xml:space="preserve"> images and or videos </w:t>
      </w:r>
      <w:r w:rsidR="00FC6B66" w:rsidRPr="009209B6">
        <w:rPr>
          <w:rFonts w:ascii="Arial" w:eastAsiaTheme="minorHAnsi" w:hAnsi="Arial" w:cs="Arial"/>
          <w:color w:val="000000" w:themeColor="text1"/>
          <w:sz w:val="20"/>
          <w:szCs w:val="20"/>
          <w:lang w:eastAsia="en-US"/>
        </w:rPr>
        <w:t>including those generated using AI</w:t>
      </w:r>
    </w:p>
    <w:p w14:paraId="2BFDE5A6" w14:textId="319EC026" w:rsidR="004B1C4F" w:rsidRPr="009209B6"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‘Upskirting’ is where someone takes a picture under a person’s clothing (not necessarily a skirt) without their permission and or knowledge, with the intention of viewing their genitals or buttocks (with or without underwear) to obtain sexual gratification, or cause the victim humiliation, distress or alarm. It is a criminal offence. Anyone can be a victim. </w:t>
      </w:r>
    </w:p>
    <w:p w14:paraId="465FE0BB" w14:textId="77777777" w:rsidR="004B1C4F" w:rsidRPr="009209B6"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initiation/hazing type violence and rituals</w:t>
      </w:r>
    </w:p>
    <w:p w14:paraId="673D2E16" w14:textId="77777777" w:rsidR="004B1C4F" w:rsidRPr="009209B6" w:rsidRDefault="004B1C4F" w:rsidP="004B1C4F">
      <w:pPr>
        <w:autoSpaceDE w:val="0"/>
        <w:autoSpaceDN w:val="0"/>
        <w:adjustRightInd w:val="0"/>
        <w:spacing w:after="0"/>
        <w:ind w:left="284" w:hanging="284"/>
        <w:jc w:val="both"/>
        <w:rPr>
          <w:rFonts w:ascii="Arial" w:eastAsiaTheme="minorHAnsi" w:hAnsi="Arial" w:cs="Arial"/>
          <w:color w:val="000000" w:themeColor="text1"/>
          <w:sz w:val="12"/>
          <w:szCs w:val="12"/>
          <w:lang w:eastAsia="en-US"/>
        </w:rPr>
      </w:pPr>
    </w:p>
    <w:p w14:paraId="18A6972B" w14:textId="3C94F14B" w:rsidR="00E51B76" w:rsidRPr="009209B6" w:rsidRDefault="008E5A90" w:rsidP="006F495F">
      <w:pPr>
        <w:autoSpaceDE w:val="0"/>
        <w:autoSpaceDN w:val="0"/>
        <w:adjustRightInd w:val="0"/>
        <w:spacing w:after="0"/>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Harmful Sexual Behaviour: HSB can occur between two or more children of any age and sex, from primary through to secondary stage and into college. It can occur also through a group of children towards a single child or towards another group of children. HSB exists on a continuum and may escalate into sexual harassment or sexual violence.</w:t>
      </w:r>
    </w:p>
    <w:p w14:paraId="0C22C021" w14:textId="77777777" w:rsidR="006F495F" w:rsidRPr="008E5A90" w:rsidRDefault="006F495F" w:rsidP="006F495F">
      <w:pPr>
        <w:autoSpaceDE w:val="0"/>
        <w:autoSpaceDN w:val="0"/>
        <w:adjustRightInd w:val="0"/>
        <w:spacing w:after="0"/>
        <w:jc w:val="both"/>
        <w:rPr>
          <w:rFonts w:ascii="Arial" w:eastAsiaTheme="minorHAnsi" w:hAnsi="Arial" w:cs="Arial"/>
          <w:b/>
          <w:bCs/>
          <w:color w:val="00B050"/>
          <w:sz w:val="20"/>
          <w:szCs w:val="20"/>
          <w:lang w:eastAsia="en-US"/>
        </w:rPr>
      </w:pPr>
    </w:p>
    <w:p w14:paraId="5DE49CF8" w14:textId="147D0EEB" w:rsidR="008E5A90" w:rsidRPr="009209B6" w:rsidRDefault="008E5A90" w:rsidP="006F495F">
      <w:pPr>
        <w:autoSpaceDE w:val="0"/>
        <w:autoSpaceDN w:val="0"/>
        <w:adjustRightInd w:val="0"/>
        <w:spacing w:after="0"/>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We refer to the ERASE Tool to support us in deciding the level of concern in relation to HSB. </w:t>
      </w:r>
    </w:p>
    <w:p w14:paraId="74C5EBC4" w14:textId="77777777" w:rsidR="008E5A90" w:rsidRPr="009209B6" w:rsidRDefault="008E5A90" w:rsidP="006F495F">
      <w:pPr>
        <w:autoSpaceDE w:val="0"/>
        <w:autoSpaceDN w:val="0"/>
        <w:adjustRightInd w:val="0"/>
        <w:spacing w:after="0"/>
        <w:jc w:val="both"/>
        <w:rPr>
          <w:rFonts w:ascii="Arial" w:eastAsiaTheme="minorHAnsi" w:hAnsi="Arial" w:cs="Arial"/>
          <w:color w:val="000000" w:themeColor="text1"/>
          <w:sz w:val="20"/>
          <w:szCs w:val="20"/>
          <w:lang w:eastAsia="en-US"/>
        </w:rPr>
      </w:pPr>
    </w:p>
    <w:p w14:paraId="15A5DF5E" w14:textId="77777777" w:rsidR="00E51B76" w:rsidRPr="009209B6" w:rsidRDefault="00E51B76" w:rsidP="006F495F">
      <w:pPr>
        <w:autoSpaceDE w:val="0"/>
        <w:autoSpaceDN w:val="0"/>
        <w:adjustRightInd w:val="0"/>
        <w:spacing w:after="0"/>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All staff are aware that child-on-child abuse is a safeguarding issue for both the victim and alleged perpetrator. </w:t>
      </w:r>
    </w:p>
    <w:p w14:paraId="438C482F" w14:textId="77777777" w:rsidR="00E51B76" w:rsidRPr="009209B6" w:rsidRDefault="00E51B76" w:rsidP="006F495F">
      <w:pPr>
        <w:autoSpaceDE w:val="0"/>
        <w:autoSpaceDN w:val="0"/>
        <w:adjustRightInd w:val="0"/>
        <w:spacing w:after="0"/>
        <w:jc w:val="both"/>
        <w:rPr>
          <w:rFonts w:ascii="Arial" w:eastAsiaTheme="minorHAnsi" w:hAnsi="Arial" w:cs="Arial"/>
          <w:color w:val="000000" w:themeColor="text1"/>
          <w:sz w:val="20"/>
          <w:szCs w:val="20"/>
          <w:lang w:eastAsia="en-US"/>
        </w:rPr>
      </w:pPr>
    </w:p>
    <w:p w14:paraId="49BC3166" w14:textId="3C4E8B5E" w:rsidR="00E51B76" w:rsidRPr="009209B6" w:rsidRDefault="00E51B76" w:rsidP="006F495F">
      <w:pPr>
        <w:autoSpaceDE w:val="0"/>
        <w:autoSpaceDN w:val="0"/>
        <w:adjustRightInd w:val="0"/>
        <w:spacing w:after="0"/>
        <w:jc w:val="both"/>
        <w:rPr>
          <w:rFonts w:ascii="Arial" w:eastAsiaTheme="minorHAnsi" w:hAnsi="Arial" w:cs="Arial"/>
          <w:color w:val="000000" w:themeColor="text1"/>
          <w:sz w:val="20"/>
          <w:szCs w:val="20"/>
          <w:lang w:eastAsia="en-US"/>
        </w:rPr>
      </w:pPr>
      <w:r w:rsidRPr="009209B6">
        <w:rPr>
          <w:rFonts w:ascii="Arial" w:eastAsiaTheme="minorHAnsi" w:hAnsi="Arial" w:cs="Arial"/>
          <w:color w:val="000000" w:themeColor="text1"/>
          <w:sz w:val="20"/>
          <w:szCs w:val="20"/>
          <w:lang w:eastAsia="en-US"/>
        </w:rPr>
        <w:t xml:space="preserve">As well as knowing how to respond to concerns, all staff know that child-on-child abuse is preventable. As well as knowing how to recognise behaviours and indicators of risk early, staff know that timely, </w:t>
      </w:r>
      <w:r w:rsidR="00666072" w:rsidRPr="009209B6">
        <w:rPr>
          <w:rFonts w:ascii="Arial" w:eastAsiaTheme="minorHAnsi" w:hAnsi="Arial" w:cs="Arial"/>
          <w:color w:val="000000" w:themeColor="text1"/>
          <w:sz w:val="20"/>
          <w:szCs w:val="20"/>
          <w:lang w:eastAsia="en-US"/>
        </w:rPr>
        <w:t>evidence-based</w:t>
      </w:r>
      <w:r w:rsidRPr="009209B6">
        <w:rPr>
          <w:rFonts w:ascii="Arial" w:eastAsiaTheme="minorHAnsi" w:hAnsi="Arial" w:cs="Arial"/>
          <w:color w:val="000000" w:themeColor="text1"/>
          <w:sz w:val="20"/>
          <w:szCs w:val="20"/>
          <w:lang w:eastAsia="en-US"/>
        </w:rPr>
        <w:t xml:space="preserve"> support can be key to preventing children from going on to commit abuse or violence.</w:t>
      </w:r>
    </w:p>
    <w:p w14:paraId="08683314" w14:textId="77777777" w:rsidR="00E51B76" w:rsidRDefault="00E51B76" w:rsidP="004B1C4F">
      <w:pPr>
        <w:autoSpaceDE w:val="0"/>
        <w:autoSpaceDN w:val="0"/>
        <w:adjustRightInd w:val="0"/>
        <w:spacing w:after="0"/>
        <w:jc w:val="both"/>
        <w:rPr>
          <w:rFonts w:ascii="Arial" w:eastAsiaTheme="minorHAnsi" w:hAnsi="Arial" w:cs="Arial"/>
          <w:sz w:val="20"/>
          <w:szCs w:val="20"/>
          <w:lang w:eastAsia="en-US"/>
        </w:rPr>
      </w:pPr>
    </w:p>
    <w:p w14:paraId="311DFF20" w14:textId="259EC250" w:rsidR="004B1C4F" w:rsidRDefault="004B1C4F" w:rsidP="004B1C4F">
      <w:pPr>
        <w:autoSpaceDE w:val="0"/>
        <w:autoSpaceDN w:val="0"/>
        <w:adjustRightInd w:val="0"/>
        <w:spacing w:after="0"/>
        <w:jc w:val="both"/>
        <w:rPr>
          <w:rFonts w:ascii="Arial" w:eastAsiaTheme="minorHAnsi" w:hAnsi="Arial" w:cs="Arial"/>
          <w:sz w:val="20"/>
          <w:szCs w:val="20"/>
          <w:lang w:eastAsia="en-US"/>
        </w:rPr>
      </w:pPr>
      <w:r w:rsidRPr="009451C1">
        <w:rPr>
          <w:rFonts w:ascii="Arial" w:eastAsiaTheme="minorHAnsi" w:hAnsi="Arial" w:cs="Arial"/>
          <w:sz w:val="20"/>
          <w:szCs w:val="20"/>
          <w:lang w:eastAsia="en-US"/>
        </w:rPr>
        <w:t>Staff are clear on our procedures with regards to child-on-child abuse and do not take it any less serious than adult to child abuse</w:t>
      </w:r>
      <w:r w:rsidRPr="009451C1">
        <w:rPr>
          <w:rFonts w:ascii="Arial" w:hAnsi="Arial" w:cs="Arial"/>
          <w:sz w:val="20"/>
          <w:szCs w:val="20"/>
        </w:rPr>
        <w:t xml:space="preserve">; they are aware that it should never be tolerated or passed off as “banter”, </w:t>
      </w:r>
      <w:r w:rsidR="00323A1D" w:rsidRPr="00323A1D">
        <w:rPr>
          <w:rFonts w:ascii="Arial" w:hAnsi="Arial" w:cs="Arial"/>
          <w:sz w:val="20"/>
          <w:szCs w:val="20"/>
        </w:rPr>
        <w:t>just having a laugh”, “part of growing up” or “boys being boys</w:t>
      </w:r>
      <w:r w:rsidR="00323A1D" w:rsidRPr="009209B6">
        <w:rPr>
          <w:rFonts w:ascii="Arial" w:hAnsi="Arial" w:cs="Arial"/>
          <w:color w:val="000000" w:themeColor="text1"/>
          <w:sz w:val="20"/>
          <w:szCs w:val="20"/>
        </w:rPr>
        <w:t xml:space="preserve">” as this can lead to a culture of unacceptable behaviour, misogyny and an unsafe environment for children, </w:t>
      </w:r>
      <w:r w:rsidRPr="009209B6">
        <w:rPr>
          <w:rFonts w:ascii="Arial" w:eastAsiaTheme="minorHAnsi" w:hAnsi="Arial" w:cs="Arial"/>
          <w:color w:val="000000" w:themeColor="text1"/>
          <w:sz w:val="20"/>
          <w:szCs w:val="20"/>
          <w:lang w:eastAsia="en-US"/>
        </w:rPr>
        <w:t xml:space="preserve">We ensure that we apply the same thresholds. </w:t>
      </w:r>
    </w:p>
    <w:p w14:paraId="42C93ECE" w14:textId="77777777" w:rsidR="00803BAF" w:rsidRDefault="00803BAF" w:rsidP="004B1C4F">
      <w:pPr>
        <w:autoSpaceDE w:val="0"/>
        <w:autoSpaceDN w:val="0"/>
        <w:adjustRightInd w:val="0"/>
        <w:spacing w:after="0"/>
        <w:jc w:val="both"/>
        <w:rPr>
          <w:rFonts w:ascii="Arial" w:eastAsiaTheme="minorHAnsi" w:hAnsi="Arial" w:cs="Arial"/>
          <w:sz w:val="20"/>
          <w:szCs w:val="20"/>
          <w:lang w:eastAsia="en-US"/>
        </w:rPr>
      </w:pPr>
    </w:p>
    <w:p w14:paraId="3C933F59" w14:textId="71F266B4" w:rsidR="00803BAF" w:rsidRPr="00A31E66" w:rsidRDefault="00803BAF" w:rsidP="00E6379E">
      <w:pPr>
        <w:autoSpaceDE w:val="0"/>
        <w:autoSpaceDN w:val="0"/>
        <w:adjustRightInd w:val="0"/>
        <w:spacing w:after="0"/>
        <w:jc w:val="both"/>
        <w:rPr>
          <w:rFonts w:ascii="Arial" w:eastAsiaTheme="minorHAnsi" w:hAnsi="Arial" w:cs="Arial"/>
          <w:color w:val="000000" w:themeColor="text1"/>
          <w:sz w:val="20"/>
          <w:szCs w:val="20"/>
          <w:lang w:eastAsia="en-US"/>
        </w:rPr>
      </w:pPr>
      <w:r w:rsidRPr="00A31E66">
        <w:rPr>
          <w:rFonts w:ascii="Arial" w:eastAsiaTheme="minorHAnsi" w:hAnsi="Arial" w:cs="Arial"/>
          <w:color w:val="000000" w:themeColor="text1"/>
          <w:sz w:val="20"/>
          <w:szCs w:val="20"/>
          <w:lang w:eastAsia="en-US"/>
        </w:rPr>
        <w:t>In our school our PSHE and RSE curriculum teaches children in an age/developmentally appropriate way about topics which include healthy relationships, consent, staying safe online and positive friendships.</w:t>
      </w:r>
    </w:p>
    <w:p w14:paraId="518C6EEA" w14:textId="12353D86" w:rsidR="00217C0C" w:rsidRPr="00A31E66" w:rsidRDefault="00803BAF" w:rsidP="00E6379E">
      <w:pPr>
        <w:jc w:val="both"/>
        <w:rPr>
          <w:rFonts w:ascii="Arial" w:hAnsi="Arial" w:cs="Arial"/>
          <w:color w:val="000000" w:themeColor="text1"/>
          <w:sz w:val="20"/>
          <w:szCs w:val="20"/>
        </w:rPr>
      </w:pPr>
      <w:r w:rsidRPr="00A31E66">
        <w:rPr>
          <w:rFonts w:ascii="Arial" w:hAnsi="Arial" w:cs="Arial"/>
          <w:color w:val="000000" w:themeColor="text1"/>
          <w:sz w:val="20"/>
          <w:szCs w:val="20"/>
        </w:rPr>
        <w:t>We have the systems in place</w:t>
      </w:r>
      <w:r w:rsidRPr="00217C0C">
        <w:rPr>
          <w:rFonts w:ascii="Arial" w:hAnsi="Arial" w:cs="Arial"/>
          <w:color w:val="FF0000"/>
          <w:sz w:val="20"/>
          <w:szCs w:val="20"/>
        </w:rPr>
        <w:t xml:space="preserve"> </w:t>
      </w:r>
      <w:r w:rsidRPr="00A31E66">
        <w:rPr>
          <w:rFonts w:ascii="Arial" w:hAnsi="Arial" w:cs="Arial"/>
          <w:color w:val="000000" w:themeColor="text1"/>
          <w:sz w:val="20"/>
          <w:szCs w:val="20"/>
        </w:rPr>
        <w:t>which are well promoted, easily understood and easily accessible) for children to confidently report abuse, knowing their concerns will be treated seriousl</w:t>
      </w:r>
      <w:r w:rsidR="00217C0C" w:rsidRPr="00A31E66">
        <w:rPr>
          <w:rFonts w:ascii="Arial" w:hAnsi="Arial" w:cs="Arial"/>
          <w:color w:val="000000" w:themeColor="text1"/>
          <w:sz w:val="20"/>
          <w:szCs w:val="20"/>
        </w:rPr>
        <w:t>y.</w:t>
      </w:r>
    </w:p>
    <w:p w14:paraId="1E7251EA" w14:textId="00AB3B79" w:rsidR="00803BAF" w:rsidRPr="00A31E66"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A</w:t>
      </w:r>
      <w:r w:rsidR="00803BAF" w:rsidRPr="00A31E66">
        <w:rPr>
          <w:rFonts w:ascii="Arial" w:hAnsi="Arial" w:cs="Arial"/>
          <w:color w:val="000000" w:themeColor="text1"/>
          <w:sz w:val="20"/>
          <w:szCs w:val="20"/>
        </w:rPr>
        <w:t>llegations of child-on-child abuse will be recorded, investigated, and dealt with</w:t>
      </w:r>
      <w:r w:rsidRPr="00A31E66">
        <w:rPr>
          <w:rFonts w:ascii="Arial" w:hAnsi="Arial" w:cs="Arial"/>
          <w:color w:val="000000" w:themeColor="text1"/>
          <w:sz w:val="20"/>
          <w:szCs w:val="20"/>
        </w:rPr>
        <w:t xml:space="preserve"> using our normal school’s child protection procedures and in line with </w:t>
      </w:r>
      <w:r w:rsidR="001F0578" w:rsidRPr="00A31E66">
        <w:rPr>
          <w:rFonts w:ascii="Arial" w:hAnsi="Arial" w:cs="Arial"/>
          <w:color w:val="000000" w:themeColor="text1"/>
          <w:sz w:val="20"/>
          <w:szCs w:val="20"/>
        </w:rPr>
        <w:t>P</w:t>
      </w:r>
      <w:r w:rsidRPr="00A31E66">
        <w:rPr>
          <w:rFonts w:ascii="Arial" w:hAnsi="Arial" w:cs="Arial"/>
          <w:color w:val="000000" w:themeColor="text1"/>
          <w:sz w:val="20"/>
          <w:szCs w:val="20"/>
        </w:rPr>
        <w:t xml:space="preserve">art 5 of </w:t>
      </w:r>
      <w:r w:rsidRPr="0092764B">
        <w:rPr>
          <w:rFonts w:ascii="Arial" w:hAnsi="Arial" w:cs="Arial"/>
          <w:color w:val="000000" w:themeColor="text1"/>
          <w:sz w:val="20"/>
          <w:szCs w:val="20"/>
        </w:rPr>
        <w:t>KCSiE 202</w:t>
      </w:r>
      <w:r w:rsidR="00666072" w:rsidRPr="0092764B">
        <w:rPr>
          <w:rFonts w:ascii="Arial" w:hAnsi="Arial" w:cs="Arial"/>
          <w:color w:val="000000" w:themeColor="text1"/>
          <w:sz w:val="20"/>
          <w:szCs w:val="20"/>
        </w:rPr>
        <w:t>6</w:t>
      </w:r>
      <w:r w:rsidRPr="0092764B">
        <w:rPr>
          <w:rFonts w:ascii="Arial" w:hAnsi="Arial" w:cs="Arial"/>
          <w:color w:val="000000" w:themeColor="text1"/>
          <w:sz w:val="20"/>
          <w:szCs w:val="20"/>
        </w:rPr>
        <w:t>.</w:t>
      </w:r>
    </w:p>
    <w:p w14:paraId="53DD3D24" w14:textId="0661EB71" w:rsidR="00803BAF" w:rsidRPr="00A31E66"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 xml:space="preserve">We have </w:t>
      </w:r>
      <w:r w:rsidR="00803BAF" w:rsidRPr="00A31E66">
        <w:rPr>
          <w:rFonts w:ascii="Arial" w:hAnsi="Arial" w:cs="Arial"/>
          <w:color w:val="000000" w:themeColor="text1"/>
          <w:sz w:val="20"/>
          <w:szCs w:val="20"/>
        </w:rPr>
        <w:t>clear processes as to how victims, perpetrators and any other children affected by child-on-child abuse will be supported</w:t>
      </w:r>
      <w:r w:rsidRPr="00A31E66">
        <w:rPr>
          <w:rFonts w:ascii="Arial" w:hAnsi="Arial" w:cs="Arial"/>
          <w:color w:val="000000" w:themeColor="text1"/>
          <w:sz w:val="20"/>
          <w:szCs w:val="20"/>
        </w:rPr>
        <w:t>.</w:t>
      </w:r>
    </w:p>
    <w:p w14:paraId="5B884897" w14:textId="1C1EC358" w:rsidR="00803BAF" w:rsidRPr="00A31E66"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We recognise</w:t>
      </w:r>
      <w:r w:rsidR="00803BAF" w:rsidRPr="00A31E66">
        <w:rPr>
          <w:rFonts w:ascii="Arial" w:hAnsi="Arial" w:cs="Arial"/>
          <w:color w:val="000000" w:themeColor="text1"/>
          <w:sz w:val="20"/>
          <w:szCs w:val="20"/>
        </w:rPr>
        <w:t xml:space="preserve"> that even if there are no reported cases of child-on-child abuse, such abuse may still be taking place and is simply not being reported</w:t>
      </w:r>
      <w:r w:rsidRPr="00A31E66">
        <w:rPr>
          <w:rFonts w:ascii="Arial" w:hAnsi="Arial" w:cs="Arial"/>
          <w:color w:val="000000" w:themeColor="text1"/>
          <w:sz w:val="20"/>
          <w:szCs w:val="20"/>
        </w:rPr>
        <w:t>.</w:t>
      </w:r>
    </w:p>
    <w:p w14:paraId="5DCE98E3" w14:textId="7FE3AC18" w:rsidR="00803BAF"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We recognise</w:t>
      </w:r>
      <w:r w:rsidR="00803BAF" w:rsidRPr="00A31E66">
        <w:rPr>
          <w:rFonts w:ascii="Arial" w:hAnsi="Arial" w:cs="Arial"/>
          <w:color w:val="000000" w:themeColor="text1"/>
          <w:sz w:val="20"/>
          <w:szCs w:val="20"/>
        </w:rPr>
        <w:t xml:space="preserve"> that it is more likely that girls will be victims and </w:t>
      </w:r>
      <w:proofErr w:type="gramStart"/>
      <w:r w:rsidR="00803BAF" w:rsidRPr="00A31E66">
        <w:rPr>
          <w:rFonts w:ascii="Arial" w:hAnsi="Arial" w:cs="Arial"/>
          <w:color w:val="000000" w:themeColor="text1"/>
          <w:sz w:val="20"/>
          <w:szCs w:val="20"/>
        </w:rPr>
        <w:t>boys</w:t>
      </w:r>
      <w:proofErr w:type="gramEnd"/>
      <w:r w:rsidR="00803BAF" w:rsidRPr="00A31E66">
        <w:rPr>
          <w:rFonts w:ascii="Arial" w:hAnsi="Arial" w:cs="Arial"/>
          <w:color w:val="000000" w:themeColor="text1"/>
          <w:sz w:val="20"/>
          <w:szCs w:val="20"/>
        </w:rPr>
        <w:t xml:space="preserve"> perpetrators, but that all child-on-child abuse is unacceptable and will be taken seriously</w:t>
      </w:r>
      <w:r w:rsidRPr="00A31E66">
        <w:rPr>
          <w:rFonts w:ascii="Arial" w:hAnsi="Arial" w:cs="Arial"/>
          <w:color w:val="000000" w:themeColor="text1"/>
          <w:sz w:val="20"/>
          <w:szCs w:val="20"/>
        </w:rPr>
        <w:t>.</w:t>
      </w:r>
    </w:p>
    <w:p w14:paraId="42189AA3" w14:textId="04668DEA" w:rsidR="00CF1135" w:rsidRPr="00A31E66" w:rsidRDefault="00CF1135" w:rsidP="001F0578">
      <w:pPr>
        <w:jc w:val="both"/>
        <w:rPr>
          <w:rFonts w:ascii="Arial" w:hAnsi="Arial" w:cs="Arial"/>
          <w:color w:val="000000" w:themeColor="text1"/>
          <w:sz w:val="20"/>
          <w:szCs w:val="20"/>
        </w:rPr>
      </w:pPr>
      <w:r>
        <w:rPr>
          <w:rFonts w:ascii="Arial" w:hAnsi="Arial" w:cs="Arial"/>
          <w:color w:val="000000" w:themeColor="text1"/>
          <w:sz w:val="20"/>
          <w:szCs w:val="20"/>
        </w:rPr>
        <w:t>We recognise that incidents can occur in or outside of school.</w:t>
      </w:r>
    </w:p>
    <w:p w14:paraId="020A3A9E" w14:textId="43350C63" w:rsidR="004B1C4F" w:rsidRPr="009451C1" w:rsidRDefault="004B1C4F" w:rsidP="004B1C4F">
      <w:pPr>
        <w:autoSpaceDE w:val="0"/>
        <w:autoSpaceDN w:val="0"/>
        <w:adjustRightInd w:val="0"/>
        <w:spacing w:after="0"/>
        <w:jc w:val="both"/>
        <w:rPr>
          <w:rFonts w:ascii="Arial" w:eastAsiaTheme="minorHAnsi" w:hAnsi="Arial" w:cs="Arial"/>
          <w:bCs/>
          <w:i/>
          <w:sz w:val="28"/>
          <w:szCs w:val="28"/>
          <w:lang w:eastAsia="en-US"/>
        </w:rPr>
      </w:pPr>
      <w:r w:rsidRPr="009451C1">
        <w:rPr>
          <w:rFonts w:ascii="Arial" w:eastAsiaTheme="minorHAnsi" w:hAnsi="Arial" w:cs="Arial"/>
          <w:sz w:val="20"/>
          <w:szCs w:val="20"/>
          <w:lang w:eastAsia="en-US"/>
        </w:rPr>
        <w:t xml:space="preserve">In our school we have referred to the </w:t>
      </w:r>
      <w:hyperlink r:id="rId69" w:history="1">
        <w:r w:rsidRPr="009451C1">
          <w:rPr>
            <w:rStyle w:val="Hyperlink"/>
            <w:rFonts w:ascii="Arial" w:eastAsiaTheme="minorHAnsi" w:hAnsi="Arial" w:cs="Arial"/>
            <w:color w:val="auto"/>
            <w:sz w:val="20"/>
            <w:szCs w:val="20"/>
            <w:lang w:eastAsia="en-US"/>
          </w:rPr>
          <w:t>Respectful School Communities toolkit</w:t>
        </w:r>
      </w:hyperlink>
      <w:r w:rsidRPr="009451C1">
        <w:rPr>
          <w:rFonts w:ascii="Arial" w:eastAsiaTheme="minorHAnsi" w:hAnsi="Arial" w:cs="Arial"/>
          <w:sz w:val="20"/>
          <w:szCs w:val="20"/>
          <w:lang w:eastAsia="en-US"/>
        </w:rPr>
        <w:t xml:space="preserve"> for advice on creating a culture in which sexual harassment of all kinds is treated as unacceptable.  </w:t>
      </w:r>
    </w:p>
    <w:p w14:paraId="5D777E43" w14:textId="77777777" w:rsidR="004B1C4F" w:rsidRPr="009451C1" w:rsidRDefault="004B1C4F" w:rsidP="004B1C4F">
      <w:pPr>
        <w:autoSpaceDE w:val="0"/>
        <w:autoSpaceDN w:val="0"/>
        <w:adjustRightInd w:val="0"/>
        <w:spacing w:after="0"/>
        <w:jc w:val="both"/>
        <w:rPr>
          <w:rFonts w:ascii="Arial" w:eastAsiaTheme="minorHAnsi" w:hAnsi="Arial" w:cs="Arial"/>
          <w:bCs/>
          <w:i/>
          <w:color w:val="FF0000"/>
          <w:sz w:val="12"/>
          <w:szCs w:val="12"/>
          <w:lang w:eastAsia="en-US"/>
        </w:rPr>
      </w:pPr>
    </w:p>
    <w:p w14:paraId="4C33B964" w14:textId="5AA504C0" w:rsidR="004B1C4F" w:rsidRPr="009451C1" w:rsidRDefault="004B1C4F" w:rsidP="004B1C4F">
      <w:pPr>
        <w:autoSpaceDE w:val="0"/>
        <w:autoSpaceDN w:val="0"/>
        <w:adjustRightInd w:val="0"/>
        <w:spacing w:after="0"/>
        <w:jc w:val="both"/>
        <w:rPr>
          <w:rStyle w:val="Hyperlink"/>
          <w:rFonts w:ascii="Arial" w:eastAsiaTheme="minorHAnsi" w:hAnsi="Arial" w:cs="Arial"/>
          <w:bCs/>
          <w:sz w:val="20"/>
          <w:szCs w:val="20"/>
          <w:lang w:eastAsia="en-US"/>
        </w:rPr>
      </w:pPr>
      <w:r w:rsidRPr="009451C1">
        <w:rPr>
          <w:rFonts w:ascii="Arial" w:eastAsiaTheme="minorHAnsi" w:hAnsi="Arial" w:cs="Arial"/>
          <w:bCs/>
          <w:sz w:val="20"/>
          <w:szCs w:val="20"/>
          <w:lang w:eastAsia="en-US"/>
        </w:rPr>
        <w:t>Where sexual violence or sexual harassment between children is alleged then the school follows the guidance issued by the DfE in</w:t>
      </w:r>
      <w:r w:rsidRPr="009451C1">
        <w:rPr>
          <w:rFonts w:ascii="Arial" w:eastAsiaTheme="minorHAnsi" w:hAnsi="Arial" w:cs="Arial"/>
          <w:bCs/>
          <w:color w:val="00B050"/>
          <w:sz w:val="20"/>
          <w:szCs w:val="20"/>
          <w:lang w:eastAsia="en-US"/>
        </w:rPr>
        <w:t xml:space="preserve"> </w:t>
      </w:r>
      <w:r w:rsidRPr="0014297B">
        <w:rPr>
          <w:rFonts w:ascii="Arial" w:eastAsiaTheme="minorHAnsi" w:hAnsi="Arial" w:cs="Arial"/>
          <w:bCs/>
          <w:color w:val="000000" w:themeColor="text1"/>
          <w:sz w:val="20"/>
          <w:szCs w:val="20"/>
          <w:lang w:eastAsia="en-US"/>
        </w:rPr>
        <w:t xml:space="preserve">Part 5 of Keeping Children Safe in </w:t>
      </w:r>
      <w:r w:rsidRPr="00B5604C">
        <w:rPr>
          <w:rFonts w:ascii="Arial" w:eastAsiaTheme="minorHAnsi" w:hAnsi="Arial" w:cs="Arial"/>
          <w:bCs/>
          <w:color w:val="000000" w:themeColor="text1"/>
          <w:sz w:val="20"/>
          <w:szCs w:val="20"/>
          <w:lang w:eastAsia="en-US"/>
        </w:rPr>
        <w:t xml:space="preserve">Education </w:t>
      </w:r>
      <w:r w:rsidRPr="004E3419">
        <w:rPr>
          <w:rFonts w:ascii="Arial" w:eastAsiaTheme="minorHAnsi" w:hAnsi="Arial" w:cs="Arial"/>
          <w:bCs/>
          <w:color w:val="000000" w:themeColor="text1"/>
          <w:sz w:val="20"/>
          <w:szCs w:val="20"/>
          <w:lang w:eastAsia="en-US"/>
        </w:rPr>
        <w:t>202</w:t>
      </w:r>
      <w:r w:rsidR="00E85010" w:rsidRPr="004E3419">
        <w:rPr>
          <w:rFonts w:ascii="Arial" w:eastAsiaTheme="minorHAnsi" w:hAnsi="Arial" w:cs="Arial"/>
          <w:bCs/>
          <w:color w:val="000000" w:themeColor="text1"/>
          <w:sz w:val="20"/>
          <w:szCs w:val="20"/>
          <w:lang w:eastAsia="en-US"/>
        </w:rPr>
        <w:t>6</w:t>
      </w:r>
      <w:r w:rsidRPr="004E3419">
        <w:rPr>
          <w:rFonts w:ascii="Arial" w:eastAsiaTheme="minorHAnsi" w:hAnsi="Arial" w:cs="Arial"/>
          <w:bCs/>
          <w:color w:val="000000" w:themeColor="text1"/>
          <w:sz w:val="20"/>
          <w:szCs w:val="20"/>
          <w:lang w:eastAsia="en-US"/>
        </w:rPr>
        <w:t xml:space="preserve">. </w:t>
      </w:r>
    </w:p>
    <w:p w14:paraId="775C1521" w14:textId="77777777" w:rsidR="004B1C4F" w:rsidRPr="009451C1" w:rsidRDefault="004B1C4F" w:rsidP="004B1C4F">
      <w:pPr>
        <w:autoSpaceDE w:val="0"/>
        <w:autoSpaceDN w:val="0"/>
        <w:adjustRightInd w:val="0"/>
        <w:spacing w:after="0"/>
        <w:jc w:val="both"/>
        <w:rPr>
          <w:rStyle w:val="Hyperlink"/>
          <w:rFonts w:ascii="Arial" w:eastAsiaTheme="minorHAnsi" w:hAnsi="Arial" w:cs="Arial"/>
          <w:bCs/>
          <w:sz w:val="12"/>
          <w:szCs w:val="12"/>
          <w:lang w:eastAsia="en-US"/>
        </w:rPr>
      </w:pPr>
    </w:p>
    <w:p w14:paraId="22A39118" w14:textId="63EFC0C0" w:rsidR="004B1C4F" w:rsidRDefault="004B1C4F" w:rsidP="004B1C4F">
      <w:pPr>
        <w:autoSpaceDE w:val="0"/>
        <w:autoSpaceDN w:val="0"/>
        <w:adjustRightInd w:val="0"/>
        <w:spacing w:after="0"/>
        <w:jc w:val="both"/>
        <w:rPr>
          <w:rStyle w:val="Hyperlink"/>
          <w:rFonts w:ascii="Arial" w:eastAsiaTheme="minorHAnsi" w:hAnsi="Arial" w:cs="Arial"/>
          <w:bCs/>
          <w:sz w:val="20"/>
          <w:szCs w:val="20"/>
          <w:lang w:eastAsia="en-US"/>
        </w:rPr>
      </w:pPr>
      <w:r w:rsidRPr="004E3419">
        <w:rPr>
          <w:rStyle w:val="Hyperlink"/>
          <w:rFonts w:ascii="Arial" w:eastAsiaTheme="minorHAnsi" w:hAnsi="Arial" w:cs="Arial"/>
          <w:bCs/>
          <w:color w:val="000000" w:themeColor="text1"/>
          <w:sz w:val="20"/>
          <w:szCs w:val="20"/>
          <w:u w:val="none"/>
          <w:lang w:eastAsia="en-US"/>
        </w:rPr>
        <w:t xml:space="preserve">Where </w:t>
      </w:r>
      <w:r w:rsidR="002B6038" w:rsidRPr="004E3419">
        <w:rPr>
          <w:rStyle w:val="Hyperlink"/>
          <w:rFonts w:ascii="Arial" w:eastAsiaTheme="minorHAnsi" w:hAnsi="Arial" w:cs="Arial"/>
          <w:bCs/>
          <w:color w:val="000000" w:themeColor="text1"/>
          <w:sz w:val="20"/>
          <w:szCs w:val="20"/>
          <w:u w:val="none"/>
          <w:lang w:eastAsia="en-US"/>
        </w:rPr>
        <w:t xml:space="preserve">making or </w:t>
      </w:r>
      <w:r w:rsidRPr="009451C1">
        <w:rPr>
          <w:rStyle w:val="Hyperlink"/>
          <w:rFonts w:ascii="Arial" w:eastAsiaTheme="minorHAnsi" w:hAnsi="Arial" w:cs="Arial"/>
          <w:bCs/>
          <w:color w:val="auto"/>
          <w:sz w:val="20"/>
          <w:szCs w:val="20"/>
          <w:u w:val="none"/>
          <w:lang w:eastAsia="en-US"/>
        </w:rPr>
        <w:t xml:space="preserve">sharing nudes or semi nudes (youth produced sexual images) are part of the abuse then the school follows the </w:t>
      </w:r>
      <w:r w:rsidRPr="009451C1">
        <w:rPr>
          <w:rFonts w:ascii="Arial" w:eastAsiaTheme="minorHAnsi" w:hAnsi="Arial" w:cs="Arial"/>
          <w:bCs/>
          <w:sz w:val="20"/>
          <w:szCs w:val="20"/>
          <w:lang w:eastAsia="en-US"/>
        </w:rPr>
        <w:t xml:space="preserve">UK Council for Child Internet Safety (UKCCIS) </w:t>
      </w:r>
      <w:hyperlink r:id="rId70" w:history="1">
        <w:r w:rsidRPr="009451C1">
          <w:rPr>
            <w:rStyle w:val="Hyperlink"/>
            <w:rFonts w:ascii="Arial" w:eastAsiaTheme="minorHAnsi" w:hAnsi="Arial" w:cs="Arial"/>
            <w:bCs/>
            <w:sz w:val="20"/>
            <w:szCs w:val="20"/>
            <w:lang w:eastAsia="en-US"/>
          </w:rPr>
          <w:t>Sharing nudes and semi-nudes: advice for education settings</w:t>
        </w:r>
      </w:hyperlink>
    </w:p>
    <w:p w14:paraId="7CD15C65" w14:textId="77777777" w:rsidR="00C66FA2" w:rsidRDefault="00C66FA2" w:rsidP="004B1C4F">
      <w:pPr>
        <w:autoSpaceDE w:val="0"/>
        <w:autoSpaceDN w:val="0"/>
        <w:adjustRightInd w:val="0"/>
        <w:spacing w:after="0"/>
        <w:jc w:val="both"/>
        <w:rPr>
          <w:rStyle w:val="Hyperlink"/>
          <w:rFonts w:ascii="Arial" w:eastAsiaTheme="minorHAnsi" w:hAnsi="Arial" w:cs="Arial"/>
          <w:bCs/>
          <w:sz w:val="20"/>
          <w:szCs w:val="20"/>
          <w:lang w:eastAsia="en-US"/>
        </w:rPr>
      </w:pPr>
    </w:p>
    <w:p w14:paraId="3E4C77AF" w14:textId="28CF611F" w:rsidR="00AA42B8" w:rsidRPr="009451C1" w:rsidRDefault="00AA42B8" w:rsidP="00AA42B8">
      <w:pPr>
        <w:keepNext/>
        <w:spacing w:after="0"/>
        <w:jc w:val="both"/>
        <w:outlineLvl w:val="2"/>
        <w:rPr>
          <w:rFonts w:ascii="Arial" w:eastAsia="Times New Roman" w:hAnsi="Arial" w:cs="Arial"/>
          <w:b/>
          <w:bCs/>
          <w:color w:val="000000"/>
          <w:sz w:val="24"/>
          <w:szCs w:val="24"/>
          <w:u w:val="single"/>
          <w:lang w:eastAsia="en-GB"/>
        </w:rPr>
      </w:pPr>
      <w:r w:rsidRPr="009451C1">
        <w:rPr>
          <w:rFonts w:ascii="Arial" w:eastAsia="Times New Roman" w:hAnsi="Arial" w:cs="Arial"/>
          <w:b/>
          <w:bCs/>
          <w:color w:val="000000"/>
          <w:sz w:val="24"/>
          <w:szCs w:val="24"/>
          <w:u w:val="single"/>
          <w:lang w:eastAsia="en-GB"/>
        </w:rPr>
        <w:t>Children Missing from Home or Care</w:t>
      </w:r>
      <w:bookmarkEnd w:id="2"/>
      <w:r w:rsidRPr="009451C1">
        <w:rPr>
          <w:rFonts w:ascii="Arial" w:eastAsia="Times New Roman" w:hAnsi="Arial" w:cs="Arial"/>
          <w:b/>
          <w:bCs/>
          <w:color w:val="000000"/>
          <w:sz w:val="24"/>
          <w:szCs w:val="24"/>
          <w:u w:val="single"/>
          <w:lang w:eastAsia="en-GB"/>
        </w:rPr>
        <w:t xml:space="preserve"> </w:t>
      </w:r>
    </w:p>
    <w:p w14:paraId="1698420E" w14:textId="3981FFA5" w:rsidR="00AA42B8" w:rsidRPr="009451C1" w:rsidRDefault="00AA42B8" w:rsidP="006C3FD5">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Children who </w:t>
      </w:r>
      <w:r w:rsidR="008F02F1" w:rsidRPr="009451C1">
        <w:rPr>
          <w:rFonts w:ascii="Arial" w:eastAsia="Times New Roman" w:hAnsi="Arial" w:cs="Arial"/>
          <w:sz w:val="20"/>
          <w:szCs w:val="20"/>
          <w:lang w:eastAsia="en-GB"/>
        </w:rPr>
        <w:t>run away from home or from care can</w:t>
      </w:r>
      <w:r w:rsidRPr="009451C1">
        <w:rPr>
          <w:rFonts w:ascii="Arial" w:eastAsia="Times New Roman" w:hAnsi="Arial" w:cs="Arial"/>
          <w:sz w:val="20"/>
          <w:szCs w:val="20"/>
          <w:lang w:eastAsia="en-GB"/>
        </w:rPr>
        <w:t xml:space="preserve"> provide a clear behavioural indication that they are either unhappy or do not feel safe in the place that they are living. Research shows that children run away from conflict or problems at home or school, neglect or abuse, or because </w:t>
      </w:r>
      <w:r w:rsidR="00FC0FD7" w:rsidRPr="009451C1">
        <w:rPr>
          <w:rFonts w:ascii="Arial" w:eastAsia="Times New Roman" w:hAnsi="Arial" w:cs="Arial"/>
          <w:sz w:val="20"/>
          <w:szCs w:val="20"/>
          <w:lang w:eastAsia="en-GB"/>
        </w:rPr>
        <w:t>they</w:t>
      </w:r>
      <w:r w:rsidRPr="009451C1">
        <w:rPr>
          <w:rFonts w:ascii="Arial" w:eastAsia="Times New Roman" w:hAnsi="Arial" w:cs="Arial"/>
          <w:sz w:val="20"/>
          <w:szCs w:val="20"/>
          <w:lang w:eastAsia="en-GB"/>
        </w:rPr>
        <w:t xml:space="preserve"> are being groomed by predatory individuals who seek to exploit them. Many </w:t>
      </w:r>
      <w:proofErr w:type="gramStart"/>
      <w:r w:rsidRPr="009451C1">
        <w:rPr>
          <w:rFonts w:ascii="Arial" w:eastAsia="Times New Roman" w:hAnsi="Arial" w:cs="Arial"/>
          <w:sz w:val="20"/>
          <w:szCs w:val="20"/>
          <w:lang w:eastAsia="en-GB"/>
        </w:rPr>
        <w:t>run away</w:t>
      </w:r>
      <w:proofErr w:type="gramEnd"/>
      <w:r w:rsidRPr="009451C1">
        <w:rPr>
          <w:rFonts w:ascii="Arial" w:eastAsia="Times New Roman" w:hAnsi="Arial" w:cs="Arial"/>
          <w:sz w:val="20"/>
          <w:szCs w:val="20"/>
          <w:lang w:eastAsia="en-GB"/>
        </w:rPr>
        <w:t xml:space="preserve"> on numerous occasions. </w:t>
      </w:r>
    </w:p>
    <w:p w14:paraId="6A2ABF84" w14:textId="77777777" w:rsidR="00AA42B8" w:rsidRPr="009451C1" w:rsidRDefault="00AA42B8" w:rsidP="006C3FD5">
      <w:pPr>
        <w:spacing w:after="0"/>
        <w:jc w:val="both"/>
        <w:rPr>
          <w:rFonts w:ascii="Arial" w:eastAsia="Times New Roman" w:hAnsi="Arial" w:cs="Arial"/>
          <w:sz w:val="12"/>
          <w:szCs w:val="12"/>
          <w:lang w:eastAsia="en-GB"/>
        </w:rPr>
      </w:pPr>
    </w:p>
    <w:p w14:paraId="06CE295B" w14:textId="2EEC0238" w:rsidR="00AA42B8" w:rsidRPr="009451C1" w:rsidRDefault="00AA42B8" w:rsidP="006C3FD5">
      <w:pPr>
        <w:autoSpaceDE w:val="0"/>
        <w:autoSpaceDN w:val="0"/>
        <w:adjustRightInd w:val="0"/>
        <w:spacing w:after="0"/>
        <w:jc w:val="both"/>
        <w:rPr>
          <w:rFonts w:ascii="Arial" w:eastAsiaTheme="minorHAnsi" w:hAnsi="Arial" w:cs="Arial"/>
          <w:b/>
          <w:bCs/>
          <w:sz w:val="20"/>
          <w:szCs w:val="20"/>
          <w:lang w:eastAsia="en-US"/>
        </w:rPr>
      </w:pPr>
      <w:r w:rsidRPr="009451C1">
        <w:rPr>
          <w:rFonts w:ascii="Arial" w:eastAsia="Times New Roman" w:hAnsi="Arial" w:cs="Arial"/>
          <w:sz w:val="20"/>
          <w:szCs w:val="20"/>
          <w:lang w:eastAsia="en-GB"/>
        </w:rPr>
        <w:t xml:space="preserve">The association of chief police officers has provided the following definition </w:t>
      </w:r>
      <w:r w:rsidR="006C3FD5" w:rsidRPr="009451C1">
        <w:rPr>
          <w:rFonts w:ascii="Arial" w:eastAsia="Times New Roman" w:hAnsi="Arial" w:cs="Arial"/>
          <w:sz w:val="20"/>
          <w:szCs w:val="20"/>
          <w:lang w:eastAsia="en-GB"/>
        </w:rPr>
        <w:t>a m</w:t>
      </w:r>
      <w:r w:rsidRPr="009451C1">
        <w:rPr>
          <w:rFonts w:ascii="Arial" w:eastAsia="Times New Roman" w:hAnsi="Arial" w:cs="Arial"/>
          <w:sz w:val="20"/>
          <w:szCs w:val="20"/>
          <w:lang w:eastAsia="en-GB"/>
        </w:rPr>
        <w:t xml:space="preserve">issing person </w:t>
      </w:r>
      <w:r w:rsidRPr="009451C1">
        <w:rPr>
          <w:rFonts w:ascii="Arial" w:eastAsia="Times New Roman" w:hAnsi="Arial" w:cs="Arial"/>
          <w:i/>
          <w:sz w:val="20"/>
          <w:szCs w:val="20"/>
          <w:lang w:eastAsia="en-GB"/>
        </w:rPr>
        <w:t xml:space="preserve">is: </w:t>
      </w:r>
      <w:r w:rsidRPr="009451C1">
        <w:rPr>
          <w:rFonts w:ascii="Arial" w:eastAsiaTheme="minorHAnsi" w:hAnsi="Arial" w:cs="Arial"/>
          <w:bCs/>
          <w:sz w:val="20"/>
          <w:szCs w:val="20"/>
          <w:lang w:eastAsia="en-US"/>
        </w:rPr>
        <w:t>‘Anyone whose whereabouts cannot be established will be considered as missing until located, and their well-being or otherwise confirmed’.</w:t>
      </w:r>
    </w:p>
    <w:p w14:paraId="2E154593" w14:textId="77777777" w:rsidR="00AA42B8" w:rsidRPr="009451C1" w:rsidRDefault="00AA42B8" w:rsidP="00AA42B8">
      <w:pPr>
        <w:spacing w:after="0"/>
        <w:jc w:val="both"/>
        <w:rPr>
          <w:rFonts w:ascii="Arial" w:eastAsia="Times New Roman" w:hAnsi="Arial" w:cs="Arial"/>
          <w:i/>
          <w:sz w:val="12"/>
          <w:szCs w:val="12"/>
          <w:lang w:eastAsia="en-GB"/>
        </w:rPr>
      </w:pPr>
    </w:p>
    <w:p w14:paraId="011AF71E"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Within any case of children who are missing both push and pull factors need to be considered. </w:t>
      </w:r>
    </w:p>
    <w:p w14:paraId="0286DDCB" w14:textId="77777777" w:rsidR="00086A21" w:rsidRPr="009451C1" w:rsidRDefault="00086A21" w:rsidP="00AA42B8">
      <w:pPr>
        <w:spacing w:after="0"/>
        <w:jc w:val="both"/>
        <w:rPr>
          <w:rFonts w:ascii="Arial" w:eastAsia="Times New Roman" w:hAnsi="Arial" w:cs="Arial"/>
          <w:b/>
          <w:sz w:val="12"/>
          <w:szCs w:val="12"/>
          <w:lang w:eastAsia="en-GB"/>
        </w:rPr>
      </w:pPr>
    </w:p>
    <w:p w14:paraId="0AF76874"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b/>
          <w:sz w:val="20"/>
          <w:szCs w:val="20"/>
          <w:lang w:eastAsia="en-GB"/>
        </w:rPr>
        <w:t>Push factors</w:t>
      </w:r>
      <w:r w:rsidRPr="009451C1">
        <w:rPr>
          <w:rFonts w:ascii="Arial" w:eastAsia="Times New Roman" w:hAnsi="Arial" w:cs="Arial"/>
          <w:sz w:val="20"/>
          <w:szCs w:val="20"/>
          <w:lang w:eastAsia="en-GB"/>
        </w:rPr>
        <w:t xml:space="preserve"> include:  </w:t>
      </w:r>
    </w:p>
    <w:p w14:paraId="506ECF7D" w14:textId="3F4AF541"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w:t>
      </w:r>
      <w:r w:rsidR="00AA42B8" w:rsidRPr="009451C1">
        <w:rPr>
          <w:rFonts w:ascii="Arial" w:eastAsia="Times New Roman" w:hAnsi="Arial" w:cs="Arial"/>
          <w:sz w:val="20"/>
          <w:szCs w:val="20"/>
          <w:lang w:eastAsia="en-GB"/>
        </w:rPr>
        <w:t>onflict with parents/carers</w:t>
      </w:r>
    </w:p>
    <w:p w14:paraId="461AD974" w14:textId="227AF4AA"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f</w:t>
      </w:r>
      <w:r w:rsidR="00AA42B8" w:rsidRPr="009451C1">
        <w:rPr>
          <w:rFonts w:ascii="Arial" w:eastAsia="Times New Roman" w:hAnsi="Arial" w:cs="Arial"/>
          <w:sz w:val="20"/>
          <w:szCs w:val="20"/>
          <w:lang w:eastAsia="en-GB"/>
        </w:rPr>
        <w:t xml:space="preserve">eeling powerless </w:t>
      </w:r>
    </w:p>
    <w:p w14:paraId="0F151F38" w14:textId="0BADEA2A"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eing bullied/abused</w:t>
      </w:r>
    </w:p>
    <w:p w14:paraId="385B6649" w14:textId="6B3A10A5"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 xml:space="preserve">eing unhappy/not being listened to   </w:t>
      </w:r>
    </w:p>
    <w:p w14:paraId="256FC82D" w14:textId="65C09945" w:rsidR="00AA42B8" w:rsidRPr="00F420AE" w:rsidRDefault="00B953EC" w:rsidP="007936C6">
      <w:pPr>
        <w:pStyle w:val="ListParagraph"/>
        <w:numPr>
          <w:ilvl w:val="0"/>
          <w:numId w:val="16"/>
        </w:numPr>
        <w:spacing w:after="0"/>
        <w:ind w:left="284" w:hanging="284"/>
        <w:jc w:val="both"/>
        <w:rPr>
          <w:rFonts w:ascii="Arial" w:eastAsia="Times New Roman" w:hAnsi="Arial" w:cs="Arial"/>
          <w:color w:val="000000" w:themeColor="text1"/>
          <w:sz w:val="20"/>
          <w:szCs w:val="20"/>
          <w:lang w:eastAsia="en-GB"/>
        </w:rPr>
      </w:pPr>
      <w:r w:rsidRPr="00F420AE">
        <w:rPr>
          <w:rFonts w:ascii="Arial" w:eastAsia="Times New Roman" w:hAnsi="Arial" w:cs="Arial"/>
          <w:color w:val="000000" w:themeColor="text1"/>
          <w:sz w:val="20"/>
          <w:szCs w:val="20"/>
          <w:lang w:eastAsia="en-GB"/>
        </w:rPr>
        <w:t>t</w:t>
      </w:r>
      <w:r w:rsidR="00AA42B8" w:rsidRPr="00F420AE">
        <w:rPr>
          <w:rFonts w:ascii="Arial" w:eastAsia="Times New Roman" w:hAnsi="Arial" w:cs="Arial"/>
          <w:color w:val="000000" w:themeColor="text1"/>
          <w:sz w:val="20"/>
          <w:szCs w:val="20"/>
          <w:lang w:eastAsia="en-GB"/>
        </w:rPr>
        <w:t xml:space="preserve">he </w:t>
      </w:r>
      <w:r w:rsidR="002B6038" w:rsidRPr="00F420AE">
        <w:rPr>
          <w:rFonts w:ascii="Arial" w:eastAsia="Times New Roman" w:hAnsi="Arial" w:cs="Arial"/>
          <w:color w:val="000000" w:themeColor="text1"/>
          <w:sz w:val="20"/>
          <w:szCs w:val="20"/>
          <w:lang w:eastAsia="en-GB"/>
        </w:rPr>
        <w:t xml:space="preserve">Trio of Vulnerabilities </w:t>
      </w:r>
    </w:p>
    <w:p w14:paraId="4C5F2F07" w14:textId="77777777" w:rsidR="00AA42B8" w:rsidRPr="009451C1" w:rsidRDefault="00AA42B8" w:rsidP="00AA42B8">
      <w:pPr>
        <w:spacing w:after="0"/>
        <w:ind w:left="284" w:hanging="284"/>
        <w:jc w:val="both"/>
        <w:rPr>
          <w:rFonts w:ascii="Arial" w:eastAsia="Times New Roman" w:hAnsi="Arial" w:cs="Arial"/>
          <w:sz w:val="12"/>
          <w:szCs w:val="12"/>
          <w:lang w:eastAsia="en-GB"/>
        </w:rPr>
      </w:pPr>
    </w:p>
    <w:p w14:paraId="7A9C00B9" w14:textId="77777777" w:rsidR="00AA42B8" w:rsidRPr="009451C1" w:rsidRDefault="00AA42B8" w:rsidP="00AA42B8">
      <w:pPr>
        <w:spacing w:after="0"/>
        <w:ind w:left="284" w:hanging="284"/>
        <w:jc w:val="both"/>
        <w:rPr>
          <w:rFonts w:ascii="Arial" w:eastAsia="Times New Roman" w:hAnsi="Arial" w:cs="Arial"/>
          <w:sz w:val="20"/>
          <w:szCs w:val="20"/>
          <w:lang w:eastAsia="en-GB"/>
        </w:rPr>
      </w:pPr>
      <w:r w:rsidRPr="009451C1">
        <w:rPr>
          <w:rFonts w:ascii="Arial" w:eastAsia="Times New Roman" w:hAnsi="Arial" w:cs="Arial"/>
          <w:b/>
          <w:sz w:val="20"/>
          <w:szCs w:val="20"/>
          <w:lang w:eastAsia="en-GB"/>
        </w:rPr>
        <w:t>Pull factors</w:t>
      </w:r>
      <w:r w:rsidRPr="009451C1">
        <w:rPr>
          <w:rFonts w:ascii="Arial" w:eastAsia="Times New Roman" w:hAnsi="Arial" w:cs="Arial"/>
          <w:sz w:val="20"/>
          <w:szCs w:val="20"/>
          <w:lang w:eastAsia="en-GB"/>
        </w:rPr>
        <w:t xml:space="preserve"> include:    </w:t>
      </w:r>
    </w:p>
    <w:p w14:paraId="4DD4A999" w14:textId="660C9E6A"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w</w:t>
      </w:r>
      <w:r w:rsidR="00AA42B8" w:rsidRPr="009451C1">
        <w:rPr>
          <w:rFonts w:ascii="Arial" w:eastAsia="Times New Roman" w:hAnsi="Arial" w:cs="Arial"/>
          <w:sz w:val="20"/>
          <w:szCs w:val="20"/>
          <w:lang w:eastAsia="en-GB"/>
        </w:rPr>
        <w:t xml:space="preserve">anting to be with family/friends </w:t>
      </w:r>
    </w:p>
    <w:p w14:paraId="727B3E1A" w14:textId="0C3CB3C8"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d</w:t>
      </w:r>
      <w:r w:rsidR="00AA42B8" w:rsidRPr="009451C1">
        <w:rPr>
          <w:rFonts w:ascii="Arial" w:eastAsia="Times New Roman" w:hAnsi="Arial" w:cs="Arial"/>
          <w:sz w:val="20"/>
          <w:szCs w:val="20"/>
          <w:lang w:eastAsia="en-GB"/>
        </w:rPr>
        <w:t>rugs, money and any exchangeable item</w:t>
      </w:r>
    </w:p>
    <w:p w14:paraId="7D0A5E62" w14:textId="48E6E5A4"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AA42B8" w:rsidRPr="009451C1">
        <w:rPr>
          <w:rFonts w:ascii="Arial" w:eastAsia="Times New Roman" w:hAnsi="Arial" w:cs="Arial"/>
          <w:sz w:val="20"/>
          <w:szCs w:val="20"/>
          <w:lang w:eastAsia="en-GB"/>
        </w:rPr>
        <w:t>eer pressure</w:t>
      </w:r>
    </w:p>
    <w:p w14:paraId="11D3C805" w14:textId="1851DD1C"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f</w:t>
      </w:r>
      <w:r w:rsidR="00AA42B8" w:rsidRPr="009451C1">
        <w:rPr>
          <w:rFonts w:ascii="Arial" w:eastAsia="Times New Roman" w:hAnsi="Arial" w:cs="Arial"/>
          <w:sz w:val="20"/>
          <w:szCs w:val="20"/>
          <w:lang w:eastAsia="en-GB"/>
        </w:rPr>
        <w:t xml:space="preserve">or those who have been trafficked into the United Kingdom as unaccompanied </w:t>
      </w:r>
      <w:r w:rsidR="00FC0FD7" w:rsidRPr="009451C1">
        <w:rPr>
          <w:rFonts w:ascii="Arial" w:eastAsia="Times New Roman" w:hAnsi="Arial" w:cs="Arial"/>
          <w:sz w:val="20"/>
          <w:szCs w:val="20"/>
          <w:lang w:eastAsia="en-GB"/>
        </w:rPr>
        <w:t>asylum-seeking</w:t>
      </w:r>
      <w:r w:rsidR="00AA42B8" w:rsidRPr="009451C1">
        <w:rPr>
          <w:rFonts w:ascii="Arial" w:eastAsia="Times New Roman" w:hAnsi="Arial" w:cs="Arial"/>
          <w:sz w:val="20"/>
          <w:szCs w:val="20"/>
          <w:lang w:eastAsia="en-GB"/>
        </w:rPr>
        <w:t xml:space="preserve"> children there will be pressure to </w:t>
      </w:r>
      <w:proofErr w:type="gramStart"/>
      <w:r w:rsidR="00AA42B8" w:rsidRPr="009451C1">
        <w:rPr>
          <w:rFonts w:ascii="Arial" w:eastAsia="Times New Roman" w:hAnsi="Arial" w:cs="Arial"/>
          <w:sz w:val="20"/>
          <w:szCs w:val="20"/>
          <w:lang w:eastAsia="en-GB"/>
        </w:rPr>
        <w:t>make contact with</w:t>
      </w:r>
      <w:proofErr w:type="gramEnd"/>
      <w:r w:rsidR="00AA42B8" w:rsidRPr="009451C1">
        <w:rPr>
          <w:rFonts w:ascii="Arial" w:eastAsia="Times New Roman" w:hAnsi="Arial" w:cs="Arial"/>
          <w:sz w:val="20"/>
          <w:szCs w:val="20"/>
          <w:lang w:eastAsia="en-GB"/>
        </w:rPr>
        <w:t xml:space="preserve"> their trafficker   </w:t>
      </w:r>
    </w:p>
    <w:p w14:paraId="29F507A3" w14:textId="77777777" w:rsidR="003E19DD" w:rsidRPr="009451C1" w:rsidRDefault="003E19DD" w:rsidP="00AA42B8">
      <w:pPr>
        <w:spacing w:after="0"/>
        <w:jc w:val="both"/>
        <w:rPr>
          <w:rFonts w:ascii="Arial" w:eastAsia="Times New Roman" w:hAnsi="Arial" w:cs="Arial"/>
          <w:sz w:val="20"/>
          <w:szCs w:val="20"/>
          <w:lang w:eastAsia="en-GB"/>
        </w:rPr>
      </w:pPr>
    </w:p>
    <w:p w14:paraId="0219459C" w14:textId="37509871"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As a school we will inform all parents of children who are absent (unless the parent has informed us). </w:t>
      </w:r>
    </w:p>
    <w:p w14:paraId="1E901D35" w14:textId="77777777" w:rsidR="00AA42B8" w:rsidRPr="009451C1" w:rsidRDefault="00AA42B8" w:rsidP="00AA42B8">
      <w:pPr>
        <w:spacing w:after="0"/>
        <w:jc w:val="both"/>
        <w:rPr>
          <w:rFonts w:ascii="Arial" w:eastAsia="Times New Roman" w:hAnsi="Arial" w:cs="Arial"/>
          <w:sz w:val="12"/>
          <w:szCs w:val="12"/>
          <w:lang w:eastAsia="en-GB"/>
        </w:rPr>
      </w:pPr>
    </w:p>
    <w:p w14:paraId="6C2A3EBE" w14:textId="69AAD278" w:rsidR="00AA42B8" w:rsidRDefault="00AA42B8" w:rsidP="006414AE">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If the parent is also unaware of the location of their child, and the definition of missing is met, we will either support the parent to contact the police to inform them, or we will take the relevant action.</w:t>
      </w:r>
    </w:p>
    <w:p w14:paraId="588B5E61" w14:textId="77777777" w:rsidR="00342397" w:rsidRPr="009451C1" w:rsidRDefault="00342397" w:rsidP="006414AE">
      <w:pPr>
        <w:spacing w:after="0"/>
        <w:jc w:val="both"/>
        <w:rPr>
          <w:rFonts w:ascii="Arial" w:eastAsia="Times New Roman" w:hAnsi="Arial" w:cs="Arial"/>
          <w:sz w:val="20"/>
          <w:szCs w:val="20"/>
          <w:lang w:eastAsia="en-GB"/>
        </w:rPr>
      </w:pPr>
    </w:p>
    <w:p w14:paraId="2BB5E60D" w14:textId="77777777" w:rsidR="00522AC7" w:rsidRPr="009451C1" w:rsidRDefault="00AA42B8" w:rsidP="00AA42B8">
      <w:pPr>
        <w:keepNext/>
        <w:spacing w:after="60"/>
        <w:jc w:val="both"/>
        <w:outlineLvl w:val="2"/>
        <w:rPr>
          <w:rFonts w:ascii="Arial" w:eastAsia="Times New Roman" w:hAnsi="Arial" w:cs="Arial"/>
          <w:b/>
          <w:bCs/>
          <w:sz w:val="24"/>
          <w:szCs w:val="24"/>
          <w:u w:val="single"/>
          <w:lang w:eastAsia="en-GB"/>
        </w:rPr>
      </w:pPr>
      <w:bookmarkStart w:id="3" w:name="_Toc448922392"/>
      <w:r w:rsidRPr="009451C1">
        <w:rPr>
          <w:rFonts w:ascii="Arial" w:eastAsia="Times New Roman" w:hAnsi="Arial" w:cs="Arial"/>
          <w:b/>
          <w:bCs/>
          <w:sz w:val="24"/>
          <w:szCs w:val="24"/>
          <w:u w:val="single"/>
          <w:lang w:eastAsia="en-GB"/>
        </w:rPr>
        <w:t>Cyberbullying</w:t>
      </w:r>
      <w:bookmarkEnd w:id="3"/>
    </w:p>
    <w:p w14:paraId="7C475144" w14:textId="77777777" w:rsidR="00AA42B8" w:rsidRPr="009451C1" w:rsidRDefault="00522AC7" w:rsidP="00AA42B8">
      <w:pPr>
        <w:keepNext/>
        <w:spacing w:after="60"/>
        <w:jc w:val="both"/>
        <w:outlineLvl w:val="2"/>
        <w:rPr>
          <w:rFonts w:ascii="Arial" w:eastAsia="Times New Roman" w:hAnsi="Arial" w:cs="Arial"/>
          <w:b/>
          <w:bCs/>
          <w:sz w:val="20"/>
          <w:szCs w:val="20"/>
          <w:lang w:eastAsia="en-GB"/>
        </w:rPr>
      </w:pPr>
      <w:r w:rsidRPr="009451C1">
        <w:rPr>
          <w:rFonts w:ascii="Arial" w:eastAsia="Times New Roman" w:hAnsi="Arial" w:cs="Arial"/>
          <w:bCs/>
          <w:sz w:val="20"/>
          <w:szCs w:val="20"/>
          <w:lang w:eastAsia="en-GB"/>
        </w:rPr>
        <w:t>C</w:t>
      </w:r>
      <w:r w:rsidR="00AA42B8" w:rsidRPr="009451C1">
        <w:rPr>
          <w:rFonts w:ascii="Arial" w:eastAsia="Times New Roman" w:hAnsi="Arial" w:cs="Arial"/>
          <w:sz w:val="20"/>
          <w:szCs w:val="20"/>
          <w:lang w:eastAsia="en-GB"/>
        </w:rPr>
        <w:t>entral to our School’s anti-bullying policy is the principle that ‘</w:t>
      </w:r>
      <w:r w:rsidR="00AA42B8" w:rsidRPr="009451C1">
        <w:rPr>
          <w:rFonts w:ascii="Arial" w:eastAsia="Times New Roman" w:hAnsi="Arial" w:cs="Arial"/>
          <w:i/>
          <w:sz w:val="20"/>
          <w:szCs w:val="20"/>
          <w:lang w:eastAsia="en-GB"/>
        </w:rPr>
        <w:t>bullying is always unacceptable’</w:t>
      </w:r>
      <w:r w:rsidR="00AA42B8" w:rsidRPr="009451C1">
        <w:rPr>
          <w:rFonts w:ascii="Arial" w:eastAsia="Times New Roman" w:hAnsi="Arial" w:cs="Arial"/>
          <w:sz w:val="20"/>
          <w:szCs w:val="20"/>
          <w:lang w:eastAsia="en-GB"/>
        </w:rPr>
        <w:t xml:space="preserve"> and that ‘</w:t>
      </w:r>
      <w:r w:rsidR="00AA42B8" w:rsidRPr="009451C1">
        <w:rPr>
          <w:rFonts w:ascii="Arial" w:eastAsia="Times New Roman" w:hAnsi="Arial" w:cs="Arial"/>
          <w:i/>
          <w:sz w:val="20"/>
          <w:szCs w:val="20"/>
          <w:lang w:eastAsia="en-GB"/>
        </w:rPr>
        <w:t>all pupils have a right not to be bullied</w:t>
      </w:r>
      <w:r w:rsidR="00AA42B8" w:rsidRPr="009451C1">
        <w:rPr>
          <w:rFonts w:ascii="Arial" w:eastAsia="Times New Roman" w:hAnsi="Arial" w:cs="Arial"/>
          <w:sz w:val="20"/>
          <w:szCs w:val="20"/>
          <w:lang w:eastAsia="en-GB"/>
        </w:rPr>
        <w:t>’.</w:t>
      </w:r>
    </w:p>
    <w:p w14:paraId="5705A805" w14:textId="77777777" w:rsidR="00AA42B8" w:rsidRPr="009451C1" w:rsidRDefault="00AA42B8" w:rsidP="00AA42B8">
      <w:pPr>
        <w:spacing w:after="0"/>
        <w:jc w:val="both"/>
        <w:rPr>
          <w:rFonts w:ascii="Arial" w:eastAsia="Times New Roman" w:hAnsi="Arial" w:cs="Arial"/>
          <w:sz w:val="12"/>
          <w:szCs w:val="12"/>
          <w:lang w:eastAsia="en-GB"/>
        </w:rPr>
      </w:pPr>
    </w:p>
    <w:p w14:paraId="0F0BADA6" w14:textId="20808955"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The school recognises that it must take note of bullying perpetrated outside school which spills over into the school and so we will respond to any </w:t>
      </w:r>
      <w:r w:rsidR="00915267" w:rsidRPr="009451C1">
        <w:rPr>
          <w:rFonts w:ascii="Arial" w:eastAsia="Times New Roman" w:hAnsi="Arial" w:cs="Arial"/>
          <w:sz w:val="20"/>
          <w:szCs w:val="20"/>
          <w:lang w:eastAsia="en-GB"/>
        </w:rPr>
        <w:t xml:space="preserve">bullying including </w:t>
      </w:r>
      <w:r w:rsidRPr="009451C1">
        <w:rPr>
          <w:rFonts w:ascii="Arial" w:eastAsia="Times New Roman" w:hAnsi="Arial" w:cs="Arial"/>
          <w:sz w:val="20"/>
          <w:szCs w:val="20"/>
          <w:lang w:eastAsia="en-GB"/>
        </w:rPr>
        <w:t xml:space="preserve">cyber-bullying </w:t>
      </w:r>
      <w:r w:rsidR="00915267" w:rsidRPr="009451C1">
        <w:rPr>
          <w:rFonts w:ascii="Arial" w:eastAsia="Times New Roman" w:hAnsi="Arial" w:cs="Arial"/>
          <w:sz w:val="20"/>
          <w:szCs w:val="20"/>
          <w:lang w:eastAsia="en-GB"/>
        </w:rPr>
        <w:t xml:space="preserve">that </w:t>
      </w:r>
      <w:r w:rsidRPr="009451C1">
        <w:rPr>
          <w:rFonts w:ascii="Arial" w:eastAsia="Times New Roman" w:hAnsi="Arial" w:cs="Arial"/>
          <w:sz w:val="20"/>
          <w:szCs w:val="20"/>
          <w:lang w:eastAsia="en-GB"/>
        </w:rPr>
        <w:t>we become aware of carried out by pupils when they are away from the site.</w:t>
      </w:r>
    </w:p>
    <w:p w14:paraId="786B48B7" w14:textId="77777777" w:rsidR="00915267" w:rsidRPr="009451C1" w:rsidRDefault="00915267" w:rsidP="00AA42B8">
      <w:pPr>
        <w:spacing w:after="0"/>
        <w:jc w:val="both"/>
        <w:rPr>
          <w:rFonts w:ascii="Arial" w:eastAsia="Times New Roman" w:hAnsi="Arial" w:cs="Arial"/>
          <w:sz w:val="12"/>
          <w:szCs w:val="12"/>
          <w:lang w:eastAsia="en-GB"/>
        </w:rPr>
      </w:pPr>
    </w:p>
    <w:p w14:paraId="4E116703"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Cyber-bullying is defined as “an aggressive, intentional act carried out by a group or individual using electronic forms of contact repeatedly over time against a victim who cannot easily defend himself/herself.”</w:t>
      </w:r>
    </w:p>
    <w:p w14:paraId="0CA9B04A" w14:textId="77777777" w:rsidR="00AA42B8" w:rsidRPr="009451C1" w:rsidRDefault="00AA42B8" w:rsidP="00AA42B8">
      <w:pPr>
        <w:spacing w:after="0"/>
        <w:jc w:val="both"/>
        <w:rPr>
          <w:rFonts w:ascii="Arial" w:eastAsia="Times New Roman" w:hAnsi="Arial" w:cs="Arial"/>
          <w:sz w:val="12"/>
          <w:szCs w:val="12"/>
          <w:lang w:eastAsia="en-GB"/>
        </w:rPr>
      </w:pPr>
    </w:p>
    <w:p w14:paraId="64DCC452" w14:textId="77777777" w:rsidR="00AA42B8"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By cyber-bullying, we mean bullying by electronic media:</w:t>
      </w:r>
    </w:p>
    <w:p w14:paraId="7936CA4F" w14:textId="77777777" w:rsidR="001F0578" w:rsidRPr="009451C1" w:rsidRDefault="001F0578" w:rsidP="00AA42B8">
      <w:pPr>
        <w:spacing w:after="0"/>
        <w:jc w:val="both"/>
        <w:rPr>
          <w:rFonts w:ascii="Arial" w:eastAsia="Times New Roman" w:hAnsi="Arial" w:cs="Arial"/>
          <w:sz w:val="20"/>
          <w:szCs w:val="20"/>
          <w:lang w:eastAsia="en-GB"/>
        </w:rPr>
      </w:pPr>
    </w:p>
    <w:p w14:paraId="04647BE6" w14:textId="60E6C33F"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ullying by texts or messages or calls on mobile phones</w:t>
      </w:r>
    </w:p>
    <w:p w14:paraId="1DF1CE92" w14:textId="3426CE6E"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w:t>
      </w:r>
      <w:r w:rsidR="00AA42B8" w:rsidRPr="009451C1">
        <w:rPr>
          <w:rFonts w:ascii="Arial" w:eastAsia="Times New Roman" w:hAnsi="Arial" w:cs="Arial"/>
          <w:sz w:val="20"/>
          <w:szCs w:val="20"/>
          <w:lang w:eastAsia="en-GB"/>
        </w:rPr>
        <w:t>he use of mobile phone cameras to cause distress, fear or humiliation</w:t>
      </w:r>
    </w:p>
    <w:p w14:paraId="608E6A5D" w14:textId="177B461E"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AA42B8" w:rsidRPr="009451C1">
        <w:rPr>
          <w:rFonts w:ascii="Arial" w:eastAsia="Times New Roman" w:hAnsi="Arial" w:cs="Arial"/>
          <w:sz w:val="20"/>
          <w:szCs w:val="20"/>
          <w:lang w:eastAsia="en-GB"/>
        </w:rPr>
        <w:t>osting threatening, abusive, defamatory or humiliating material on websites, to include blogs, personal websites, social networking sites</w:t>
      </w:r>
    </w:p>
    <w:p w14:paraId="52935BE2" w14:textId="2A891130"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u</w:t>
      </w:r>
      <w:r w:rsidR="00AA42B8" w:rsidRPr="009451C1">
        <w:rPr>
          <w:rFonts w:ascii="Arial" w:eastAsia="Times New Roman" w:hAnsi="Arial" w:cs="Arial"/>
          <w:sz w:val="20"/>
          <w:szCs w:val="20"/>
          <w:lang w:eastAsia="en-GB"/>
        </w:rPr>
        <w:t>sing e-mail to message others</w:t>
      </w:r>
    </w:p>
    <w:p w14:paraId="7A38CEBB" w14:textId="2C8C82C0"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AA42B8" w:rsidRPr="009451C1">
        <w:rPr>
          <w:rFonts w:ascii="Arial" w:eastAsia="Times New Roman" w:hAnsi="Arial" w:cs="Arial"/>
          <w:sz w:val="20"/>
          <w:szCs w:val="20"/>
          <w:lang w:eastAsia="en-GB"/>
        </w:rPr>
        <w:t>ijacking/cloning e-mail accounts</w:t>
      </w:r>
    </w:p>
    <w:p w14:paraId="1B55262B" w14:textId="77777777" w:rsidR="007E48BB"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m</w:t>
      </w:r>
      <w:r w:rsidR="00AA42B8" w:rsidRPr="009451C1">
        <w:rPr>
          <w:rFonts w:ascii="Arial" w:eastAsia="Times New Roman" w:hAnsi="Arial" w:cs="Arial"/>
          <w:sz w:val="20"/>
          <w:szCs w:val="20"/>
          <w:lang w:eastAsia="en-GB"/>
        </w:rPr>
        <w:t>aking threatening, abusive, defamatory or humiliating remarks in on-line forums</w:t>
      </w:r>
    </w:p>
    <w:p w14:paraId="305EBB36" w14:textId="34FAF9FD" w:rsidR="00AA42B8" w:rsidRPr="009451C1" w:rsidRDefault="00AA42B8"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Cyber-bullying may be at a level where it is criminal.</w:t>
      </w:r>
    </w:p>
    <w:p w14:paraId="3D40E27B" w14:textId="77777777" w:rsidR="00AA42B8" w:rsidRPr="009451C1" w:rsidRDefault="00AA42B8" w:rsidP="00AA42B8">
      <w:pPr>
        <w:spacing w:after="0"/>
        <w:jc w:val="both"/>
        <w:rPr>
          <w:rFonts w:ascii="Arial" w:eastAsia="Times New Roman" w:hAnsi="Arial" w:cs="Arial"/>
          <w:sz w:val="12"/>
          <w:szCs w:val="12"/>
          <w:lang w:eastAsia="en-GB"/>
        </w:rPr>
      </w:pPr>
    </w:p>
    <w:p w14:paraId="7D3D56AE" w14:textId="1A620955"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lastRenderedPageBreak/>
        <w:t xml:space="preserve">If we become aware of any incidents of cyberbullying, we will consider each case individually as to any criminal act that may have been committed. The school will pass on information to the police if it feels that it is </w:t>
      </w:r>
      <w:r w:rsidR="00915267" w:rsidRPr="009451C1">
        <w:rPr>
          <w:rFonts w:ascii="Arial" w:eastAsia="Times New Roman" w:hAnsi="Arial" w:cs="Arial"/>
          <w:sz w:val="20"/>
          <w:szCs w:val="20"/>
          <w:lang w:eastAsia="en-GB"/>
        </w:rPr>
        <w:t>appropriate,</w:t>
      </w:r>
      <w:r w:rsidRPr="009451C1">
        <w:rPr>
          <w:rFonts w:ascii="Arial" w:eastAsia="Times New Roman" w:hAnsi="Arial" w:cs="Arial"/>
          <w:sz w:val="20"/>
          <w:szCs w:val="20"/>
          <w:lang w:eastAsia="en-GB"/>
        </w:rPr>
        <w:t xml:space="preserve"> or </w:t>
      </w:r>
      <w:r w:rsidR="00775FC6" w:rsidRPr="009451C1">
        <w:rPr>
          <w:rFonts w:ascii="Arial" w:eastAsia="Times New Roman" w:hAnsi="Arial" w:cs="Arial"/>
          <w:sz w:val="20"/>
          <w:szCs w:val="20"/>
          <w:lang w:eastAsia="en-GB"/>
        </w:rPr>
        <w:t xml:space="preserve">we </w:t>
      </w:r>
      <w:r w:rsidRPr="009451C1">
        <w:rPr>
          <w:rFonts w:ascii="Arial" w:eastAsia="Times New Roman" w:hAnsi="Arial" w:cs="Arial"/>
          <w:sz w:val="20"/>
          <w:szCs w:val="20"/>
          <w:lang w:eastAsia="en-GB"/>
        </w:rPr>
        <w:t>are required to do so.</w:t>
      </w:r>
    </w:p>
    <w:p w14:paraId="3E0CC1B8" w14:textId="0A708065" w:rsidR="00A84D45" w:rsidRPr="009451C1" w:rsidRDefault="00A84D45" w:rsidP="00AA42B8">
      <w:pPr>
        <w:spacing w:after="0"/>
        <w:jc w:val="both"/>
        <w:rPr>
          <w:rFonts w:ascii="Arial" w:eastAsia="Times New Roman" w:hAnsi="Arial" w:cs="Arial"/>
          <w:sz w:val="20"/>
          <w:szCs w:val="20"/>
          <w:lang w:eastAsia="en-GB"/>
        </w:rPr>
      </w:pPr>
    </w:p>
    <w:p w14:paraId="1E90BBCC" w14:textId="1998318C" w:rsidR="00522AC7" w:rsidRPr="009451C1" w:rsidRDefault="00AA42B8" w:rsidP="00AA42B8">
      <w:pPr>
        <w:autoSpaceDE w:val="0"/>
        <w:autoSpaceDN w:val="0"/>
        <w:adjustRightInd w:val="0"/>
        <w:spacing w:after="0"/>
        <w:jc w:val="both"/>
        <w:rPr>
          <w:rFonts w:ascii="Arial" w:eastAsiaTheme="minorHAnsi" w:hAnsi="Arial" w:cs="Arial"/>
          <w:b/>
          <w:color w:val="000000"/>
          <w:sz w:val="24"/>
          <w:szCs w:val="24"/>
          <w:u w:val="single"/>
          <w:lang w:eastAsia="en-US"/>
        </w:rPr>
      </w:pPr>
      <w:r w:rsidRPr="009451C1">
        <w:rPr>
          <w:rFonts w:ascii="Arial" w:eastAsiaTheme="minorHAnsi" w:hAnsi="Arial" w:cs="Arial"/>
          <w:b/>
          <w:color w:val="000000"/>
          <w:sz w:val="24"/>
          <w:szCs w:val="24"/>
          <w:u w:val="single"/>
          <w:lang w:eastAsia="en-US"/>
        </w:rPr>
        <w:t xml:space="preserve">Domestic </w:t>
      </w:r>
      <w:r w:rsidR="008E7C71">
        <w:rPr>
          <w:rFonts w:ascii="Arial" w:eastAsiaTheme="minorHAnsi" w:hAnsi="Arial" w:cs="Arial"/>
          <w:b/>
          <w:color w:val="000000"/>
          <w:sz w:val="24"/>
          <w:szCs w:val="24"/>
          <w:u w:val="single"/>
          <w:lang w:eastAsia="en-US"/>
        </w:rPr>
        <w:t>A</w:t>
      </w:r>
      <w:r w:rsidRPr="009451C1">
        <w:rPr>
          <w:rFonts w:ascii="Arial" w:eastAsiaTheme="minorHAnsi" w:hAnsi="Arial" w:cs="Arial"/>
          <w:b/>
          <w:color w:val="000000"/>
          <w:sz w:val="24"/>
          <w:szCs w:val="24"/>
          <w:u w:val="single"/>
          <w:lang w:eastAsia="en-US"/>
        </w:rPr>
        <w:t>buse/</w:t>
      </w:r>
      <w:r w:rsidR="008E7C71">
        <w:rPr>
          <w:rFonts w:ascii="Arial" w:eastAsiaTheme="minorHAnsi" w:hAnsi="Arial" w:cs="Arial"/>
          <w:b/>
          <w:color w:val="000000"/>
          <w:sz w:val="24"/>
          <w:szCs w:val="24"/>
          <w:u w:val="single"/>
          <w:lang w:eastAsia="en-US"/>
        </w:rPr>
        <w:t>V</w:t>
      </w:r>
      <w:r w:rsidRPr="009451C1">
        <w:rPr>
          <w:rFonts w:ascii="Arial" w:eastAsiaTheme="minorHAnsi" w:hAnsi="Arial" w:cs="Arial"/>
          <w:b/>
          <w:color w:val="000000"/>
          <w:sz w:val="24"/>
          <w:szCs w:val="24"/>
          <w:u w:val="single"/>
          <w:lang w:eastAsia="en-US"/>
        </w:rPr>
        <w:t>iolence</w:t>
      </w:r>
    </w:p>
    <w:p w14:paraId="318147D8" w14:textId="1AE80410" w:rsidR="00AA42B8" w:rsidRPr="009451C1" w:rsidRDefault="004E3419" w:rsidP="00AA42B8">
      <w:pPr>
        <w:autoSpaceDE w:val="0"/>
        <w:autoSpaceDN w:val="0"/>
        <w:adjustRightInd w:val="0"/>
        <w:spacing w:after="0"/>
        <w:jc w:val="both"/>
        <w:rPr>
          <w:rFonts w:ascii="Arial" w:hAnsi="Arial" w:cs="Arial"/>
          <w:sz w:val="20"/>
          <w:szCs w:val="20"/>
        </w:rPr>
      </w:pPr>
      <w:r w:rsidRPr="004E3419">
        <w:rPr>
          <w:rFonts w:ascii="Arial" w:eastAsiaTheme="minorHAnsi" w:hAnsi="Arial" w:cs="Arial"/>
          <w:i/>
          <w:iCs/>
          <w:color w:val="000000" w:themeColor="text1"/>
          <w:sz w:val="20"/>
          <w:szCs w:val="20"/>
          <w:lang w:eastAsia="en-US"/>
        </w:rPr>
        <w:t>Cranberry Academy</w:t>
      </w:r>
      <w:r w:rsidR="00AA42B8" w:rsidRPr="004E3419">
        <w:rPr>
          <w:rFonts w:ascii="Arial" w:eastAsiaTheme="minorHAnsi" w:hAnsi="Arial" w:cs="Arial"/>
          <w:color w:val="000000" w:themeColor="text1"/>
          <w:sz w:val="20"/>
          <w:szCs w:val="20"/>
          <w:lang w:eastAsia="en-US"/>
        </w:rPr>
        <w:t xml:space="preserve"> </w:t>
      </w:r>
      <w:r w:rsidR="00AA42B8" w:rsidRPr="009451C1">
        <w:rPr>
          <w:rFonts w:ascii="Arial" w:eastAsiaTheme="minorHAnsi" w:hAnsi="Arial" w:cs="Arial"/>
          <w:color w:val="000000"/>
          <w:sz w:val="20"/>
          <w:szCs w:val="20"/>
          <w:lang w:eastAsia="en-US"/>
        </w:rPr>
        <w:t xml:space="preserve">believes that all our pupils have the right to be safe at school </w:t>
      </w:r>
      <w:proofErr w:type="gramStart"/>
      <w:r w:rsidR="00AA42B8" w:rsidRPr="009451C1">
        <w:rPr>
          <w:rFonts w:ascii="Arial" w:eastAsiaTheme="minorHAnsi" w:hAnsi="Arial" w:cs="Arial"/>
          <w:color w:val="000000"/>
          <w:sz w:val="20"/>
          <w:szCs w:val="20"/>
          <w:lang w:eastAsia="en-US"/>
        </w:rPr>
        <w:t>and also</w:t>
      </w:r>
      <w:proofErr w:type="gramEnd"/>
      <w:r w:rsidR="00AA42B8" w:rsidRPr="009451C1">
        <w:rPr>
          <w:rFonts w:ascii="Arial" w:eastAsiaTheme="minorHAnsi" w:hAnsi="Arial" w:cs="Arial"/>
          <w:color w:val="000000"/>
          <w:sz w:val="20"/>
          <w:szCs w:val="20"/>
          <w:lang w:eastAsia="en-US"/>
        </w:rPr>
        <w:t xml:space="preserve"> in their own homes. We are aware that </w:t>
      </w:r>
      <w:r w:rsidR="00964AF0" w:rsidRPr="009451C1">
        <w:rPr>
          <w:rFonts w:ascii="Arial" w:hAnsi="Arial" w:cs="Arial"/>
          <w:sz w:val="20"/>
          <w:szCs w:val="20"/>
        </w:rPr>
        <w:t>all children can witness and be adversely affected by domestic abuse.</w:t>
      </w:r>
    </w:p>
    <w:p w14:paraId="6D2BD07C" w14:textId="77777777" w:rsidR="00915267" w:rsidRPr="009451C1" w:rsidRDefault="00915267" w:rsidP="00AA42B8">
      <w:pPr>
        <w:autoSpaceDE w:val="0"/>
        <w:autoSpaceDN w:val="0"/>
        <w:adjustRightInd w:val="0"/>
        <w:spacing w:after="0"/>
        <w:jc w:val="both"/>
        <w:rPr>
          <w:rFonts w:ascii="Arial" w:eastAsiaTheme="minorHAnsi" w:hAnsi="Arial" w:cs="Arial"/>
          <w:color w:val="7030A0"/>
          <w:sz w:val="12"/>
          <w:szCs w:val="12"/>
          <w:lang w:eastAsia="en-US"/>
        </w:rPr>
      </w:pPr>
    </w:p>
    <w:p w14:paraId="47ADEEED" w14:textId="598F6F4F" w:rsidR="00AA42B8" w:rsidRPr="009451C1" w:rsidRDefault="00AA42B8" w:rsidP="00AA42B8">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color w:val="000000"/>
          <w:sz w:val="20"/>
          <w:szCs w:val="20"/>
          <w:lang w:eastAsia="en-US"/>
        </w:rPr>
        <w:t xml:space="preserve">As an Operation Encompass </w:t>
      </w:r>
      <w:r w:rsidR="00915267" w:rsidRPr="009451C1">
        <w:rPr>
          <w:rFonts w:ascii="Arial" w:eastAsiaTheme="minorHAnsi" w:hAnsi="Arial" w:cs="Arial"/>
          <w:color w:val="000000"/>
          <w:sz w:val="20"/>
          <w:szCs w:val="20"/>
          <w:lang w:eastAsia="en-US"/>
        </w:rPr>
        <w:t>school,</w:t>
      </w:r>
      <w:r w:rsidRPr="009451C1">
        <w:rPr>
          <w:rFonts w:ascii="Arial" w:eastAsiaTheme="minorHAnsi" w:hAnsi="Arial" w:cs="Arial"/>
          <w:color w:val="000000"/>
          <w:sz w:val="20"/>
          <w:szCs w:val="20"/>
          <w:lang w:eastAsia="en-US"/>
        </w:rPr>
        <w:t xml:space="preserve"> we are alert to the indicators of </w:t>
      </w:r>
      <w:r w:rsidR="003E748C" w:rsidRPr="009451C1">
        <w:rPr>
          <w:rFonts w:ascii="Arial" w:eastAsiaTheme="minorHAnsi" w:hAnsi="Arial" w:cs="Arial"/>
          <w:color w:val="000000"/>
          <w:sz w:val="20"/>
          <w:szCs w:val="20"/>
          <w:lang w:eastAsia="en-US"/>
        </w:rPr>
        <w:t>abuse,</w:t>
      </w:r>
      <w:r w:rsidRPr="009451C1">
        <w:rPr>
          <w:rFonts w:ascii="Arial" w:eastAsiaTheme="minorHAnsi" w:hAnsi="Arial" w:cs="Arial"/>
          <w:color w:val="000000"/>
          <w:sz w:val="20"/>
          <w:szCs w:val="20"/>
          <w:lang w:eastAsia="en-US"/>
        </w:rPr>
        <w:t xml:space="preserve"> and we have a planned approach to supporting children in a proactive way. </w:t>
      </w:r>
    </w:p>
    <w:p w14:paraId="76B3E28B" w14:textId="44C68A1D" w:rsidR="00AA42B8" w:rsidRPr="009451C1" w:rsidRDefault="00AA42B8" w:rsidP="00AA42B8">
      <w:pPr>
        <w:autoSpaceDE w:val="0"/>
        <w:autoSpaceDN w:val="0"/>
        <w:adjustRightInd w:val="0"/>
        <w:spacing w:after="0"/>
        <w:jc w:val="both"/>
        <w:rPr>
          <w:rFonts w:ascii="Arial" w:eastAsiaTheme="minorHAnsi" w:hAnsi="Arial" w:cs="Arial"/>
          <w:bCs/>
          <w:i/>
          <w:color w:val="00B050"/>
          <w:sz w:val="12"/>
          <w:szCs w:val="12"/>
          <w:lang w:eastAsia="en-US"/>
        </w:rPr>
      </w:pPr>
    </w:p>
    <w:p w14:paraId="2747A9F7" w14:textId="3FF48EEE" w:rsidR="001A29F2" w:rsidRPr="0014297B" w:rsidRDefault="001A29F2" w:rsidP="001A29F2">
      <w:pPr>
        <w:spacing w:after="0"/>
        <w:jc w:val="both"/>
        <w:rPr>
          <w:rFonts w:ascii="Arial" w:hAnsi="Arial" w:cs="Arial"/>
          <w:color w:val="000000" w:themeColor="text1"/>
          <w:sz w:val="20"/>
          <w:szCs w:val="20"/>
        </w:rPr>
      </w:pPr>
      <w:r w:rsidRPr="009451C1">
        <w:rPr>
          <w:rFonts w:ascii="Arial" w:hAnsi="Arial" w:cs="Arial"/>
          <w:sz w:val="20"/>
          <w:szCs w:val="20"/>
        </w:rPr>
        <w:t xml:space="preserve">The Domestic Abuse Act </w:t>
      </w:r>
      <w:r w:rsidR="001A7171" w:rsidRPr="009451C1">
        <w:rPr>
          <w:rFonts w:ascii="Arial" w:hAnsi="Arial" w:cs="Arial"/>
          <w:sz w:val="20"/>
          <w:szCs w:val="20"/>
        </w:rPr>
        <w:t>2021</w:t>
      </w:r>
      <w:r w:rsidR="00220EAD" w:rsidRPr="009451C1">
        <w:rPr>
          <w:rFonts w:ascii="Arial" w:hAnsi="Arial" w:cs="Arial"/>
          <w:sz w:val="20"/>
          <w:szCs w:val="20"/>
        </w:rPr>
        <w:t xml:space="preserve"> </w:t>
      </w:r>
      <w:r w:rsidRPr="009451C1">
        <w:rPr>
          <w:rFonts w:ascii="Arial" w:hAnsi="Arial" w:cs="Arial"/>
          <w:sz w:val="20"/>
          <w:szCs w:val="20"/>
        </w:rPr>
        <w:t>introduce</w:t>
      </w:r>
      <w:r w:rsidR="001A7171" w:rsidRPr="009451C1">
        <w:rPr>
          <w:rFonts w:ascii="Arial" w:hAnsi="Arial" w:cs="Arial"/>
          <w:sz w:val="20"/>
          <w:szCs w:val="20"/>
        </w:rPr>
        <w:t>s</w:t>
      </w:r>
      <w:r w:rsidRPr="009451C1">
        <w:rPr>
          <w:rFonts w:ascii="Arial" w:hAnsi="Arial" w:cs="Arial"/>
          <w:color w:val="00B050"/>
          <w:sz w:val="20"/>
          <w:szCs w:val="20"/>
        </w:rPr>
        <w:t xml:space="preserve"> </w:t>
      </w:r>
      <w:r w:rsidRPr="009451C1">
        <w:rPr>
          <w:rFonts w:ascii="Arial" w:hAnsi="Arial" w:cs="Arial"/>
          <w:sz w:val="20"/>
          <w:szCs w:val="20"/>
        </w:rPr>
        <w:t xml:space="preserve">the first ever statutory definition of domestic abuse and recognises the impact of domestic abuse on children, as </w:t>
      </w:r>
      <w:proofErr w:type="gramStart"/>
      <w:r w:rsidRPr="009451C1">
        <w:rPr>
          <w:rFonts w:ascii="Arial" w:hAnsi="Arial" w:cs="Arial"/>
          <w:sz w:val="20"/>
          <w:szCs w:val="20"/>
        </w:rPr>
        <w:t>victims in their own right, if</w:t>
      </w:r>
      <w:proofErr w:type="gramEnd"/>
      <w:r w:rsidRPr="009451C1">
        <w:rPr>
          <w:rFonts w:ascii="Arial" w:hAnsi="Arial" w:cs="Arial"/>
          <w:sz w:val="20"/>
          <w:szCs w:val="20"/>
        </w:rPr>
        <w:t xml:space="preserve"> they see, hear or experience the effects of abuse. We understand that the term domestic abuse captures a range of different abusive behaviours, including physical, emotional and economic abuse and coercive and controlling behaviour</w:t>
      </w:r>
      <w:r w:rsidR="00E0620A">
        <w:rPr>
          <w:rFonts w:ascii="Arial" w:hAnsi="Arial" w:cs="Arial"/>
          <w:sz w:val="20"/>
          <w:szCs w:val="20"/>
        </w:rPr>
        <w:t xml:space="preserve"> </w:t>
      </w:r>
      <w:r w:rsidR="00E0620A" w:rsidRPr="00577CF7">
        <w:rPr>
          <w:rFonts w:ascii="Arial" w:hAnsi="Arial" w:cs="Arial"/>
          <w:color w:val="000000" w:themeColor="text1"/>
          <w:sz w:val="20"/>
          <w:szCs w:val="20"/>
        </w:rPr>
        <w:t>and stalking</w:t>
      </w:r>
      <w:r w:rsidRPr="00577CF7">
        <w:rPr>
          <w:rFonts w:ascii="Arial" w:hAnsi="Arial" w:cs="Arial"/>
          <w:color w:val="000000" w:themeColor="text1"/>
          <w:sz w:val="20"/>
          <w:szCs w:val="20"/>
        </w:rPr>
        <w:t xml:space="preserve">. </w:t>
      </w:r>
      <w:r w:rsidRPr="009451C1">
        <w:rPr>
          <w:rFonts w:ascii="Arial" w:hAnsi="Arial" w:cs="Arial"/>
          <w:sz w:val="20"/>
          <w:szCs w:val="20"/>
        </w:rPr>
        <w:t>Under the statutory definition, both the person who is carrying out the behaviour and the person to whom the behaviour is directed towards must be aged 16 or over and they must be “personally connected</w:t>
      </w:r>
      <w:r w:rsidR="008E7C71" w:rsidRPr="0014297B">
        <w:rPr>
          <w:rFonts w:ascii="Arial" w:hAnsi="Arial" w:cs="Arial"/>
          <w:color w:val="000000" w:themeColor="text1"/>
          <w:sz w:val="20"/>
          <w:szCs w:val="20"/>
        </w:rPr>
        <w:t>.</w:t>
      </w:r>
      <w:r w:rsidRPr="0014297B">
        <w:rPr>
          <w:rFonts w:ascii="Arial" w:hAnsi="Arial" w:cs="Arial"/>
          <w:color w:val="000000" w:themeColor="text1"/>
          <w:sz w:val="20"/>
          <w:szCs w:val="20"/>
        </w:rPr>
        <w:t>” (</w:t>
      </w:r>
      <w:r w:rsidR="00E07C10" w:rsidRPr="0014297B">
        <w:rPr>
          <w:rFonts w:ascii="Arial" w:hAnsi="Arial" w:cs="Arial"/>
          <w:color w:val="000000" w:themeColor="text1"/>
          <w:sz w:val="20"/>
          <w:szCs w:val="20"/>
        </w:rPr>
        <w:t>Domestic Abuse Act 2021, Section 2</w:t>
      </w:r>
      <w:r w:rsidRPr="0014297B">
        <w:rPr>
          <w:rFonts w:ascii="Arial" w:hAnsi="Arial" w:cs="Arial"/>
          <w:color w:val="000000" w:themeColor="text1"/>
          <w:sz w:val="20"/>
          <w:szCs w:val="20"/>
        </w:rPr>
        <w:t>).</w:t>
      </w:r>
    </w:p>
    <w:p w14:paraId="035020A2" w14:textId="77777777" w:rsidR="001A29F2" w:rsidRPr="009451C1" w:rsidRDefault="001A29F2" w:rsidP="001A29F2">
      <w:pPr>
        <w:spacing w:after="0"/>
        <w:jc w:val="both"/>
        <w:rPr>
          <w:rFonts w:ascii="Arial" w:hAnsi="Arial" w:cs="Arial"/>
          <w:color w:val="00B050"/>
          <w:sz w:val="20"/>
          <w:szCs w:val="20"/>
        </w:rPr>
      </w:pPr>
    </w:p>
    <w:p w14:paraId="3400874C" w14:textId="1ABFB8D4" w:rsidR="001A29F2" w:rsidRPr="009451C1" w:rsidRDefault="001A29F2" w:rsidP="001A29F2">
      <w:pPr>
        <w:spacing w:after="0"/>
        <w:jc w:val="both"/>
        <w:rPr>
          <w:rFonts w:ascii="Arial" w:hAnsi="Arial" w:cs="Arial"/>
          <w:sz w:val="20"/>
          <w:szCs w:val="20"/>
        </w:rPr>
      </w:pPr>
      <w:r w:rsidRPr="009451C1">
        <w:rPr>
          <w:rFonts w:ascii="Arial" w:hAnsi="Arial" w:cs="Arial"/>
          <w:sz w:val="20"/>
          <w:szCs w:val="20"/>
        </w:rPr>
        <w:t xml:space="preserve">Types of domestic abuse include intimate partner violence, abuse by family members, teenage relationship abuse and child to parent </w:t>
      </w:r>
      <w:r w:rsidR="006F367E">
        <w:rPr>
          <w:rFonts w:ascii="Arial" w:hAnsi="Arial" w:cs="Arial"/>
          <w:sz w:val="20"/>
          <w:szCs w:val="20"/>
        </w:rPr>
        <w:t xml:space="preserve">or </w:t>
      </w:r>
      <w:r w:rsidR="006F367E" w:rsidRPr="00577CF7">
        <w:rPr>
          <w:rFonts w:ascii="Arial" w:hAnsi="Arial" w:cs="Arial"/>
          <w:color w:val="000000" w:themeColor="text1"/>
          <w:sz w:val="20"/>
          <w:szCs w:val="20"/>
        </w:rPr>
        <w:t xml:space="preserve">care giver </w:t>
      </w:r>
      <w:r w:rsidRPr="00577CF7">
        <w:rPr>
          <w:rFonts w:ascii="Arial" w:hAnsi="Arial" w:cs="Arial"/>
          <w:color w:val="000000" w:themeColor="text1"/>
          <w:sz w:val="20"/>
          <w:szCs w:val="20"/>
        </w:rPr>
        <w:t>abuse</w:t>
      </w:r>
      <w:r w:rsidRPr="009451C1">
        <w:rPr>
          <w:rFonts w:ascii="Arial" w:hAnsi="Arial" w:cs="Arial"/>
          <w:sz w:val="20"/>
          <w:szCs w:val="20"/>
        </w:rPr>
        <w:t xml:space="preserve">. Anyone can be a victim of domestic abuse, regardless of sexual identity, age, ethnicity, socio-economic status, sexuality or background and domestic abuse can take place inside or outside of the home. </w:t>
      </w:r>
    </w:p>
    <w:p w14:paraId="0FAD483D" w14:textId="77777777" w:rsidR="001A29F2" w:rsidRPr="009451C1" w:rsidRDefault="001A29F2" w:rsidP="00AA42B8">
      <w:pPr>
        <w:autoSpaceDE w:val="0"/>
        <w:autoSpaceDN w:val="0"/>
        <w:adjustRightInd w:val="0"/>
        <w:spacing w:after="0"/>
        <w:jc w:val="both"/>
        <w:rPr>
          <w:rFonts w:ascii="Arial" w:eastAsiaTheme="minorHAnsi" w:hAnsi="Arial" w:cs="Arial"/>
          <w:bCs/>
          <w:i/>
          <w:sz w:val="12"/>
          <w:szCs w:val="12"/>
          <w:lang w:eastAsia="en-US"/>
        </w:rPr>
      </w:pPr>
    </w:p>
    <w:p w14:paraId="6E06F6A3" w14:textId="45F08075" w:rsidR="00AA42B8" w:rsidRPr="009451C1" w:rsidRDefault="00AA42B8" w:rsidP="001A29F2">
      <w:pPr>
        <w:spacing w:after="0"/>
        <w:jc w:val="both"/>
        <w:rPr>
          <w:rFonts w:ascii="Arial" w:hAnsi="Arial" w:cs="Arial"/>
          <w:sz w:val="20"/>
          <w:szCs w:val="20"/>
        </w:rPr>
      </w:pPr>
      <w:r w:rsidRPr="009451C1">
        <w:rPr>
          <w:rFonts w:ascii="Arial" w:hAnsi="Arial" w:cs="Arial"/>
          <w:sz w:val="20"/>
          <w:szCs w:val="20"/>
        </w:rPr>
        <w:t>Domestic abuse can affect anybody; it occurs across all of society</w:t>
      </w:r>
      <w:r w:rsidRPr="00E0620A">
        <w:rPr>
          <w:rFonts w:ascii="Arial" w:hAnsi="Arial" w:cs="Arial"/>
          <w:color w:val="000000" w:themeColor="text1"/>
          <w:sz w:val="20"/>
          <w:szCs w:val="20"/>
        </w:rPr>
        <w:t xml:space="preserve">, </w:t>
      </w:r>
      <w:r w:rsidR="00123FB8" w:rsidRPr="00E0620A">
        <w:rPr>
          <w:rFonts w:ascii="Arial" w:hAnsi="Arial" w:cs="Arial"/>
          <w:color w:val="000000" w:themeColor="text1"/>
          <w:sz w:val="20"/>
          <w:szCs w:val="20"/>
        </w:rPr>
        <w:t>regardless of sexual identity, age, ethnicity, socio-economic status, sexuality or background and domestic abuse can take place inside or outside of the home</w:t>
      </w:r>
      <w:r w:rsidR="00123FB8" w:rsidRPr="00B5604C">
        <w:rPr>
          <w:rFonts w:ascii="Arial" w:hAnsi="Arial" w:cs="Arial"/>
          <w:sz w:val="20"/>
          <w:szCs w:val="20"/>
        </w:rPr>
        <w:t>.</w:t>
      </w:r>
      <w:r w:rsidR="00123FB8">
        <w:rPr>
          <w:rFonts w:ascii="Arial" w:hAnsi="Arial" w:cs="Arial"/>
          <w:sz w:val="20"/>
          <w:szCs w:val="20"/>
        </w:rPr>
        <w:t xml:space="preserve"> </w:t>
      </w:r>
      <w:r w:rsidRPr="009451C1">
        <w:rPr>
          <w:rFonts w:ascii="Arial" w:hAnsi="Arial" w:cs="Arial"/>
          <w:sz w:val="20"/>
          <w:szCs w:val="20"/>
        </w:rPr>
        <w:t xml:space="preserve">Domestic abuse affects significant numbers of children and their families causing immediate harm as well as damaging future life chances. </w:t>
      </w:r>
      <w:r w:rsidR="001A29F2" w:rsidRPr="009451C1">
        <w:rPr>
          <w:rFonts w:ascii="Arial" w:hAnsi="Arial" w:cs="Arial"/>
          <w:sz w:val="20"/>
          <w:szCs w:val="20"/>
        </w:rPr>
        <w:t>In some cases, a child may blame themselves for the abuse or may have had to</w:t>
      </w:r>
      <w:r w:rsidR="00FD6C2D" w:rsidRPr="009451C1">
        <w:rPr>
          <w:rFonts w:ascii="Arial" w:hAnsi="Arial" w:cs="Arial"/>
          <w:sz w:val="20"/>
          <w:szCs w:val="20"/>
        </w:rPr>
        <w:t xml:space="preserve"> </w:t>
      </w:r>
      <w:r w:rsidR="001A29F2" w:rsidRPr="009451C1">
        <w:rPr>
          <w:rFonts w:ascii="Arial" w:hAnsi="Arial" w:cs="Arial"/>
          <w:sz w:val="20"/>
          <w:szCs w:val="20"/>
        </w:rPr>
        <w:t>leave the family home as a result. Young people can also experience domestic abuse within their own intimate relationships. This form of child-on-child abuse is sometimes referred to as ‘teenage relationship abuse’.</w:t>
      </w:r>
    </w:p>
    <w:p w14:paraId="50E7578F" w14:textId="5616D992" w:rsidR="001A29F2" w:rsidRPr="009451C1" w:rsidRDefault="001A29F2" w:rsidP="00AA42B8">
      <w:pPr>
        <w:spacing w:after="0"/>
        <w:jc w:val="both"/>
        <w:rPr>
          <w:rFonts w:ascii="Arial" w:hAnsi="Arial" w:cs="Arial"/>
          <w:sz w:val="20"/>
          <w:szCs w:val="20"/>
        </w:rPr>
      </w:pPr>
    </w:p>
    <w:p w14:paraId="55F7649A" w14:textId="77777777" w:rsidR="00A31E66" w:rsidRDefault="00AA42B8" w:rsidP="00AA42B8">
      <w:pPr>
        <w:spacing w:after="0"/>
        <w:jc w:val="both"/>
        <w:rPr>
          <w:rFonts w:ascii="Arial" w:hAnsi="Arial" w:cs="Arial"/>
          <w:sz w:val="20"/>
          <w:szCs w:val="20"/>
        </w:rPr>
      </w:pPr>
      <w:r w:rsidRPr="009451C1">
        <w:rPr>
          <w:rFonts w:ascii="Arial" w:hAnsi="Arial" w:cs="Arial"/>
          <w:sz w:val="20"/>
          <w:szCs w:val="20"/>
        </w:rPr>
        <w:t>Domestic abuse negatively affects children. We know that they are often more aware of what is happening than parents think. How they respond depends on their age, personality and support network; but they recover best when they are helped to understand and to process what is happening/has happened to them.</w:t>
      </w:r>
      <w:r w:rsidR="00BE5692" w:rsidRPr="009451C1">
        <w:rPr>
          <w:rFonts w:ascii="Arial" w:hAnsi="Arial" w:cs="Arial"/>
          <w:sz w:val="20"/>
          <w:szCs w:val="20"/>
        </w:rPr>
        <w:t xml:space="preserve"> </w:t>
      </w:r>
      <w:r w:rsidRPr="009451C1">
        <w:rPr>
          <w:rFonts w:ascii="Arial" w:hAnsi="Arial" w:cs="Arial"/>
          <w:sz w:val="20"/>
          <w:szCs w:val="20"/>
        </w:rPr>
        <w:t xml:space="preserve">Their experiences will shape their self-worth, identity, and ability to relate to others in childhood and adulthood; making it much more difficult to succeed at school and develop friendships. </w:t>
      </w:r>
    </w:p>
    <w:p w14:paraId="790F725F" w14:textId="630BC7A8" w:rsidR="00AA42B8" w:rsidRDefault="00AA42B8" w:rsidP="00AA42B8">
      <w:pPr>
        <w:spacing w:after="0"/>
        <w:jc w:val="both"/>
        <w:rPr>
          <w:rFonts w:ascii="Arial" w:hAnsi="Arial" w:cs="Arial"/>
          <w:sz w:val="20"/>
          <w:szCs w:val="20"/>
        </w:rPr>
      </w:pPr>
      <w:r w:rsidRPr="009451C1">
        <w:rPr>
          <w:rFonts w:ascii="Arial" w:hAnsi="Arial" w:cs="Arial"/>
          <w:sz w:val="20"/>
          <w:szCs w:val="20"/>
        </w:rPr>
        <w:t xml:space="preserve">To support our </w:t>
      </w:r>
      <w:r w:rsidR="00915267" w:rsidRPr="009451C1">
        <w:rPr>
          <w:rFonts w:ascii="Arial" w:hAnsi="Arial" w:cs="Arial"/>
          <w:sz w:val="20"/>
          <w:szCs w:val="20"/>
        </w:rPr>
        <w:t>children,</w:t>
      </w:r>
      <w:r w:rsidRPr="009451C1">
        <w:rPr>
          <w:rFonts w:ascii="Arial" w:hAnsi="Arial" w:cs="Arial"/>
          <w:sz w:val="20"/>
          <w:szCs w:val="20"/>
        </w:rPr>
        <w:t xml:space="preserve"> we:</w:t>
      </w:r>
    </w:p>
    <w:p w14:paraId="74291564" w14:textId="77777777" w:rsidR="001F0578" w:rsidRPr="009451C1" w:rsidRDefault="001F0578" w:rsidP="00AA42B8">
      <w:pPr>
        <w:spacing w:after="0"/>
        <w:jc w:val="both"/>
        <w:rPr>
          <w:rFonts w:ascii="Arial" w:hAnsi="Arial" w:cs="Arial"/>
          <w:sz w:val="20"/>
          <w:szCs w:val="20"/>
        </w:rPr>
      </w:pPr>
    </w:p>
    <w:p w14:paraId="60A39BFF" w14:textId="2E138548"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h</w:t>
      </w:r>
      <w:r w:rsidR="00AA42B8" w:rsidRPr="009451C1">
        <w:rPr>
          <w:rFonts w:ascii="Arial" w:eastAsia="Times New Roman" w:hAnsi="Arial" w:cs="Arial"/>
          <w:bCs/>
          <w:iCs/>
          <w:sz w:val="20"/>
          <w:szCs w:val="20"/>
          <w:lang w:eastAsia="en-GB"/>
        </w:rPr>
        <w:t>ave an ethos which puts children’s wellbeing at the heart of all that we do</w:t>
      </w:r>
    </w:p>
    <w:p w14:paraId="7FA47EA4" w14:textId="46E727A7"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c</w:t>
      </w:r>
      <w:r w:rsidR="00AA42B8" w:rsidRPr="009451C1">
        <w:rPr>
          <w:rFonts w:ascii="Arial" w:eastAsia="Times New Roman" w:hAnsi="Arial" w:cs="Arial"/>
          <w:bCs/>
          <w:iCs/>
          <w:sz w:val="20"/>
          <w:szCs w:val="20"/>
          <w:lang w:eastAsia="en-GB"/>
        </w:rPr>
        <w:t>reate a predictable</w:t>
      </w:r>
      <w:r w:rsidR="00E61CEE" w:rsidRPr="009451C1">
        <w:rPr>
          <w:rFonts w:ascii="Arial" w:eastAsia="Times New Roman" w:hAnsi="Arial" w:cs="Arial"/>
          <w:bCs/>
          <w:iCs/>
          <w:sz w:val="20"/>
          <w:szCs w:val="20"/>
          <w:lang w:eastAsia="en-GB"/>
        </w:rPr>
        <w:t xml:space="preserve"> school life with set routines</w:t>
      </w:r>
    </w:p>
    <w:p w14:paraId="649B6731" w14:textId="041D83E2"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e</w:t>
      </w:r>
      <w:r w:rsidR="00AA42B8" w:rsidRPr="009451C1">
        <w:rPr>
          <w:rFonts w:ascii="Arial" w:eastAsia="Times New Roman" w:hAnsi="Arial" w:cs="Arial"/>
          <w:bCs/>
          <w:iCs/>
          <w:sz w:val="20"/>
          <w:szCs w:val="20"/>
          <w:lang w:eastAsia="en-GB"/>
        </w:rPr>
        <w:t>nsure that rules and expectations are clear</w:t>
      </w:r>
      <w:r w:rsidR="00E61CEE" w:rsidRPr="009451C1">
        <w:rPr>
          <w:rFonts w:ascii="Arial" w:eastAsia="Times New Roman" w:hAnsi="Arial" w:cs="Arial"/>
          <w:bCs/>
          <w:iCs/>
          <w:sz w:val="20"/>
          <w:szCs w:val="20"/>
          <w:lang w:eastAsia="en-GB"/>
        </w:rPr>
        <w:t>ly stated and understood by all</w:t>
      </w:r>
    </w:p>
    <w:p w14:paraId="38D2A854" w14:textId="285971B6"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nderstand that oppositional and manipulative behaviours are not attempts to ‘provoke us’, but may be attempts by these children to control their world when so much feels out of control for them</w:t>
      </w:r>
    </w:p>
    <w:p w14:paraId="04907D14" w14:textId="1F19746A"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m</w:t>
      </w:r>
      <w:r w:rsidR="00AA42B8" w:rsidRPr="009451C1">
        <w:rPr>
          <w:rFonts w:ascii="Arial" w:eastAsia="Times New Roman" w:hAnsi="Arial" w:cs="Arial"/>
          <w:bCs/>
          <w:iCs/>
          <w:sz w:val="20"/>
          <w:szCs w:val="20"/>
          <w:lang w:eastAsia="en-GB"/>
        </w:rPr>
        <w:t>odel respectful and caring behaviour, positive conflict resolution and respectful interactions</w:t>
      </w:r>
      <w:r w:rsidRPr="009451C1">
        <w:rPr>
          <w:rFonts w:ascii="Arial" w:eastAsia="Times New Roman" w:hAnsi="Arial" w:cs="Arial"/>
          <w:bCs/>
          <w:iCs/>
          <w:sz w:val="20"/>
          <w:szCs w:val="20"/>
          <w:lang w:eastAsia="en-GB"/>
        </w:rPr>
        <w:t>, h</w:t>
      </w:r>
      <w:r w:rsidR="00AA42B8" w:rsidRPr="009451C1">
        <w:rPr>
          <w:rFonts w:ascii="Arial" w:eastAsia="Times New Roman" w:hAnsi="Arial" w:cs="Arial"/>
          <w:bCs/>
          <w:iCs/>
          <w:sz w:val="20"/>
          <w:szCs w:val="20"/>
          <w:lang w:eastAsia="en-GB"/>
        </w:rPr>
        <w:t>elping children learn not only what not</w:t>
      </w:r>
      <w:r w:rsidR="00E61CEE" w:rsidRPr="009451C1">
        <w:rPr>
          <w:rFonts w:ascii="Arial" w:eastAsia="Times New Roman" w:hAnsi="Arial" w:cs="Arial"/>
          <w:bCs/>
          <w:iCs/>
          <w:sz w:val="20"/>
          <w:szCs w:val="20"/>
          <w:lang w:eastAsia="en-GB"/>
        </w:rPr>
        <w:t xml:space="preserve"> to do, but what to do instead</w:t>
      </w:r>
    </w:p>
    <w:p w14:paraId="361B2495" w14:textId="0A7873C8"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 xml:space="preserve">se the language of choice, making clear the benefits and negative consequences of </w:t>
      </w:r>
      <w:r w:rsidR="00775FC6" w:rsidRPr="009451C1">
        <w:rPr>
          <w:rFonts w:ascii="Arial" w:eastAsia="Times New Roman" w:hAnsi="Arial" w:cs="Arial"/>
          <w:bCs/>
          <w:iCs/>
          <w:sz w:val="20"/>
          <w:szCs w:val="20"/>
          <w:lang w:eastAsia="en-GB"/>
        </w:rPr>
        <w:t>their choices</w:t>
      </w:r>
      <w:r w:rsidRPr="009451C1">
        <w:rPr>
          <w:rFonts w:ascii="Arial" w:eastAsia="Times New Roman" w:hAnsi="Arial" w:cs="Arial"/>
          <w:bCs/>
          <w:iCs/>
          <w:sz w:val="20"/>
          <w:szCs w:val="20"/>
          <w:lang w:eastAsia="en-GB"/>
        </w:rPr>
        <w:t xml:space="preserve"> e</w:t>
      </w:r>
      <w:r w:rsidR="00775FC6" w:rsidRPr="009451C1">
        <w:rPr>
          <w:rFonts w:ascii="Arial" w:eastAsia="Times New Roman" w:hAnsi="Arial" w:cs="Arial"/>
          <w:bCs/>
          <w:iCs/>
          <w:sz w:val="20"/>
          <w:szCs w:val="20"/>
          <w:lang w:eastAsia="en-GB"/>
        </w:rPr>
        <w:t>nsuring that we</w:t>
      </w:r>
      <w:r w:rsidR="00AA42B8" w:rsidRPr="009451C1">
        <w:rPr>
          <w:rFonts w:ascii="Arial" w:eastAsia="Times New Roman" w:hAnsi="Arial" w:cs="Arial"/>
          <w:bCs/>
          <w:iCs/>
          <w:sz w:val="20"/>
          <w:szCs w:val="20"/>
          <w:lang w:eastAsia="en-GB"/>
        </w:rPr>
        <w:t xml:space="preserve"> follow through with</w:t>
      </w:r>
      <w:r w:rsidR="00E61CEE" w:rsidRPr="009451C1">
        <w:rPr>
          <w:rFonts w:ascii="Arial" w:eastAsia="Times New Roman" w:hAnsi="Arial" w:cs="Arial"/>
          <w:bCs/>
          <w:iCs/>
          <w:sz w:val="20"/>
          <w:szCs w:val="20"/>
          <w:lang w:eastAsia="en-GB"/>
        </w:rPr>
        <w:t xml:space="preserve"> any consequences or sanctions</w:t>
      </w:r>
    </w:p>
    <w:p w14:paraId="4A574A6F" w14:textId="4206ABDA"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s</w:t>
      </w:r>
      <w:r w:rsidR="00AA42B8" w:rsidRPr="009451C1">
        <w:rPr>
          <w:rFonts w:ascii="Arial" w:eastAsia="Times New Roman" w:hAnsi="Arial" w:cs="Arial"/>
          <w:bCs/>
          <w:iCs/>
          <w:sz w:val="20"/>
          <w:szCs w:val="20"/>
          <w:lang w:eastAsia="en-GB"/>
        </w:rPr>
        <w:t xml:space="preserve">upport children to put feelings into words. </w:t>
      </w:r>
      <w:r w:rsidR="00775FC6" w:rsidRPr="009451C1">
        <w:rPr>
          <w:rFonts w:ascii="Arial" w:eastAsia="Times New Roman" w:hAnsi="Arial" w:cs="Arial"/>
          <w:bCs/>
          <w:iCs/>
          <w:sz w:val="20"/>
          <w:szCs w:val="20"/>
          <w:lang w:eastAsia="en-GB"/>
        </w:rPr>
        <w:t>We b</w:t>
      </w:r>
      <w:r w:rsidR="00AA42B8" w:rsidRPr="009451C1">
        <w:rPr>
          <w:rFonts w:ascii="Arial" w:eastAsia="Times New Roman" w:hAnsi="Arial" w:cs="Arial"/>
          <w:bCs/>
          <w:iCs/>
          <w:sz w:val="20"/>
          <w:szCs w:val="20"/>
          <w:lang w:eastAsia="en-GB"/>
        </w:rPr>
        <w:t>uild up a vocabulary of emotional words with them so that they can begin to express their feeling</w:t>
      </w:r>
      <w:r w:rsidR="00E61CEE" w:rsidRPr="009451C1">
        <w:rPr>
          <w:rFonts w:ascii="Arial" w:eastAsia="Times New Roman" w:hAnsi="Arial" w:cs="Arial"/>
          <w:bCs/>
          <w:iCs/>
          <w:sz w:val="20"/>
          <w:szCs w:val="20"/>
          <w:lang w:eastAsia="en-GB"/>
        </w:rPr>
        <w:t>s more appropriately/accurately</w:t>
      </w:r>
      <w:r w:rsidR="00AA42B8" w:rsidRPr="009451C1">
        <w:rPr>
          <w:rFonts w:ascii="Arial" w:eastAsia="Times New Roman" w:hAnsi="Arial" w:cs="Arial"/>
          <w:bCs/>
          <w:iCs/>
          <w:sz w:val="20"/>
          <w:szCs w:val="20"/>
          <w:lang w:eastAsia="en-GB"/>
        </w:rPr>
        <w:t xml:space="preserve"> (</w:t>
      </w:r>
      <w:r w:rsidR="00AA42B8" w:rsidRPr="009451C1">
        <w:rPr>
          <w:rFonts w:ascii="Arial" w:eastAsia="Times New Roman" w:hAnsi="Arial" w:cs="Arial"/>
          <w:bCs/>
          <w:i/>
          <w:iCs/>
          <w:sz w:val="20"/>
          <w:szCs w:val="20"/>
          <w:lang w:eastAsia="en-GB"/>
        </w:rPr>
        <w:t>A child exposed to domestic abuse may have seen a lot of behaviours that express strong feelings, but may not have heard words to appropriately express/ describe the</w:t>
      </w:r>
      <w:r w:rsidR="00E61CEE" w:rsidRPr="009451C1">
        <w:rPr>
          <w:rFonts w:ascii="Arial" w:eastAsia="Times New Roman" w:hAnsi="Arial" w:cs="Arial"/>
          <w:bCs/>
          <w:i/>
          <w:iCs/>
          <w:sz w:val="20"/>
          <w:szCs w:val="20"/>
          <w:lang w:eastAsia="en-GB"/>
        </w:rPr>
        <w:t>se feelings)</w:t>
      </w:r>
    </w:p>
    <w:p w14:paraId="11CF6A28" w14:textId="130A9361"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nderstand that the child may experience conflicting and confusing emotions when thinking of</w:t>
      </w:r>
      <w:r w:rsidR="00E61CEE" w:rsidRPr="009451C1">
        <w:rPr>
          <w:rFonts w:ascii="Arial" w:eastAsia="Times New Roman" w:hAnsi="Arial" w:cs="Arial"/>
          <w:bCs/>
          <w:iCs/>
          <w:sz w:val="20"/>
          <w:szCs w:val="20"/>
          <w:lang w:eastAsia="en-GB"/>
        </w:rPr>
        <w:t xml:space="preserve"> or talking about their parents</w:t>
      </w:r>
    </w:p>
    <w:p w14:paraId="5D282E3C" w14:textId="6D8FF7BD"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c</w:t>
      </w:r>
      <w:r w:rsidR="00AA42B8" w:rsidRPr="009451C1">
        <w:rPr>
          <w:rFonts w:ascii="Arial" w:eastAsia="Times New Roman" w:hAnsi="Arial" w:cs="Arial"/>
          <w:bCs/>
          <w:iCs/>
          <w:sz w:val="20"/>
          <w:szCs w:val="20"/>
          <w:lang w:eastAsia="en-GB"/>
        </w:rPr>
        <w:t xml:space="preserve">reate opportunities for children to feel successful. </w:t>
      </w:r>
      <w:r w:rsidR="00775FC6" w:rsidRPr="009451C1">
        <w:rPr>
          <w:rFonts w:ascii="Arial" w:eastAsia="Times New Roman" w:hAnsi="Arial" w:cs="Arial"/>
          <w:bCs/>
          <w:iCs/>
          <w:sz w:val="20"/>
          <w:szCs w:val="20"/>
          <w:lang w:eastAsia="en-GB"/>
        </w:rPr>
        <w:t>We l</w:t>
      </w:r>
      <w:r w:rsidR="00CE052C" w:rsidRPr="009451C1">
        <w:rPr>
          <w:rFonts w:ascii="Arial" w:eastAsia="Times New Roman" w:hAnsi="Arial" w:cs="Arial"/>
          <w:bCs/>
          <w:iCs/>
          <w:sz w:val="20"/>
          <w:szCs w:val="20"/>
          <w:lang w:eastAsia="en-GB"/>
        </w:rPr>
        <w:t xml:space="preserve">et the child </w:t>
      </w:r>
      <w:r w:rsidR="00AA42B8" w:rsidRPr="009451C1">
        <w:rPr>
          <w:rFonts w:ascii="Arial" w:eastAsia="Times New Roman" w:hAnsi="Arial" w:cs="Arial"/>
          <w:bCs/>
          <w:iCs/>
          <w:sz w:val="20"/>
          <w:szCs w:val="20"/>
          <w:lang w:eastAsia="en-GB"/>
        </w:rPr>
        <w:t xml:space="preserve">know that they </w:t>
      </w:r>
      <w:r w:rsidR="00BE5692" w:rsidRPr="009451C1">
        <w:rPr>
          <w:rFonts w:ascii="Arial" w:eastAsia="Times New Roman" w:hAnsi="Arial" w:cs="Arial"/>
          <w:bCs/>
          <w:iCs/>
          <w:sz w:val="20"/>
          <w:szCs w:val="20"/>
          <w:lang w:eastAsia="en-GB"/>
        </w:rPr>
        <w:t>matter,</w:t>
      </w:r>
      <w:r w:rsidR="00AA42B8" w:rsidRPr="009451C1">
        <w:rPr>
          <w:rFonts w:ascii="Arial" w:eastAsia="Times New Roman" w:hAnsi="Arial" w:cs="Arial"/>
          <w:bCs/>
          <w:iCs/>
          <w:sz w:val="20"/>
          <w:szCs w:val="20"/>
          <w:lang w:eastAsia="en-GB"/>
        </w:rPr>
        <w:t xml:space="preserve"> tak</w:t>
      </w:r>
      <w:r w:rsidR="00E61CEE" w:rsidRPr="009451C1">
        <w:rPr>
          <w:rFonts w:ascii="Arial" w:eastAsia="Times New Roman" w:hAnsi="Arial" w:cs="Arial"/>
          <w:bCs/>
          <w:iCs/>
          <w:sz w:val="20"/>
          <w:szCs w:val="20"/>
          <w:lang w:eastAsia="en-GB"/>
        </w:rPr>
        <w:t>ing an active interest in them</w:t>
      </w:r>
    </w:p>
    <w:p w14:paraId="6982AC5B" w14:textId="2ECA2232"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 xml:space="preserve">  </w:t>
      </w:r>
      <w:r w:rsidR="00B953EC" w:rsidRPr="009451C1">
        <w:rPr>
          <w:rFonts w:ascii="Arial" w:eastAsia="Times New Roman" w:hAnsi="Arial" w:cs="Arial"/>
          <w:bCs/>
          <w:iCs/>
          <w:sz w:val="20"/>
          <w:szCs w:val="20"/>
          <w:lang w:val="en-US" w:eastAsia="en-GB"/>
        </w:rPr>
        <w:t>a</w:t>
      </w:r>
      <w:r w:rsidR="00AA42B8" w:rsidRPr="009451C1">
        <w:rPr>
          <w:rFonts w:ascii="Arial" w:eastAsia="Times New Roman" w:hAnsi="Arial" w:cs="Arial"/>
          <w:bCs/>
          <w:iCs/>
          <w:sz w:val="20"/>
          <w:szCs w:val="20"/>
          <w:lang w:val="en-US" w:eastAsia="en-GB"/>
        </w:rPr>
        <w:t>ccept that they may not be willing or able to talk about it right away (if ever)</w:t>
      </w:r>
      <w:r w:rsidR="00AA42B8" w:rsidRPr="009451C1">
        <w:rPr>
          <w:rFonts w:ascii="Arial" w:eastAsia="Times New Roman" w:hAnsi="Arial" w:cs="Arial"/>
          <w:bCs/>
          <w:iCs/>
          <w:sz w:val="20"/>
          <w:szCs w:val="20"/>
          <w:lang w:eastAsia="en-GB"/>
        </w:rPr>
        <w:t xml:space="preserve"> </w:t>
      </w:r>
    </w:p>
    <w:p w14:paraId="551B02DD" w14:textId="4A4D192F"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lastRenderedPageBreak/>
        <w:t xml:space="preserve">  </w:t>
      </w:r>
      <w:r w:rsidR="00B953EC" w:rsidRPr="009451C1">
        <w:rPr>
          <w:rFonts w:ascii="Arial" w:eastAsia="Times New Roman" w:hAnsi="Arial" w:cs="Arial"/>
          <w:bCs/>
          <w:iCs/>
          <w:sz w:val="20"/>
          <w:szCs w:val="20"/>
          <w:lang w:val="en-US" w:eastAsia="en-GB"/>
        </w:rPr>
        <w:t>p</w:t>
      </w:r>
      <w:r w:rsidR="00AA42B8" w:rsidRPr="009451C1">
        <w:rPr>
          <w:rFonts w:ascii="Arial" w:eastAsia="Times New Roman" w:hAnsi="Arial" w:cs="Arial"/>
          <w:bCs/>
          <w:iCs/>
          <w:sz w:val="20"/>
          <w:szCs w:val="20"/>
          <w:lang w:val="en-US" w:eastAsia="en-GB"/>
        </w:rPr>
        <w:t xml:space="preserve">rovide effective, non-verbal, systems for children to access support </w:t>
      </w:r>
    </w:p>
    <w:p w14:paraId="0849B008" w14:textId="4F7E6953"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p</w:t>
      </w:r>
      <w:r w:rsidR="00AA42B8" w:rsidRPr="009451C1">
        <w:rPr>
          <w:rFonts w:ascii="Arial" w:eastAsia="Times New Roman" w:hAnsi="Arial" w:cs="Arial"/>
          <w:bCs/>
          <w:iCs/>
          <w:sz w:val="20"/>
          <w:szCs w:val="20"/>
          <w:lang w:val="en-US" w:eastAsia="en-GB"/>
        </w:rPr>
        <w:t xml:space="preserve">rovide </w:t>
      </w:r>
      <w:r w:rsidR="00AA42B8" w:rsidRPr="009451C1">
        <w:rPr>
          <w:rFonts w:ascii="Arial" w:eastAsia="Times New Roman" w:hAnsi="Arial" w:cs="Arial"/>
          <w:bCs/>
          <w:iCs/>
          <w:sz w:val="20"/>
          <w:szCs w:val="20"/>
          <w:lang w:eastAsia="en-GB"/>
        </w:rPr>
        <w:t>reassurance that only people who need to know about the incident will</w:t>
      </w:r>
      <w:r w:rsidR="008D7B9A" w:rsidRPr="009451C1">
        <w:rPr>
          <w:rFonts w:ascii="Arial" w:eastAsia="Times New Roman" w:hAnsi="Arial" w:cs="Arial"/>
          <w:bCs/>
          <w:iCs/>
          <w:sz w:val="20"/>
          <w:szCs w:val="20"/>
          <w:lang w:eastAsia="en-GB"/>
        </w:rPr>
        <w:t xml:space="preserve"> </w:t>
      </w:r>
      <w:r w:rsidR="00E61CEE" w:rsidRPr="009451C1">
        <w:rPr>
          <w:rFonts w:ascii="Arial" w:eastAsia="Times New Roman" w:hAnsi="Arial" w:cs="Arial"/>
          <w:bCs/>
          <w:iCs/>
          <w:sz w:val="20"/>
          <w:szCs w:val="20"/>
          <w:lang w:eastAsia="en-GB"/>
        </w:rPr>
        <w:t>know</w:t>
      </w:r>
    </w:p>
    <w:p w14:paraId="0DF2CAEC" w14:textId="495CB3AD"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a</w:t>
      </w:r>
      <w:r w:rsidR="00AA42B8" w:rsidRPr="009451C1">
        <w:rPr>
          <w:rFonts w:ascii="Arial" w:eastAsia="Times New Roman" w:hAnsi="Arial" w:cs="Arial"/>
          <w:bCs/>
          <w:iCs/>
          <w:sz w:val="20"/>
          <w:szCs w:val="20"/>
          <w:lang w:eastAsia="en-GB"/>
        </w:rPr>
        <w:t xml:space="preserve">llow the child, where necessary, to safely store work in school or shred it after completion when providing interventions </w:t>
      </w:r>
    </w:p>
    <w:p w14:paraId="365F7310" w14:textId="531D2D40"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h</w:t>
      </w:r>
      <w:r w:rsidR="00AA42B8" w:rsidRPr="009451C1">
        <w:rPr>
          <w:rFonts w:ascii="Arial" w:eastAsia="Times New Roman" w:hAnsi="Arial" w:cs="Arial"/>
          <w:bCs/>
          <w:iCs/>
          <w:sz w:val="20"/>
          <w:szCs w:val="20"/>
          <w:lang w:eastAsia="en-GB"/>
        </w:rPr>
        <w:t xml:space="preserve">ave visible and accessible worry boxes/internal support systems /information regarding external sources of support e.g. Childline etc.  </w:t>
      </w:r>
    </w:p>
    <w:p w14:paraId="18691EC5" w14:textId="62F5F4B4" w:rsidR="00FD6C2D" w:rsidRPr="009451C1" w:rsidRDefault="00B953EC"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color w:val="00B050"/>
          <w:sz w:val="20"/>
          <w:szCs w:val="20"/>
          <w:lang w:eastAsia="en-GB"/>
        </w:rPr>
        <w:t xml:space="preserve">  </w:t>
      </w:r>
      <w:r w:rsidRPr="009451C1">
        <w:rPr>
          <w:rFonts w:ascii="Arial" w:eastAsia="Times New Roman" w:hAnsi="Arial" w:cs="Arial"/>
          <w:bCs/>
          <w:iCs/>
          <w:sz w:val="20"/>
          <w:szCs w:val="20"/>
          <w:lang w:eastAsia="en-GB"/>
        </w:rPr>
        <w:t>p</w:t>
      </w:r>
      <w:r w:rsidR="00FD6C2D" w:rsidRPr="009451C1">
        <w:rPr>
          <w:rFonts w:ascii="Arial" w:eastAsia="Times New Roman" w:hAnsi="Arial" w:cs="Arial"/>
          <w:bCs/>
          <w:iCs/>
          <w:sz w:val="20"/>
          <w:szCs w:val="20"/>
          <w:lang w:eastAsia="en-GB"/>
        </w:rPr>
        <w:t>rovide opportunities to teach about and discuss healthy and unhealthy relationships</w:t>
      </w:r>
    </w:p>
    <w:p w14:paraId="06CDF08D" w14:textId="77777777" w:rsidR="00AA42B8" w:rsidRPr="009451C1" w:rsidRDefault="00AA42B8" w:rsidP="00AA42B8">
      <w:pPr>
        <w:pStyle w:val="ListParagraph"/>
        <w:tabs>
          <w:tab w:val="left" w:pos="142"/>
        </w:tabs>
        <w:spacing w:after="0"/>
        <w:ind w:left="142"/>
        <w:jc w:val="both"/>
        <w:rPr>
          <w:rFonts w:ascii="Arial" w:eastAsia="Times New Roman" w:hAnsi="Arial" w:cs="Arial"/>
          <w:bCs/>
          <w:iCs/>
          <w:sz w:val="16"/>
          <w:szCs w:val="16"/>
          <w:lang w:eastAsia="en-GB"/>
        </w:rPr>
      </w:pPr>
    </w:p>
    <w:p w14:paraId="25920C7E" w14:textId="1DFED830" w:rsidR="00AA42B8" w:rsidRPr="009451C1" w:rsidRDefault="00BB51F1" w:rsidP="00AA42B8">
      <w:pPr>
        <w:pStyle w:val="ListParagraph"/>
        <w:tabs>
          <w:tab w:val="left" w:pos="142"/>
        </w:tabs>
        <w:spacing w:after="0"/>
        <w:ind w:left="142"/>
        <w:jc w:val="both"/>
        <w:rPr>
          <w:rStyle w:val="Hyperlink"/>
          <w:rFonts w:ascii="Arial" w:eastAsia="Times New Roman" w:hAnsi="Arial" w:cs="Arial"/>
          <w:bCs/>
          <w:iCs/>
          <w:sz w:val="20"/>
          <w:szCs w:val="20"/>
          <w:lang w:eastAsia="en-GB"/>
        </w:rPr>
      </w:pPr>
      <w:r w:rsidRPr="009451C1">
        <w:rPr>
          <w:rFonts w:ascii="Arial" w:eastAsia="Times New Roman" w:hAnsi="Arial" w:cs="Arial"/>
          <w:bCs/>
          <w:iCs/>
          <w:color w:val="0000FF"/>
          <w:sz w:val="20"/>
          <w:szCs w:val="20"/>
          <w:lang w:eastAsia="en-GB"/>
        </w:rPr>
        <w:fldChar w:fldCharType="begin"/>
      </w:r>
      <w:r w:rsidRPr="009451C1">
        <w:rPr>
          <w:rFonts w:ascii="Arial" w:eastAsia="Times New Roman" w:hAnsi="Arial" w:cs="Arial"/>
          <w:bCs/>
          <w:iCs/>
          <w:color w:val="0000FF"/>
          <w:sz w:val="20"/>
          <w:szCs w:val="20"/>
          <w:lang w:eastAsia="en-GB"/>
        </w:rPr>
        <w:instrText xml:space="preserve"> HYPERLINK "https://www.cheshireeast.gov.uk/livewell/staying-safe/domestic-abuse-and-sexual-violence/domestic-abuse-tools-and-resources.aspx" </w:instrText>
      </w:r>
      <w:r w:rsidRPr="009451C1">
        <w:rPr>
          <w:rFonts w:ascii="Arial" w:eastAsia="Times New Roman" w:hAnsi="Arial" w:cs="Arial"/>
          <w:bCs/>
          <w:iCs/>
          <w:color w:val="0000FF"/>
          <w:sz w:val="20"/>
          <w:szCs w:val="20"/>
          <w:lang w:eastAsia="en-GB"/>
        </w:rPr>
      </w:r>
      <w:r w:rsidRPr="009451C1">
        <w:rPr>
          <w:rFonts w:ascii="Arial" w:eastAsia="Times New Roman" w:hAnsi="Arial" w:cs="Arial"/>
          <w:bCs/>
          <w:iCs/>
          <w:color w:val="0000FF"/>
          <w:sz w:val="20"/>
          <w:szCs w:val="20"/>
          <w:lang w:eastAsia="en-GB"/>
        </w:rPr>
        <w:fldChar w:fldCharType="separate"/>
      </w:r>
      <w:r w:rsidR="00AA42B8" w:rsidRPr="009451C1">
        <w:rPr>
          <w:rStyle w:val="Hyperlink"/>
          <w:rFonts w:ascii="Arial" w:eastAsia="Times New Roman" w:hAnsi="Arial" w:cs="Arial"/>
          <w:bCs/>
          <w:iCs/>
          <w:sz w:val="20"/>
          <w:szCs w:val="20"/>
          <w:lang w:eastAsia="en-GB"/>
        </w:rPr>
        <w:t>Children, Young People and Domestic Abuse</w:t>
      </w:r>
    </w:p>
    <w:p w14:paraId="3A108E1D" w14:textId="25340573" w:rsidR="00F245CD" w:rsidRDefault="00BB51F1" w:rsidP="00AA42B8">
      <w:pPr>
        <w:autoSpaceDE w:val="0"/>
        <w:autoSpaceDN w:val="0"/>
        <w:adjustRightInd w:val="0"/>
        <w:spacing w:after="0"/>
        <w:jc w:val="both"/>
        <w:rPr>
          <w:rFonts w:ascii="Arial" w:eastAsia="Times New Roman" w:hAnsi="Arial" w:cs="Arial"/>
          <w:bCs/>
          <w:iCs/>
          <w:color w:val="0000FF"/>
          <w:sz w:val="20"/>
          <w:szCs w:val="20"/>
          <w:lang w:eastAsia="en-GB"/>
        </w:rPr>
      </w:pPr>
      <w:r w:rsidRPr="009451C1">
        <w:rPr>
          <w:rFonts w:ascii="Arial" w:eastAsia="Times New Roman" w:hAnsi="Arial" w:cs="Arial"/>
          <w:bCs/>
          <w:iCs/>
          <w:color w:val="0000FF"/>
          <w:sz w:val="20"/>
          <w:szCs w:val="20"/>
          <w:lang w:eastAsia="en-GB"/>
        </w:rPr>
        <w:fldChar w:fldCharType="end"/>
      </w:r>
    </w:p>
    <w:p w14:paraId="5BE8F175" w14:textId="77777777" w:rsidR="00767B14" w:rsidRPr="00223963" w:rsidRDefault="00767B14" w:rsidP="00AA42B8">
      <w:pPr>
        <w:autoSpaceDE w:val="0"/>
        <w:autoSpaceDN w:val="0"/>
        <w:adjustRightInd w:val="0"/>
        <w:spacing w:after="0"/>
        <w:jc w:val="both"/>
        <w:rPr>
          <w:rStyle w:val="ui-provider"/>
          <w:rFonts w:asciiTheme="minorHAnsi" w:hAnsiTheme="minorHAnsi" w:cstheme="minorHAnsi"/>
          <w:color w:val="000000" w:themeColor="text1"/>
          <w:sz w:val="24"/>
          <w:szCs w:val="24"/>
          <w:u w:val="single"/>
        </w:rPr>
      </w:pPr>
      <w:r w:rsidRPr="00223963">
        <w:rPr>
          <w:rStyle w:val="ui-provider"/>
          <w:rFonts w:asciiTheme="minorHAnsi" w:hAnsiTheme="minorHAnsi" w:cstheme="minorHAnsi"/>
          <w:b/>
          <w:bCs/>
          <w:color w:val="000000" w:themeColor="text1"/>
          <w:sz w:val="24"/>
          <w:szCs w:val="24"/>
          <w:u w:val="single"/>
        </w:rPr>
        <w:t xml:space="preserve">Homelessness </w:t>
      </w:r>
    </w:p>
    <w:p w14:paraId="0B434DAD"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Being homeless or being at risk of becoming homeless presents a real risk to a child’s welfare. Our designated safeguarding lead (and any deputies) are aware of contact details and referral routes into the Local Housing Authority so they can raise/progress concerns at the earliest opportunity.</w:t>
      </w:r>
    </w:p>
    <w:p w14:paraId="31F03007"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0A3E42C8"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 xml:space="preserve">Indicators that a family may be at risk of homelessness include household debt, rent arrears, domestic abuse and anti-social behaviour, as well as the family being asked to leave a property. Whilst referrals and/or discussion with the Local Housing Authority should be progressed as appropriate, and in accordance with local procedures, this does not, and should not, replace a referral into local authority children’s social care where a child has been harmed or is at risk of harm. </w:t>
      </w:r>
    </w:p>
    <w:p w14:paraId="0DBF0326"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55A812D3" w14:textId="4D4BF560" w:rsidR="00767B14"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 xml:space="preserve">However, it should also be recognised in some cases 16- and 17-year-olds could be living independently from their parents or guardians, for example through their exclusion from the family home, and will require a different level of intervention and support. Local authority children’s social care will be the lead agency for these </w:t>
      </w:r>
      <w:proofErr w:type="gramStart"/>
      <w:r w:rsidRPr="00A31E66">
        <w:rPr>
          <w:rStyle w:val="ui-provider"/>
          <w:rFonts w:asciiTheme="minorHAnsi" w:hAnsiTheme="minorHAnsi" w:cstheme="minorHAnsi"/>
          <w:color w:val="000000" w:themeColor="text1"/>
          <w:sz w:val="20"/>
          <w:szCs w:val="20"/>
        </w:rPr>
        <w:t>children</w:t>
      </w:r>
      <w:proofErr w:type="gramEnd"/>
      <w:r w:rsidRPr="00A31E66">
        <w:rPr>
          <w:rStyle w:val="ui-provider"/>
          <w:rFonts w:asciiTheme="minorHAnsi" w:hAnsiTheme="minorHAnsi" w:cstheme="minorHAnsi"/>
          <w:color w:val="000000" w:themeColor="text1"/>
          <w:sz w:val="20"/>
          <w:szCs w:val="20"/>
        </w:rPr>
        <w:t xml:space="preserve"> and our designated safeguarding lead (or a deputy) ensures appropriate referrals are made based on the child’s circumstances. </w:t>
      </w:r>
    </w:p>
    <w:p w14:paraId="3A5B7F39" w14:textId="77777777" w:rsidR="00774991" w:rsidRPr="00DF041D" w:rsidRDefault="00774991"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12CE4CD5" w14:textId="78A3869B" w:rsidR="00774991" w:rsidRPr="00DF041D" w:rsidRDefault="00774991" w:rsidP="00AA42B8">
      <w:pPr>
        <w:autoSpaceDE w:val="0"/>
        <w:autoSpaceDN w:val="0"/>
        <w:adjustRightInd w:val="0"/>
        <w:spacing w:after="0"/>
        <w:jc w:val="both"/>
        <w:rPr>
          <w:rFonts w:asciiTheme="minorHAnsi" w:hAnsiTheme="minorHAnsi" w:cstheme="minorHAnsi"/>
          <w:color w:val="000000" w:themeColor="text1"/>
          <w:sz w:val="20"/>
          <w:szCs w:val="20"/>
        </w:rPr>
      </w:pPr>
      <w:r w:rsidRPr="00DF041D">
        <w:rPr>
          <w:rFonts w:asciiTheme="minorHAnsi" w:hAnsiTheme="minorHAnsi" w:cstheme="minorHAnsi"/>
          <w:color w:val="000000" w:themeColor="text1"/>
          <w:sz w:val="20"/>
          <w:szCs w:val="20"/>
        </w:rPr>
        <w:t xml:space="preserve">The Children’s Wellbeing and Schools Act </w:t>
      </w:r>
      <w:r w:rsidR="00B81EF3" w:rsidRPr="00DF041D">
        <w:rPr>
          <w:rFonts w:asciiTheme="minorHAnsi" w:hAnsiTheme="minorHAnsi" w:cstheme="minorHAnsi"/>
          <w:color w:val="000000" w:themeColor="text1"/>
          <w:sz w:val="20"/>
          <w:szCs w:val="20"/>
        </w:rPr>
        <w:t xml:space="preserve">2026 </w:t>
      </w:r>
      <w:r w:rsidRPr="00DF041D">
        <w:rPr>
          <w:rFonts w:asciiTheme="minorHAnsi" w:hAnsiTheme="minorHAnsi" w:cstheme="minorHAnsi"/>
          <w:color w:val="000000" w:themeColor="text1"/>
          <w:sz w:val="20"/>
          <w:szCs w:val="20"/>
        </w:rPr>
        <w:t xml:space="preserve">places a new duty on local housing authorities in England to notify educational institutions, health visiting services and general medical practices, when a child is placed in temporary accommodation. </w:t>
      </w:r>
      <w:r w:rsidR="006F495F" w:rsidRPr="00DF041D">
        <w:rPr>
          <w:rFonts w:asciiTheme="minorHAnsi" w:hAnsiTheme="minorHAnsi" w:cstheme="minorHAnsi"/>
          <w:color w:val="000000" w:themeColor="text1"/>
          <w:sz w:val="20"/>
          <w:szCs w:val="20"/>
        </w:rPr>
        <w:t xml:space="preserve"> </w:t>
      </w:r>
      <w:r w:rsidRPr="00DF041D">
        <w:rPr>
          <w:rFonts w:asciiTheme="minorHAnsi" w:hAnsiTheme="minorHAnsi" w:cstheme="minorHAnsi"/>
          <w:color w:val="000000" w:themeColor="text1"/>
          <w:sz w:val="20"/>
          <w:szCs w:val="20"/>
        </w:rPr>
        <w:t>This notification should be made when consent has been given from the parent, those with parental responsibility or care of the child, or the child themselves in cases of 16–17-year-olds living independently from their parents.   </w:t>
      </w:r>
    </w:p>
    <w:p w14:paraId="60F52955" w14:textId="77777777" w:rsidR="00774991" w:rsidRPr="00DF041D" w:rsidRDefault="00774991" w:rsidP="00AA42B8">
      <w:pPr>
        <w:autoSpaceDE w:val="0"/>
        <w:autoSpaceDN w:val="0"/>
        <w:adjustRightInd w:val="0"/>
        <w:spacing w:after="0"/>
        <w:jc w:val="both"/>
        <w:rPr>
          <w:rFonts w:asciiTheme="minorHAnsi" w:hAnsiTheme="minorHAnsi" w:cstheme="minorHAnsi"/>
          <w:color w:val="000000" w:themeColor="text1"/>
          <w:sz w:val="20"/>
          <w:szCs w:val="20"/>
        </w:rPr>
      </w:pPr>
    </w:p>
    <w:p w14:paraId="3CAF6AAC" w14:textId="0725DE71" w:rsidR="00774991" w:rsidRPr="00DF041D" w:rsidRDefault="00774991"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DF041D">
        <w:rPr>
          <w:rFonts w:asciiTheme="minorHAnsi" w:hAnsiTheme="minorHAnsi" w:cstheme="minorHAnsi"/>
          <w:color w:val="000000" w:themeColor="text1"/>
          <w:sz w:val="20"/>
          <w:szCs w:val="20"/>
        </w:rPr>
        <w:t xml:space="preserve">The notification will enable school and college staff to safeguard and promote the welfare of these children at the earliest opportunity and support them to improve their outcomes. Whilst any discussion with the local housing authority should be progressed as appropriate, this notification does not, and should not, replace existing safeguarding and welfare duties nor a referral into local authority children’s social care where a child has been harmed or is at risk of harm.  </w:t>
      </w:r>
    </w:p>
    <w:p w14:paraId="3A4218D4" w14:textId="77777777" w:rsidR="00767B14" w:rsidRPr="00767B14" w:rsidRDefault="00767B14" w:rsidP="00AA42B8">
      <w:pPr>
        <w:autoSpaceDE w:val="0"/>
        <w:autoSpaceDN w:val="0"/>
        <w:adjustRightInd w:val="0"/>
        <w:spacing w:after="0"/>
        <w:jc w:val="both"/>
        <w:rPr>
          <w:rFonts w:asciiTheme="minorHAnsi" w:eastAsiaTheme="minorHAnsi" w:hAnsiTheme="minorHAnsi" w:cstheme="minorHAnsi"/>
          <w:bCs/>
          <w:i/>
          <w:color w:val="00B050"/>
          <w:sz w:val="20"/>
          <w:szCs w:val="20"/>
          <w:lang w:eastAsia="en-US"/>
        </w:rPr>
      </w:pPr>
    </w:p>
    <w:p w14:paraId="701A690B" w14:textId="7C78E585" w:rsidR="00522AC7" w:rsidRPr="009451C1" w:rsidRDefault="00AA42B8" w:rsidP="00AA42B8">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b/>
          <w:bCs/>
          <w:color w:val="000000"/>
          <w:sz w:val="24"/>
          <w:szCs w:val="24"/>
          <w:u w:val="single"/>
          <w:lang w:eastAsia="en-US"/>
        </w:rPr>
        <w:t xml:space="preserve">Emotional </w:t>
      </w:r>
      <w:r w:rsidR="008E7C71">
        <w:rPr>
          <w:rFonts w:ascii="Arial" w:eastAsiaTheme="minorHAnsi" w:hAnsi="Arial" w:cs="Arial"/>
          <w:b/>
          <w:bCs/>
          <w:color w:val="000000"/>
          <w:sz w:val="24"/>
          <w:szCs w:val="24"/>
          <w:u w:val="single"/>
          <w:lang w:eastAsia="en-US"/>
        </w:rPr>
        <w:t>A</w:t>
      </w:r>
      <w:r w:rsidRPr="009451C1">
        <w:rPr>
          <w:rFonts w:ascii="Arial" w:eastAsiaTheme="minorHAnsi" w:hAnsi="Arial" w:cs="Arial"/>
          <w:b/>
          <w:bCs/>
          <w:color w:val="000000"/>
          <w:sz w:val="24"/>
          <w:szCs w:val="24"/>
          <w:u w:val="single"/>
          <w:lang w:eastAsia="en-US"/>
        </w:rPr>
        <w:t>buse</w:t>
      </w:r>
    </w:p>
    <w:p w14:paraId="403CC042" w14:textId="023F8D0D" w:rsidR="00B238E0" w:rsidRDefault="00B238E0" w:rsidP="00AA42B8">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Staff are all aware that emotional abuse i</w:t>
      </w:r>
      <w:r w:rsidR="00522AC7" w:rsidRPr="009451C1">
        <w:rPr>
          <w:rFonts w:ascii="Arial" w:eastAsiaTheme="minorHAnsi" w:hAnsi="Arial" w:cs="Arial"/>
          <w:color w:val="000000"/>
          <w:sz w:val="20"/>
          <w:szCs w:val="20"/>
          <w:lang w:eastAsia="en-US"/>
        </w:rPr>
        <w:t>s</w:t>
      </w:r>
      <w:r w:rsidR="00AA42B8" w:rsidRPr="009451C1">
        <w:rPr>
          <w:rFonts w:ascii="Arial" w:eastAsiaTheme="minorHAnsi" w:hAnsi="Arial" w:cs="Arial"/>
          <w:color w:val="000000"/>
          <w:sz w:val="20"/>
          <w:szCs w:val="20"/>
          <w:lang w:eastAsia="en-US"/>
        </w:rPr>
        <w:t xml:space="preserve"> the persistent emotional maltreatment of a child </w:t>
      </w:r>
      <w:r w:rsidR="003E748C" w:rsidRPr="009451C1">
        <w:rPr>
          <w:rFonts w:ascii="Arial" w:eastAsiaTheme="minorHAnsi" w:hAnsi="Arial" w:cs="Arial"/>
          <w:color w:val="000000"/>
          <w:sz w:val="20"/>
          <w:szCs w:val="20"/>
          <w:lang w:eastAsia="en-US"/>
        </w:rPr>
        <w:t xml:space="preserve">which can </w:t>
      </w:r>
      <w:r w:rsidR="00AA42B8" w:rsidRPr="009451C1">
        <w:rPr>
          <w:rFonts w:ascii="Arial" w:eastAsiaTheme="minorHAnsi" w:hAnsi="Arial" w:cs="Arial"/>
          <w:color w:val="000000"/>
          <w:sz w:val="20"/>
          <w:szCs w:val="20"/>
          <w:lang w:eastAsia="en-US"/>
        </w:rPr>
        <w:t xml:space="preserve">cause severe and adverse effects on the child’s emotional development. </w:t>
      </w:r>
    </w:p>
    <w:p w14:paraId="1BFE179F" w14:textId="77777777" w:rsidR="003E388D" w:rsidRPr="009451C1" w:rsidRDefault="003E388D" w:rsidP="00AA42B8">
      <w:pPr>
        <w:autoSpaceDE w:val="0"/>
        <w:autoSpaceDN w:val="0"/>
        <w:adjustRightInd w:val="0"/>
        <w:spacing w:after="0"/>
        <w:jc w:val="both"/>
        <w:rPr>
          <w:rFonts w:ascii="Arial" w:eastAsiaTheme="minorHAnsi" w:hAnsi="Arial" w:cs="Arial"/>
          <w:color w:val="000000"/>
          <w:sz w:val="12"/>
          <w:szCs w:val="12"/>
          <w:lang w:eastAsia="en-US"/>
        </w:rPr>
      </w:pPr>
    </w:p>
    <w:p w14:paraId="46D3A0E1" w14:textId="7C1DE935" w:rsidR="00941446" w:rsidRPr="009451C1" w:rsidRDefault="00B238E0" w:rsidP="00AA42B8">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We understand that it may involve the following:</w:t>
      </w:r>
    </w:p>
    <w:p w14:paraId="01E6B7E3" w14:textId="507278CF" w:rsidR="00B238E0"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c</w:t>
      </w:r>
      <w:r w:rsidR="00B238E0" w:rsidRPr="009451C1">
        <w:rPr>
          <w:rFonts w:ascii="Arial" w:eastAsiaTheme="minorHAnsi" w:hAnsi="Arial" w:cs="Arial"/>
          <w:color w:val="000000"/>
          <w:sz w:val="20"/>
          <w:szCs w:val="20"/>
          <w:lang w:eastAsia="en-US"/>
        </w:rPr>
        <w:t>onveying</w:t>
      </w:r>
      <w:r w:rsidR="00AA42B8" w:rsidRPr="009451C1">
        <w:rPr>
          <w:rFonts w:ascii="Arial" w:eastAsiaTheme="minorHAnsi" w:hAnsi="Arial" w:cs="Arial"/>
          <w:color w:val="000000"/>
          <w:sz w:val="20"/>
          <w:szCs w:val="20"/>
          <w:lang w:eastAsia="en-US"/>
        </w:rPr>
        <w:t xml:space="preserve"> to a child that they are worthless or unloved, inadequate, or valued only insofar as they me</w:t>
      </w:r>
      <w:r w:rsidR="00E61CEE" w:rsidRPr="009451C1">
        <w:rPr>
          <w:rFonts w:ascii="Arial" w:eastAsiaTheme="minorHAnsi" w:hAnsi="Arial" w:cs="Arial"/>
          <w:color w:val="000000"/>
          <w:sz w:val="20"/>
          <w:szCs w:val="20"/>
          <w:lang w:eastAsia="en-US"/>
        </w:rPr>
        <w:t>et the needs of another person</w:t>
      </w:r>
    </w:p>
    <w:p w14:paraId="0B2934AB" w14:textId="3C49F3E2" w:rsidR="00B238E0" w:rsidRPr="00DF041D" w:rsidRDefault="00941446"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themeColor="text1"/>
          <w:sz w:val="20"/>
          <w:szCs w:val="20"/>
          <w:lang w:eastAsia="en-US"/>
        </w:rPr>
      </w:pPr>
      <w:r w:rsidRPr="00DF041D">
        <w:rPr>
          <w:rFonts w:ascii="Arial" w:eastAsiaTheme="minorHAnsi" w:hAnsi="Arial" w:cs="Arial"/>
          <w:color w:val="000000" w:themeColor="text1"/>
          <w:sz w:val="20"/>
          <w:szCs w:val="20"/>
          <w:lang w:eastAsia="en-US"/>
        </w:rPr>
        <w:t xml:space="preserve">verbal abuse such as persistent criticism, belittling, or name calling as well as </w:t>
      </w:r>
      <w:r w:rsidR="00B953EC" w:rsidRPr="00DF041D">
        <w:rPr>
          <w:rFonts w:ascii="Arial" w:eastAsiaTheme="minorHAnsi" w:hAnsi="Arial" w:cs="Arial"/>
          <w:color w:val="000000" w:themeColor="text1"/>
          <w:sz w:val="20"/>
          <w:szCs w:val="20"/>
          <w:lang w:eastAsia="en-US"/>
        </w:rPr>
        <w:t>n</w:t>
      </w:r>
      <w:r w:rsidR="00B238E0" w:rsidRPr="00DF041D">
        <w:rPr>
          <w:rFonts w:ascii="Arial" w:eastAsiaTheme="minorHAnsi" w:hAnsi="Arial" w:cs="Arial"/>
          <w:color w:val="000000" w:themeColor="text1"/>
          <w:sz w:val="20"/>
          <w:szCs w:val="20"/>
          <w:lang w:eastAsia="en-US"/>
        </w:rPr>
        <w:t>ot</w:t>
      </w:r>
      <w:r w:rsidR="00AA42B8" w:rsidRPr="00DF041D">
        <w:rPr>
          <w:rFonts w:ascii="Arial" w:eastAsiaTheme="minorHAnsi" w:hAnsi="Arial" w:cs="Arial"/>
          <w:color w:val="000000" w:themeColor="text1"/>
          <w:sz w:val="20"/>
          <w:szCs w:val="20"/>
          <w:lang w:eastAsia="en-US"/>
        </w:rPr>
        <w:t xml:space="preserve"> giving the child opportunities to express their views, deliberately silencing them or ‘making fun’ of what th</w:t>
      </w:r>
      <w:r w:rsidR="00E61CEE" w:rsidRPr="00DF041D">
        <w:rPr>
          <w:rFonts w:ascii="Arial" w:eastAsiaTheme="minorHAnsi" w:hAnsi="Arial" w:cs="Arial"/>
          <w:color w:val="000000" w:themeColor="text1"/>
          <w:sz w:val="20"/>
          <w:szCs w:val="20"/>
          <w:lang w:eastAsia="en-US"/>
        </w:rPr>
        <w:t>ey say or how they communicate</w:t>
      </w:r>
    </w:p>
    <w:p w14:paraId="46D63640" w14:textId="7AADC73F" w:rsidR="00B238E0" w:rsidRPr="009451C1"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a</w:t>
      </w:r>
      <w:r w:rsidR="00AA42B8" w:rsidRPr="009451C1">
        <w:rPr>
          <w:rFonts w:ascii="Arial" w:eastAsiaTheme="minorHAnsi" w:hAnsi="Arial" w:cs="Arial"/>
          <w:color w:val="000000"/>
          <w:sz w:val="20"/>
          <w:szCs w:val="20"/>
          <w:lang w:eastAsia="en-US"/>
        </w:rPr>
        <w:t>ge or developmentally inappropriate expectations being imposed on children. These may include interactions that are beyond a child’s developmental capability as well as overprotection and limitation of exploration and learning, or preventing the child from participatin</w:t>
      </w:r>
      <w:r w:rsidR="00E61CEE" w:rsidRPr="009451C1">
        <w:rPr>
          <w:rFonts w:ascii="Arial" w:eastAsiaTheme="minorHAnsi" w:hAnsi="Arial" w:cs="Arial"/>
          <w:color w:val="000000"/>
          <w:sz w:val="20"/>
          <w:szCs w:val="20"/>
          <w:lang w:eastAsia="en-US"/>
        </w:rPr>
        <w:t>g in normal social interaction</w:t>
      </w:r>
    </w:p>
    <w:p w14:paraId="22EC1394" w14:textId="5EAFCC39" w:rsidR="00B238E0" w:rsidRPr="009451C1"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w:t>
      </w:r>
      <w:r w:rsidR="00AA42B8" w:rsidRPr="009451C1">
        <w:rPr>
          <w:rFonts w:ascii="Arial" w:eastAsiaTheme="minorHAnsi" w:hAnsi="Arial" w:cs="Arial"/>
          <w:color w:val="000000"/>
          <w:sz w:val="20"/>
          <w:szCs w:val="20"/>
          <w:lang w:eastAsia="en-US"/>
        </w:rPr>
        <w:t>eeing or hearin</w:t>
      </w:r>
      <w:r w:rsidR="00E61CEE" w:rsidRPr="009451C1">
        <w:rPr>
          <w:rFonts w:ascii="Arial" w:eastAsiaTheme="minorHAnsi" w:hAnsi="Arial" w:cs="Arial"/>
          <w:color w:val="000000"/>
          <w:sz w:val="20"/>
          <w:szCs w:val="20"/>
          <w:lang w:eastAsia="en-US"/>
        </w:rPr>
        <w:t>g the ill-treatment of another</w:t>
      </w:r>
    </w:p>
    <w:p w14:paraId="55B7D341" w14:textId="74178FE4" w:rsidR="00B238E0" w:rsidRPr="009451C1"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w:t>
      </w:r>
      <w:r w:rsidR="00AA42B8" w:rsidRPr="009451C1">
        <w:rPr>
          <w:rFonts w:ascii="Arial" w:eastAsiaTheme="minorHAnsi" w:hAnsi="Arial" w:cs="Arial"/>
          <w:color w:val="000000"/>
          <w:sz w:val="20"/>
          <w:szCs w:val="20"/>
          <w:lang w:eastAsia="en-US"/>
        </w:rPr>
        <w:t>erious bullying (including cyberbullying), causing children frequently to feel frightened or in danger, or the exploit</w:t>
      </w:r>
      <w:r w:rsidR="00E61CEE" w:rsidRPr="009451C1">
        <w:rPr>
          <w:rFonts w:ascii="Arial" w:eastAsiaTheme="minorHAnsi" w:hAnsi="Arial" w:cs="Arial"/>
          <w:color w:val="000000"/>
          <w:sz w:val="20"/>
          <w:szCs w:val="20"/>
          <w:lang w:eastAsia="en-US"/>
        </w:rPr>
        <w:t>ation or corruption of children</w:t>
      </w:r>
      <w:r w:rsidR="00AA42B8" w:rsidRPr="009451C1">
        <w:rPr>
          <w:rFonts w:ascii="Arial" w:eastAsiaTheme="minorHAnsi" w:hAnsi="Arial" w:cs="Arial"/>
          <w:color w:val="000000"/>
          <w:sz w:val="20"/>
          <w:szCs w:val="20"/>
          <w:lang w:eastAsia="en-US"/>
        </w:rPr>
        <w:t xml:space="preserve"> </w:t>
      </w:r>
    </w:p>
    <w:p w14:paraId="08305130" w14:textId="77777777" w:rsidR="00B238E0" w:rsidRPr="009451C1" w:rsidRDefault="00B238E0" w:rsidP="00B238E0">
      <w:pPr>
        <w:autoSpaceDE w:val="0"/>
        <w:autoSpaceDN w:val="0"/>
        <w:adjustRightInd w:val="0"/>
        <w:spacing w:after="0"/>
        <w:jc w:val="both"/>
        <w:rPr>
          <w:rFonts w:ascii="Arial" w:eastAsiaTheme="minorHAnsi" w:hAnsi="Arial" w:cs="Arial"/>
          <w:color w:val="000000"/>
          <w:sz w:val="12"/>
          <w:szCs w:val="12"/>
          <w:lang w:eastAsia="en-US"/>
        </w:rPr>
      </w:pPr>
    </w:p>
    <w:p w14:paraId="65EDB128" w14:textId="3ABB0B2B" w:rsidR="006414AE" w:rsidRPr="009451C1" w:rsidRDefault="00AA42B8" w:rsidP="006414AE">
      <w:pPr>
        <w:autoSpaceDE w:val="0"/>
        <w:autoSpaceDN w:val="0"/>
        <w:adjustRightInd w:val="0"/>
        <w:spacing w:after="0"/>
        <w:jc w:val="both"/>
        <w:rPr>
          <w:rFonts w:ascii="Arial" w:eastAsiaTheme="minorHAnsi" w:hAnsi="Arial" w:cs="Arial"/>
          <w:b/>
          <w:bCs/>
          <w:i/>
          <w:iCs/>
          <w:color w:val="002060"/>
          <w:sz w:val="24"/>
          <w:szCs w:val="24"/>
          <w:lang w:eastAsia="en-US"/>
        </w:rPr>
      </w:pPr>
      <w:r w:rsidRPr="009451C1">
        <w:rPr>
          <w:rFonts w:ascii="Arial" w:eastAsiaTheme="minorHAnsi" w:hAnsi="Arial" w:cs="Arial"/>
          <w:color w:val="000000"/>
          <w:sz w:val="20"/>
          <w:szCs w:val="20"/>
          <w:lang w:eastAsia="en-US"/>
        </w:rPr>
        <w:t>Some level of emotional abuse is involved in all types of maltreatment of a child, although it may occur alone.</w:t>
      </w:r>
      <w:r w:rsidRPr="009451C1">
        <w:rPr>
          <w:rFonts w:ascii="Arial" w:eastAsiaTheme="minorHAnsi" w:hAnsi="Arial" w:cs="Arial"/>
          <w:color w:val="000000"/>
          <w:sz w:val="24"/>
          <w:szCs w:val="24"/>
          <w:lang w:eastAsia="en-US"/>
        </w:rPr>
        <w:t xml:space="preserve"> </w:t>
      </w:r>
      <w:bookmarkStart w:id="4" w:name="_Toc448922394"/>
    </w:p>
    <w:p w14:paraId="678B1B9A" w14:textId="77777777" w:rsidR="0086271D" w:rsidRPr="009451C1" w:rsidRDefault="0086271D" w:rsidP="006414AE">
      <w:pPr>
        <w:autoSpaceDE w:val="0"/>
        <w:autoSpaceDN w:val="0"/>
        <w:adjustRightInd w:val="0"/>
        <w:spacing w:after="0"/>
        <w:jc w:val="both"/>
        <w:rPr>
          <w:rFonts w:ascii="Arial" w:eastAsiaTheme="minorHAnsi" w:hAnsi="Arial" w:cs="Arial"/>
          <w:color w:val="000000"/>
          <w:sz w:val="24"/>
          <w:szCs w:val="24"/>
          <w:lang w:eastAsia="en-US"/>
        </w:rPr>
      </w:pPr>
    </w:p>
    <w:bookmarkEnd w:id="4"/>
    <w:p w14:paraId="708CC4AD" w14:textId="42C7CBE4" w:rsidR="00A676C4" w:rsidRPr="00DF041D" w:rsidRDefault="00A676C4" w:rsidP="0080439E">
      <w:pPr>
        <w:keepNext/>
        <w:spacing w:after="0" w:line="240" w:lineRule="auto"/>
        <w:jc w:val="both"/>
        <w:outlineLvl w:val="1"/>
        <w:rPr>
          <w:rFonts w:ascii="Arial" w:eastAsia="Times New Roman" w:hAnsi="Arial" w:cs="Arial"/>
          <w:i/>
          <w:color w:val="000000" w:themeColor="text1"/>
          <w:sz w:val="24"/>
          <w:szCs w:val="24"/>
          <w:lang w:eastAsia="en-GB"/>
        </w:rPr>
      </w:pPr>
      <w:r w:rsidRPr="00DF041D">
        <w:rPr>
          <w:rFonts w:ascii="Arial" w:eastAsia="Times New Roman" w:hAnsi="Arial" w:cs="Arial"/>
          <w:iCs/>
          <w:color w:val="000000" w:themeColor="text1"/>
          <w:sz w:val="24"/>
          <w:szCs w:val="24"/>
          <w:u w:val="single"/>
          <w:lang w:eastAsia="en-GB"/>
        </w:rPr>
        <w:t>Honour</w:t>
      </w:r>
      <w:r w:rsidR="005D0A2F" w:rsidRPr="00DF041D">
        <w:rPr>
          <w:rFonts w:ascii="Arial" w:eastAsia="Times New Roman" w:hAnsi="Arial" w:cs="Arial"/>
          <w:iCs/>
          <w:color w:val="000000" w:themeColor="text1"/>
          <w:sz w:val="24"/>
          <w:szCs w:val="24"/>
          <w:u w:val="single"/>
          <w:lang w:eastAsia="en-GB"/>
        </w:rPr>
        <w:t xml:space="preserve"> or Faith</w:t>
      </w:r>
      <w:r w:rsidR="00B81EF3" w:rsidRPr="00DF041D">
        <w:rPr>
          <w:rFonts w:ascii="Arial" w:eastAsia="Times New Roman" w:hAnsi="Arial" w:cs="Arial"/>
          <w:iCs/>
          <w:color w:val="000000" w:themeColor="text1"/>
          <w:sz w:val="24"/>
          <w:szCs w:val="24"/>
          <w:u w:val="single"/>
          <w:lang w:eastAsia="en-GB"/>
        </w:rPr>
        <w:t>-</w:t>
      </w:r>
      <w:r w:rsidRPr="00DF041D">
        <w:rPr>
          <w:rFonts w:ascii="Arial" w:eastAsia="Times New Roman" w:hAnsi="Arial" w:cs="Arial"/>
          <w:iCs/>
          <w:color w:val="000000" w:themeColor="text1"/>
          <w:sz w:val="24"/>
          <w:szCs w:val="24"/>
          <w:u w:val="single"/>
          <w:lang w:eastAsia="en-GB"/>
        </w:rPr>
        <w:t xml:space="preserve">Based </w:t>
      </w:r>
      <w:r w:rsidR="00D355F3" w:rsidRPr="00DF041D">
        <w:rPr>
          <w:rFonts w:ascii="Arial" w:eastAsia="Times New Roman" w:hAnsi="Arial" w:cs="Arial"/>
          <w:iCs/>
          <w:color w:val="000000" w:themeColor="text1"/>
          <w:sz w:val="24"/>
          <w:szCs w:val="24"/>
          <w:u w:val="single"/>
          <w:lang w:eastAsia="en-GB"/>
        </w:rPr>
        <w:t>Abuse</w:t>
      </w:r>
      <w:r w:rsidRPr="00DF041D">
        <w:rPr>
          <w:rFonts w:ascii="Arial" w:eastAsia="Times New Roman" w:hAnsi="Arial" w:cs="Arial"/>
          <w:iCs/>
          <w:color w:val="000000" w:themeColor="text1"/>
          <w:sz w:val="24"/>
          <w:szCs w:val="24"/>
          <w:lang w:eastAsia="en-GB"/>
        </w:rPr>
        <w:t xml:space="preserve"> </w:t>
      </w:r>
      <w:r w:rsidR="00A02611" w:rsidRPr="00DF041D">
        <w:rPr>
          <w:rFonts w:ascii="Arial" w:eastAsia="Times New Roman" w:hAnsi="Arial" w:cs="Arial"/>
          <w:iCs/>
          <w:color w:val="000000" w:themeColor="text1"/>
          <w:lang w:eastAsia="en-GB"/>
        </w:rPr>
        <w:t>including Breast ironing, FGM and Forced Marriage</w:t>
      </w:r>
    </w:p>
    <w:p w14:paraId="5A1689AA" w14:textId="5D5546B9" w:rsidR="00EA25DE" w:rsidRPr="009451C1" w:rsidRDefault="00FE53A7" w:rsidP="00A676C4">
      <w:pPr>
        <w:keepNext/>
        <w:spacing w:after="60"/>
        <w:jc w:val="both"/>
        <w:outlineLvl w:val="1"/>
        <w:rPr>
          <w:rFonts w:ascii="Arial" w:eastAsia="Times New Roman" w:hAnsi="Arial" w:cs="Arial"/>
          <w:bCs/>
          <w:i/>
          <w:iCs/>
          <w:color w:val="000000" w:themeColor="text1"/>
          <w:sz w:val="20"/>
          <w:szCs w:val="20"/>
          <w:lang w:eastAsia="en-GB"/>
        </w:rPr>
      </w:pPr>
      <w:r w:rsidRPr="00DF041D">
        <w:rPr>
          <w:rFonts w:ascii="Arial" w:eastAsia="Times New Roman" w:hAnsi="Arial" w:cs="Arial"/>
          <w:iCs/>
          <w:color w:val="000000" w:themeColor="text1"/>
          <w:sz w:val="20"/>
          <w:szCs w:val="20"/>
          <w:lang w:eastAsia="en-GB"/>
        </w:rPr>
        <w:t xml:space="preserve">Staff are aware </w:t>
      </w:r>
      <w:r w:rsidR="00122582" w:rsidRPr="00DF041D">
        <w:rPr>
          <w:rFonts w:ascii="Arial" w:eastAsia="Times New Roman" w:hAnsi="Arial" w:cs="Arial"/>
          <w:iCs/>
          <w:color w:val="000000" w:themeColor="text1"/>
          <w:sz w:val="20"/>
          <w:szCs w:val="20"/>
          <w:lang w:eastAsia="en-GB"/>
        </w:rPr>
        <w:t>that</w:t>
      </w:r>
      <w:r w:rsidRPr="00DF041D">
        <w:rPr>
          <w:rFonts w:ascii="Arial" w:eastAsia="Times New Roman" w:hAnsi="Arial" w:cs="Arial"/>
          <w:iCs/>
          <w:color w:val="000000" w:themeColor="text1"/>
          <w:sz w:val="20"/>
          <w:szCs w:val="20"/>
          <w:lang w:eastAsia="en-GB"/>
        </w:rPr>
        <w:t xml:space="preserve"> </w:t>
      </w:r>
      <w:r w:rsidR="00A676C4" w:rsidRPr="00DF041D">
        <w:rPr>
          <w:rFonts w:ascii="Arial" w:eastAsia="Times New Roman" w:hAnsi="Arial" w:cs="Arial"/>
          <w:iCs/>
          <w:color w:val="000000" w:themeColor="text1"/>
          <w:sz w:val="20"/>
          <w:szCs w:val="20"/>
          <w:lang w:eastAsia="en-GB"/>
        </w:rPr>
        <w:t>Honour</w:t>
      </w:r>
      <w:r w:rsidR="00122582" w:rsidRPr="00DF041D">
        <w:rPr>
          <w:rFonts w:ascii="Arial" w:eastAsia="Times New Roman" w:hAnsi="Arial" w:cs="Arial"/>
          <w:iCs/>
          <w:color w:val="000000" w:themeColor="text1"/>
          <w:sz w:val="20"/>
          <w:szCs w:val="20"/>
          <w:lang w:eastAsia="en-GB"/>
        </w:rPr>
        <w:t xml:space="preserve"> or Faith-Based </w:t>
      </w:r>
      <w:r w:rsidR="00D355F3" w:rsidRPr="00DF041D">
        <w:rPr>
          <w:rFonts w:ascii="Arial" w:eastAsia="Times New Roman" w:hAnsi="Arial" w:cs="Arial"/>
          <w:iCs/>
          <w:color w:val="000000" w:themeColor="text1"/>
          <w:sz w:val="20"/>
          <w:szCs w:val="20"/>
          <w:lang w:eastAsia="en-GB"/>
        </w:rPr>
        <w:t>Abuse</w:t>
      </w:r>
      <w:r w:rsidR="00A676C4" w:rsidRPr="00DF041D">
        <w:rPr>
          <w:rFonts w:ascii="Arial" w:eastAsia="Times New Roman" w:hAnsi="Arial" w:cs="Arial"/>
          <w:iCs/>
          <w:color w:val="000000" w:themeColor="text1"/>
          <w:sz w:val="20"/>
          <w:szCs w:val="20"/>
          <w:lang w:eastAsia="en-GB"/>
        </w:rPr>
        <w:t xml:space="preserve"> (HB</w:t>
      </w:r>
      <w:r w:rsidR="00D355F3" w:rsidRPr="00DF041D">
        <w:rPr>
          <w:rFonts w:ascii="Arial" w:eastAsia="Times New Roman" w:hAnsi="Arial" w:cs="Arial"/>
          <w:iCs/>
          <w:color w:val="000000" w:themeColor="text1"/>
          <w:sz w:val="20"/>
          <w:szCs w:val="20"/>
          <w:lang w:eastAsia="en-GB"/>
        </w:rPr>
        <w:t>A</w:t>
      </w:r>
      <w:r w:rsidR="00A676C4" w:rsidRPr="00DF041D">
        <w:rPr>
          <w:rFonts w:ascii="Arial" w:eastAsia="Times New Roman" w:hAnsi="Arial" w:cs="Arial"/>
          <w:iCs/>
          <w:color w:val="000000" w:themeColor="text1"/>
          <w:sz w:val="20"/>
          <w:szCs w:val="20"/>
          <w:lang w:eastAsia="en-GB"/>
        </w:rPr>
        <w:t>)</w:t>
      </w:r>
      <w:r w:rsidRPr="00DF041D">
        <w:rPr>
          <w:rFonts w:ascii="Arial" w:eastAsia="Times New Roman" w:hAnsi="Arial" w:cs="Arial"/>
          <w:b/>
          <w:iCs/>
          <w:color w:val="000000" w:themeColor="text1"/>
          <w:sz w:val="20"/>
          <w:szCs w:val="20"/>
          <w:lang w:eastAsia="en-GB"/>
        </w:rPr>
        <w:t xml:space="preserve"> </w:t>
      </w:r>
      <w:r w:rsidR="00EA25DE" w:rsidRPr="009451C1">
        <w:rPr>
          <w:rFonts w:ascii="Arial" w:hAnsi="Arial" w:cs="Arial"/>
          <w:sz w:val="20"/>
          <w:szCs w:val="20"/>
        </w:rPr>
        <w:t>encompasses incidents or crimes which have been committed to protect or defend the honour of the family and/or the community, including female genital mutilation (FGM), forced marriage, and practices such as breast ironing. Abuse committed in the context of preserving ‘honour’ often involves a wider network of family or community pressure and can include multiple perpetrators. It is important to be aware of this dynamic and additional risk factors when deciding what form of safeguarding action to take. All forms of HBA are abuse (regardless of the motivation) and should be handled and escalated as such. Professionals in all agencies, and individuals and groups in relevant communities, need to be alert to the possibility of a child being at risk of HBA, or already having suffered HBA</w:t>
      </w:r>
      <w:r w:rsidR="00122582">
        <w:rPr>
          <w:rFonts w:ascii="Arial" w:hAnsi="Arial" w:cs="Arial"/>
          <w:sz w:val="20"/>
          <w:szCs w:val="20"/>
        </w:rPr>
        <w:t>.</w:t>
      </w:r>
      <w:r w:rsidR="00EA25DE" w:rsidRPr="009451C1">
        <w:rPr>
          <w:rFonts w:ascii="Arial" w:hAnsi="Arial" w:cs="Arial"/>
          <w:sz w:val="20"/>
          <w:szCs w:val="20"/>
        </w:rPr>
        <w:t xml:space="preserve"> (</w:t>
      </w:r>
      <w:r w:rsidR="00EA25DE" w:rsidRPr="00DF041D">
        <w:rPr>
          <w:rFonts w:ascii="Arial" w:hAnsi="Arial" w:cs="Arial"/>
          <w:color w:val="000000" w:themeColor="text1"/>
          <w:sz w:val="20"/>
          <w:szCs w:val="20"/>
        </w:rPr>
        <w:t>KCSIE 202</w:t>
      </w:r>
      <w:r w:rsidR="005D0A2F" w:rsidRPr="00DF041D">
        <w:rPr>
          <w:rFonts w:ascii="Arial" w:hAnsi="Arial" w:cs="Arial"/>
          <w:color w:val="000000" w:themeColor="text1"/>
          <w:sz w:val="20"/>
          <w:szCs w:val="20"/>
        </w:rPr>
        <w:t>6</w:t>
      </w:r>
      <w:r w:rsidR="00EA25DE" w:rsidRPr="00DF041D">
        <w:rPr>
          <w:rFonts w:ascii="Arial" w:hAnsi="Arial" w:cs="Arial"/>
          <w:color w:val="000000" w:themeColor="text1"/>
          <w:sz w:val="20"/>
          <w:szCs w:val="20"/>
        </w:rPr>
        <w:t>)</w:t>
      </w:r>
    </w:p>
    <w:p w14:paraId="09A5D8C2" w14:textId="37F3254B" w:rsidR="00A676C4" w:rsidRPr="009451C1" w:rsidRDefault="00A676C4" w:rsidP="00A676C4">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color w:val="000000"/>
          <w:sz w:val="20"/>
          <w:szCs w:val="20"/>
          <w:lang w:eastAsia="en-US"/>
        </w:rPr>
        <w:t xml:space="preserve">Awareness raising has taken place around </w:t>
      </w:r>
      <w:r w:rsidR="005B0B36" w:rsidRPr="009451C1">
        <w:rPr>
          <w:rFonts w:ascii="Arial" w:eastAsiaTheme="minorHAnsi" w:hAnsi="Arial" w:cs="Arial"/>
          <w:color w:val="000000"/>
          <w:sz w:val="20"/>
          <w:szCs w:val="20"/>
          <w:lang w:eastAsia="en-US"/>
        </w:rPr>
        <w:t>HBA</w:t>
      </w:r>
      <w:r w:rsidR="00FE53A7" w:rsidRPr="009451C1">
        <w:rPr>
          <w:rFonts w:ascii="Arial" w:eastAsiaTheme="minorHAnsi" w:hAnsi="Arial" w:cs="Arial"/>
          <w:color w:val="000000"/>
          <w:sz w:val="20"/>
          <w:szCs w:val="20"/>
          <w:lang w:eastAsia="en-US"/>
        </w:rPr>
        <w:t>; staff</w:t>
      </w:r>
      <w:r w:rsidRPr="009451C1">
        <w:rPr>
          <w:rFonts w:ascii="Arial" w:eastAsiaTheme="minorHAnsi" w:hAnsi="Arial" w:cs="Arial"/>
          <w:color w:val="000000"/>
          <w:sz w:val="20"/>
          <w:szCs w:val="20"/>
          <w:lang w:eastAsia="en-US"/>
        </w:rPr>
        <w:t xml:space="preserve"> are alert to possible indicators. They are aware that forced marriage is an entirely separate issue from arranged marriage; that it is a human rights abuse and falls within the Crown Prosecution Service definition of domestic violence and that HBV and </w:t>
      </w:r>
      <w:r w:rsidR="00530E50" w:rsidRPr="00A31E66">
        <w:rPr>
          <w:rFonts w:ascii="Arial" w:eastAsiaTheme="minorHAnsi" w:hAnsi="Arial" w:cs="Arial"/>
          <w:color w:val="000000" w:themeColor="text1"/>
          <w:sz w:val="20"/>
          <w:szCs w:val="20"/>
          <w:lang w:eastAsia="en-US"/>
        </w:rPr>
        <w:t>f</w:t>
      </w:r>
      <w:r w:rsidR="00EA25DE" w:rsidRPr="00A31E66">
        <w:rPr>
          <w:rFonts w:ascii="Arial" w:eastAsiaTheme="minorHAnsi" w:hAnsi="Arial" w:cs="Arial"/>
          <w:color w:val="000000" w:themeColor="text1"/>
          <w:sz w:val="20"/>
          <w:szCs w:val="20"/>
          <w:lang w:eastAsia="en-US"/>
        </w:rPr>
        <w:t>orced marriage</w:t>
      </w:r>
      <w:r w:rsidRPr="00A31E66">
        <w:rPr>
          <w:rFonts w:ascii="Arial" w:eastAsiaTheme="minorHAnsi" w:hAnsi="Arial" w:cs="Arial"/>
          <w:color w:val="000000" w:themeColor="text1"/>
          <w:sz w:val="20"/>
          <w:szCs w:val="20"/>
          <w:lang w:eastAsia="en-US"/>
        </w:rPr>
        <w:t xml:space="preserve"> </w:t>
      </w:r>
      <w:r w:rsidRPr="009451C1">
        <w:rPr>
          <w:rFonts w:ascii="Arial" w:eastAsiaTheme="minorHAnsi" w:hAnsi="Arial" w:cs="Arial"/>
          <w:color w:val="000000"/>
          <w:sz w:val="20"/>
          <w:szCs w:val="20"/>
          <w:lang w:eastAsia="en-US"/>
        </w:rPr>
        <w:t>can affect both young men and women.</w:t>
      </w:r>
      <w:r w:rsidR="007324DB" w:rsidRPr="009451C1">
        <w:rPr>
          <w:rFonts w:ascii="Arial" w:eastAsiaTheme="minorHAnsi" w:hAnsi="Arial" w:cs="Arial"/>
          <w:color w:val="000000"/>
          <w:sz w:val="20"/>
          <w:szCs w:val="20"/>
          <w:lang w:eastAsia="en-US"/>
        </w:rPr>
        <w:t xml:space="preserve">  </w:t>
      </w:r>
    </w:p>
    <w:p w14:paraId="3A7939FB" w14:textId="77777777" w:rsidR="00A676C4" w:rsidRPr="009451C1" w:rsidRDefault="00A676C4" w:rsidP="00A676C4">
      <w:pPr>
        <w:autoSpaceDE w:val="0"/>
        <w:autoSpaceDN w:val="0"/>
        <w:adjustRightInd w:val="0"/>
        <w:spacing w:after="0"/>
        <w:jc w:val="both"/>
        <w:rPr>
          <w:rFonts w:ascii="Arial" w:eastAsiaTheme="minorHAnsi" w:hAnsi="Arial" w:cs="Arial"/>
          <w:color w:val="000000"/>
          <w:sz w:val="12"/>
          <w:szCs w:val="12"/>
          <w:lang w:eastAsia="en-US"/>
        </w:rPr>
      </w:pPr>
    </w:p>
    <w:p w14:paraId="57B2322A" w14:textId="7D6D1137" w:rsidR="00A676C4" w:rsidRPr="009451C1" w:rsidRDefault="00A676C4" w:rsidP="00A676C4">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 xml:space="preserve">As a school </w:t>
      </w:r>
      <w:r w:rsidRPr="0011481D">
        <w:rPr>
          <w:rFonts w:ascii="Arial" w:eastAsiaTheme="minorHAnsi" w:hAnsi="Arial" w:cs="Arial"/>
          <w:color w:val="000000" w:themeColor="text1"/>
          <w:sz w:val="20"/>
          <w:szCs w:val="20"/>
          <w:lang w:eastAsia="en-US"/>
        </w:rPr>
        <w:t xml:space="preserve">we would never attempt to intervene directly; where this is suspected we would speak to </w:t>
      </w:r>
      <w:r w:rsidR="005D0A2F" w:rsidRPr="0011481D">
        <w:rPr>
          <w:rFonts w:ascii="Arial" w:eastAsiaTheme="minorHAnsi" w:hAnsi="Arial" w:cs="Arial"/>
          <w:color w:val="000000" w:themeColor="text1"/>
          <w:sz w:val="20"/>
          <w:szCs w:val="20"/>
          <w:lang w:eastAsia="en-US"/>
        </w:rPr>
        <w:t>the Integrated Front Door</w:t>
      </w:r>
      <w:r w:rsidR="00E556FD" w:rsidRPr="0011481D">
        <w:rPr>
          <w:rFonts w:ascii="Arial" w:eastAsiaTheme="minorHAnsi" w:hAnsi="Arial" w:cs="Arial"/>
          <w:color w:val="000000" w:themeColor="text1"/>
          <w:sz w:val="20"/>
          <w:szCs w:val="20"/>
          <w:lang w:eastAsia="en-US"/>
        </w:rPr>
        <w:t xml:space="preserve"> </w:t>
      </w:r>
      <w:r w:rsidRPr="009451C1">
        <w:rPr>
          <w:rFonts w:ascii="Arial" w:eastAsiaTheme="minorHAnsi" w:hAnsi="Arial" w:cs="Arial"/>
          <w:color w:val="000000"/>
          <w:sz w:val="20"/>
          <w:szCs w:val="20"/>
          <w:lang w:eastAsia="en-US"/>
        </w:rPr>
        <w:t xml:space="preserve">before sharing our concerns with </w:t>
      </w:r>
      <w:r w:rsidR="00E556FD" w:rsidRPr="009451C1">
        <w:rPr>
          <w:rFonts w:ascii="Arial" w:eastAsiaTheme="minorHAnsi" w:hAnsi="Arial" w:cs="Arial"/>
          <w:color w:val="000000"/>
          <w:sz w:val="20"/>
          <w:szCs w:val="20"/>
          <w:lang w:eastAsia="en-US"/>
        </w:rPr>
        <w:t>the family</w:t>
      </w:r>
      <w:r w:rsidRPr="009451C1">
        <w:rPr>
          <w:rFonts w:ascii="Arial" w:eastAsiaTheme="minorHAnsi" w:hAnsi="Arial" w:cs="Arial"/>
          <w:color w:val="000000"/>
          <w:sz w:val="20"/>
          <w:szCs w:val="20"/>
          <w:lang w:eastAsia="en-US"/>
        </w:rPr>
        <w:t>.</w:t>
      </w:r>
    </w:p>
    <w:p w14:paraId="162DCB02" w14:textId="75D1CB1D" w:rsidR="00A02611" w:rsidRPr="009451C1" w:rsidRDefault="00A02611" w:rsidP="00A676C4">
      <w:pPr>
        <w:autoSpaceDE w:val="0"/>
        <w:autoSpaceDN w:val="0"/>
        <w:adjustRightInd w:val="0"/>
        <w:spacing w:after="0"/>
        <w:jc w:val="both"/>
        <w:rPr>
          <w:rFonts w:ascii="Arial" w:eastAsiaTheme="minorHAnsi" w:hAnsi="Arial" w:cs="Arial"/>
          <w:color w:val="000000"/>
          <w:sz w:val="20"/>
          <w:szCs w:val="20"/>
          <w:lang w:eastAsia="en-US"/>
        </w:rPr>
      </w:pPr>
    </w:p>
    <w:p w14:paraId="57312440" w14:textId="76186BCA" w:rsidR="00A02611" w:rsidRPr="008E7C71" w:rsidRDefault="00A02611" w:rsidP="00A02611">
      <w:pPr>
        <w:keepNext/>
        <w:spacing w:after="60"/>
        <w:jc w:val="both"/>
        <w:outlineLvl w:val="1"/>
        <w:rPr>
          <w:rFonts w:ascii="Arial" w:eastAsiaTheme="minorHAnsi" w:hAnsi="Arial" w:cs="Arial"/>
          <w:bCs/>
          <w:i/>
          <w:iCs/>
          <w:color w:val="002060"/>
          <w:sz w:val="32"/>
          <w:szCs w:val="32"/>
          <w:lang w:eastAsia="en-US"/>
        </w:rPr>
      </w:pPr>
      <w:r w:rsidRPr="008E7C71">
        <w:rPr>
          <w:rFonts w:ascii="Arial" w:eastAsiaTheme="minorHAnsi" w:hAnsi="Arial" w:cs="Arial"/>
          <w:b/>
          <w:color w:val="000000" w:themeColor="text1"/>
          <w:sz w:val="24"/>
          <w:szCs w:val="24"/>
          <w:lang w:eastAsia="en-US"/>
        </w:rPr>
        <w:t xml:space="preserve">Breast </w:t>
      </w:r>
      <w:r w:rsidR="00234C8C" w:rsidRPr="008E7C71">
        <w:rPr>
          <w:rFonts w:ascii="Arial" w:eastAsiaTheme="minorHAnsi" w:hAnsi="Arial" w:cs="Arial"/>
          <w:b/>
          <w:color w:val="000000" w:themeColor="text1"/>
          <w:sz w:val="24"/>
          <w:szCs w:val="24"/>
          <w:lang w:eastAsia="en-US"/>
        </w:rPr>
        <w:t>I</w:t>
      </w:r>
      <w:r w:rsidRPr="008E7C71">
        <w:rPr>
          <w:rFonts w:ascii="Arial" w:eastAsiaTheme="minorHAnsi" w:hAnsi="Arial" w:cs="Arial"/>
          <w:b/>
          <w:color w:val="000000" w:themeColor="text1"/>
          <w:sz w:val="24"/>
          <w:szCs w:val="24"/>
          <w:lang w:eastAsia="en-US"/>
        </w:rPr>
        <w:t>roning also known as Breast Flattening</w:t>
      </w:r>
      <w:r w:rsidR="00203DF3" w:rsidRPr="008E7C71">
        <w:rPr>
          <w:rFonts w:ascii="Arial" w:eastAsiaTheme="minorHAnsi" w:hAnsi="Arial" w:cs="Arial"/>
          <w:bCs/>
          <w:i/>
          <w:iCs/>
          <w:color w:val="002060"/>
          <w:sz w:val="24"/>
          <w:szCs w:val="24"/>
          <w:lang w:eastAsia="en-US"/>
        </w:rPr>
        <w:t xml:space="preserve"> </w:t>
      </w:r>
    </w:p>
    <w:p w14:paraId="1348925B" w14:textId="77777777" w:rsidR="00A02611" w:rsidRPr="009451C1" w:rsidRDefault="00A02611" w:rsidP="00A02611">
      <w:pPr>
        <w:pStyle w:val="ListParagraph"/>
        <w:keepNext/>
        <w:spacing w:after="0"/>
        <w:ind w:left="0"/>
        <w:jc w:val="both"/>
        <w:outlineLvl w:val="1"/>
        <w:rPr>
          <w:rFonts w:ascii="Arial" w:eastAsiaTheme="minorHAnsi" w:hAnsi="Arial" w:cs="Arial"/>
          <w:color w:val="000000" w:themeColor="text1"/>
          <w:sz w:val="20"/>
          <w:szCs w:val="20"/>
          <w:lang w:eastAsia="en-US"/>
        </w:rPr>
      </w:pPr>
      <w:r w:rsidRPr="009451C1">
        <w:rPr>
          <w:rFonts w:ascii="Arial" w:eastAsiaTheme="minorHAnsi" w:hAnsi="Arial" w:cs="Arial"/>
          <w:color w:val="000000" w:themeColor="text1"/>
          <w:sz w:val="20"/>
          <w:szCs w:val="20"/>
          <w:lang w:eastAsia="en-US"/>
        </w:rPr>
        <w:t>Staff have been made aware of an act of abuse performed on girls (from around the age of 9 years old)</w:t>
      </w:r>
      <w:r w:rsidRPr="009451C1">
        <w:rPr>
          <w:rFonts w:ascii="Arial" w:eastAsia="Times New Roman" w:hAnsi="Arial" w:cs="Arial"/>
          <w:bCs/>
          <w:color w:val="000000" w:themeColor="text1"/>
          <w:sz w:val="20"/>
          <w:szCs w:val="20"/>
          <w:lang w:eastAsia="en-GB"/>
        </w:rPr>
        <w:t xml:space="preserve"> in which their</w:t>
      </w:r>
      <w:r w:rsidRPr="009451C1">
        <w:rPr>
          <w:rFonts w:ascii="Arial" w:eastAsia="Times New Roman" w:hAnsi="Arial" w:cs="Arial"/>
          <w:color w:val="000000" w:themeColor="text1"/>
          <w:sz w:val="20"/>
          <w:szCs w:val="20"/>
          <w:lang w:eastAsia="en-GB"/>
        </w:rPr>
        <w:t xml:space="preserve"> breasts are ironed, massaged and/or pounded, burned with heated objects or covered with an elastic belt to prevent or delay the development of their breasts; </w:t>
      </w:r>
      <w:r w:rsidRPr="009451C1">
        <w:rPr>
          <w:rFonts w:ascii="Arial" w:eastAsiaTheme="minorHAnsi" w:hAnsi="Arial" w:cs="Arial"/>
          <w:color w:val="000000" w:themeColor="text1"/>
          <w:sz w:val="20"/>
          <w:szCs w:val="20"/>
          <w:lang w:eastAsia="en-US"/>
        </w:rPr>
        <w:t xml:space="preserve">the intention being to protect the child from rape, forced marriage, sexual harassment or removal from education. It is a practice in Cameroon, Nigeria and South Africa. It is often carried out by the girl’s mother. </w:t>
      </w:r>
    </w:p>
    <w:p w14:paraId="62235E23" w14:textId="77777777" w:rsidR="00A02611" w:rsidRPr="009451C1" w:rsidRDefault="00A02611" w:rsidP="00A02611">
      <w:pPr>
        <w:pStyle w:val="ListParagraph"/>
        <w:keepNext/>
        <w:spacing w:after="0"/>
        <w:ind w:left="0"/>
        <w:jc w:val="both"/>
        <w:outlineLvl w:val="1"/>
        <w:rPr>
          <w:rFonts w:ascii="Arial" w:eastAsiaTheme="minorHAnsi" w:hAnsi="Arial" w:cs="Arial"/>
          <w:color w:val="000000" w:themeColor="text1"/>
          <w:sz w:val="12"/>
          <w:szCs w:val="12"/>
          <w:lang w:eastAsia="en-US"/>
        </w:rPr>
      </w:pPr>
    </w:p>
    <w:p w14:paraId="01DF3D95" w14:textId="12943338" w:rsidR="00A02611" w:rsidRPr="009451C1" w:rsidRDefault="00A02611" w:rsidP="00A02611">
      <w:pPr>
        <w:tabs>
          <w:tab w:val="left" w:pos="1035"/>
        </w:tabs>
        <w:spacing w:after="0"/>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Staff are clear that they would follow our usual procedure for recording and reporting this abuse where it is suspected</w:t>
      </w:r>
      <w:r w:rsidRPr="009451C1">
        <w:rPr>
          <w:rFonts w:ascii="Arial" w:eastAsia="Times New Roman" w:hAnsi="Arial" w:cs="Arial"/>
          <w:b/>
          <w:bCs/>
          <w:color w:val="000000" w:themeColor="text1"/>
          <w:sz w:val="24"/>
          <w:szCs w:val="24"/>
          <w:lang w:eastAsia="en-GB"/>
        </w:rPr>
        <w:t>.</w:t>
      </w:r>
      <w:r w:rsidR="002E3B5B" w:rsidRPr="009451C1">
        <w:rPr>
          <w:rFonts w:ascii="Arial" w:eastAsia="Times New Roman" w:hAnsi="Arial" w:cs="Arial"/>
          <w:b/>
          <w:bCs/>
          <w:color w:val="000000" w:themeColor="text1"/>
          <w:sz w:val="24"/>
          <w:szCs w:val="24"/>
          <w:lang w:eastAsia="en-GB"/>
        </w:rPr>
        <w:t xml:space="preserve"> </w:t>
      </w:r>
    </w:p>
    <w:p w14:paraId="0C6A0B01" w14:textId="77777777" w:rsidR="00A02611" w:rsidRPr="009451C1" w:rsidRDefault="00A02611" w:rsidP="00A676C4">
      <w:pPr>
        <w:autoSpaceDE w:val="0"/>
        <w:autoSpaceDN w:val="0"/>
        <w:adjustRightInd w:val="0"/>
        <w:spacing w:after="0"/>
        <w:jc w:val="both"/>
        <w:rPr>
          <w:rFonts w:ascii="Arial" w:eastAsiaTheme="minorHAnsi" w:hAnsi="Arial" w:cs="Arial"/>
          <w:color w:val="000000"/>
          <w:sz w:val="20"/>
          <w:szCs w:val="20"/>
          <w:lang w:eastAsia="en-US"/>
        </w:rPr>
      </w:pPr>
    </w:p>
    <w:p w14:paraId="22F214A4" w14:textId="77777777" w:rsidR="00A02611" w:rsidRPr="008E7C71" w:rsidRDefault="00A02611" w:rsidP="00A02611">
      <w:pPr>
        <w:autoSpaceDE w:val="0"/>
        <w:autoSpaceDN w:val="0"/>
        <w:adjustRightInd w:val="0"/>
        <w:spacing w:after="0"/>
        <w:jc w:val="both"/>
        <w:rPr>
          <w:rFonts w:ascii="Arial" w:eastAsiaTheme="minorHAnsi" w:hAnsi="Arial" w:cs="Arial"/>
          <w:b/>
          <w:color w:val="000000"/>
          <w:sz w:val="24"/>
          <w:szCs w:val="24"/>
          <w:lang w:eastAsia="en-US"/>
        </w:rPr>
      </w:pPr>
      <w:r w:rsidRPr="008E7C71">
        <w:rPr>
          <w:rFonts w:ascii="Arial" w:eastAsiaTheme="minorHAnsi" w:hAnsi="Arial" w:cs="Arial"/>
          <w:b/>
          <w:color w:val="000000"/>
          <w:sz w:val="24"/>
          <w:szCs w:val="24"/>
          <w:lang w:eastAsia="en-US"/>
        </w:rPr>
        <w:t>Female Genital Mutilation (FGM)</w:t>
      </w:r>
    </w:p>
    <w:p w14:paraId="3C0EAA86" w14:textId="77777777" w:rsidR="00A02611" w:rsidRPr="009451C1" w:rsidRDefault="00A02611"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eastAsiaTheme="minorHAnsi" w:hAnsi="Arial" w:cs="Arial"/>
          <w:color w:val="000000"/>
          <w:sz w:val="20"/>
          <w:szCs w:val="20"/>
          <w:lang w:eastAsia="en-US"/>
        </w:rPr>
        <w:t>Staff are aware of Female Genital Mutilation (</w:t>
      </w:r>
      <w:r w:rsidRPr="009451C1">
        <w:rPr>
          <w:rFonts w:ascii="Arial" w:eastAsiaTheme="minorHAnsi" w:hAnsi="Arial" w:cs="Arial"/>
          <w:sz w:val="20"/>
          <w:szCs w:val="20"/>
          <w:lang w:eastAsia="en-US"/>
        </w:rPr>
        <w:t xml:space="preserve">also known as female circumcision, cutting or Sunna) </w:t>
      </w:r>
      <w:r w:rsidRPr="009451C1">
        <w:rPr>
          <w:rFonts w:ascii="Arial" w:eastAsiaTheme="minorHAnsi" w:hAnsi="Arial" w:cs="Arial"/>
          <w:color w:val="000000"/>
          <w:sz w:val="20"/>
          <w:szCs w:val="20"/>
          <w:lang w:eastAsia="en-US"/>
        </w:rPr>
        <w:t>and that it i</w:t>
      </w:r>
      <w:r w:rsidRPr="009451C1">
        <w:rPr>
          <w:rFonts w:ascii="Arial" w:eastAsiaTheme="minorHAnsi" w:hAnsi="Arial" w:cs="Arial"/>
          <w:sz w:val="20"/>
          <w:szCs w:val="20"/>
          <w:lang w:eastAsia="en-US"/>
        </w:rPr>
        <w:t xml:space="preserve">s the partial or total removal of external female genitalia for non-medical reasons. </w:t>
      </w:r>
    </w:p>
    <w:p w14:paraId="19B0B372" w14:textId="77777777" w:rsidR="00A02611" w:rsidRPr="009451C1" w:rsidRDefault="00A02611" w:rsidP="00A02611">
      <w:pPr>
        <w:autoSpaceDE w:val="0"/>
        <w:autoSpaceDN w:val="0"/>
        <w:adjustRightInd w:val="0"/>
        <w:spacing w:after="0"/>
        <w:jc w:val="both"/>
        <w:rPr>
          <w:rFonts w:ascii="Arial" w:eastAsiaTheme="minorHAnsi" w:hAnsi="Arial" w:cs="Arial"/>
          <w:sz w:val="12"/>
          <w:szCs w:val="12"/>
          <w:lang w:eastAsia="en-US"/>
        </w:rPr>
      </w:pPr>
    </w:p>
    <w:p w14:paraId="2AE0CAF2" w14:textId="119086CE" w:rsidR="00A02611" w:rsidRPr="009451C1" w:rsidRDefault="00A02611" w:rsidP="00A02611">
      <w:pPr>
        <w:autoSpaceDE w:val="0"/>
        <w:autoSpaceDN w:val="0"/>
        <w:adjustRightInd w:val="0"/>
        <w:spacing w:after="0"/>
        <w:jc w:val="both"/>
        <w:rPr>
          <w:rFonts w:ascii="Arial" w:eastAsiaTheme="minorHAnsi" w:hAnsi="Arial" w:cs="Arial"/>
          <w:b/>
          <w:color w:val="000000"/>
          <w:sz w:val="20"/>
          <w:szCs w:val="20"/>
          <w:lang w:eastAsia="en-US"/>
        </w:rPr>
      </w:pPr>
      <w:r w:rsidRPr="009451C1">
        <w:rPr>
          <w:rFonts w:ascii="Arial" w:eastAsiaTheme="minorHAnsi" w:hAnsi="Arial" w:cs="Arial"/>
          <w:sz w:val="20"/>
          <w:szCs w:val="20"/>
          <w:lang w:eastAsia="en-US"/>
        </w:rPr>
        <w:t>Staff are also aware that FGM</w:t>
      </w:r>
      <w:r w:rsidR="00DE5326">
        <w:rPr>
          <w:rFonts w:ascii="Arial" w:eastAsiaTheme="minorHAnsi" w:hAnsi="Arial" w:cs="Arial"/>
          <w:sz w:val="20"/>
          <w:szCs w:val="20"/>
          <w:lang w:eastAsia="en-US"/>
        </w:rPr>
        <w:t>:</w:t>
      </w:r>
    </w:p>
    <w:p w14:paraId="0CD6780A" w14:textId="3228DF35" w:rsidR="00A02611" w:rsidRPr="009451C1" w:rsidRDefault="00B953EC" w:rsidP="007936C6">
      <w:pPr>
        <w:pStyle w:val="ListParagraph"/>
        <w:numPr>
          <w:ilvl w:val="0"/>
          <w:numId w:val="28"/>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i</w:t>
      </w:r>
      <w:r w:rsidR="00A02611" w:rsidRPr="009451C1">
        <w:rPr>
          <w:rFonts w:ascii="Arial" w:eastAsiaTheme="minorHAnsi" w:hAnsi="Arial" w:cs="Arial"/>
          <w:sz w:val="20"/>
          <w:szCs w:val="20"/>
          <w:lang w:eastAsia="en-US"/>
        </w:rPr>
        <w:t>s child abuse; it's dangerous and it is a criminal offence. Religious, social or cultural reasons are sometimes given for FGM however there is no valid reason for it.</w:t>
      </w:r>
    </w:p>
    <w:p w14:paraId="7E3ABDAB" w14:textId="73C5AB11" w:rsidR="00A02611" w:rsidRPr="009451C1" w:rsidRDefault="00B953EC" w:rsidP="007936C6">
      <w:pPr>
        <w:pStyle w:val="ListParagraph"/>
        <w:numPr>
          <w:ilvl w:val="0"/>
          <w:numId w:val="28"/>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i</w:t>
      </w:r>
      <w:r w:rsidR="00A02611" w:rsidRPr="009451C1">
        <w:rPr>
          <w:rFonts w:ascii="Arial" w:eastAsiaTheme="minorHAnsi" w:hAnsi="Arial" w:cs="Arial"/>
          <w:sz w:val="20"/>
          <w:szCs w:val="20"/>
          <w:lang w:eastAsia="en-US"/>
        </w:rPr>
        <w:t xml:space="preserve">s illegal in the UK. It’s also illegal to take a British national or permanent resident abroad for FGM or to help someone trying to do this. </w:t>
      </w:r>
    </w:p>
    <w:p w14:paraId="2E8B3D7C" w14:textId="77777777" w:rsidR="00A02611" w:rsidRPr="009451C1" w:rsidRDefault="00A02611" w:rsidP="00A02611">
      <w:pPr>
        <w:autoSpaceDE w:val="0"/>
        <w:autoSpaceDN w:val="0"/>
        <w:adjustRightInd w:val="0"/>
        <w:spacing w:after="0"/>
        <w:ind w:left="284" w:hanging="284"/>
        <w:rPr>
          <w:rFonts w:ascii="Arial" w:eastAsiaTheme="minorHAnsi" w:hAnsi="Arial" w:cs="Arial"/>
          <w:sz w:val="12"/>
          <w:szCs w:val="12"/>
          <w:lang w:eastAsia="en-US"/>
        </w:rPr>
      </w:pPr>
    </w:p>
    <w:p w14:paraId="2EC29B55" w14:textId="77777777" w:rsidR="00A02611" w:rsidRPr="009451C1" w:rsidRDefault="00A02611" w:rsidP="00A02611">
      <w:pPr>
        <w:autoSpaceDE w:val="0"/>
        <w:autoSpaceDN w:val="0"/>
        <w:adjustRightInd w:val="0"/>
        <w:spacing w:after="0"/>
        <w:rPr>
          <w:rFonts w:ascii="Arial" w:eastAsiaTheme="minorHAnsi" w:hAnsi="Arial" w:cs="Arial"/>
          <w:b/>
          <w:bCs/>
          <w:sz w:val="20"/>
          <w:szCs w:val="20"/>
          <w:lang w:eastAsia="en-US"/>
        </w:rPr>
      </w:pPr>
      <w:r w:rsidRPr="009451C1">
        <w:rPr>
          <w:rFonts w:ascii="Arial" w:eastAsiaTheme="minorHAnsi" w:hAnsi="Arial" w:cs="Arial"/>
          <w:b/>
          <w:bCs/>
          <w:sz w:val="20"/>
          <w:szCs w:val="20"/>
          <w:lang w:eastAsia="en-US"/>
        </w:rPr>
        <w:t xml:space="preserve">Indications that FGM may be about to take place: </w:t>
      </w:r>
    </w:p>
    <w:p w14:paraId="7ACDEB2F" w14:textId="2DC834D5"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w</w:t>
      </w:r>
      <w:r w:rsidR="00A02611" w:rsidRPr="009451C1">
        <w:rPr>
          <w:rFonts w:ascii="Arial" w:eastAsiaTheme="minorHAnsi" w:hAnsi="Arial" w:cs="Arial"/>
          <w:sz w:val="20"/>
          <w:szCs w:val="20"/>
          <w:lang w:eastAsia="en-US"/>
        </w:rPr>
        <w:t xml:space="preserve">hen a female family elder is around, particularly when she is visiting from a country of origin. </w:t>
      </w:r>
    </w:p>
    <w:p w14:paraId="48C46C13" w14:textId="27A52F23"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r</w:t>
      </w:r>
      <w:r w:rsidR="00A02611" w:rsidRPr="009451C1">
        <w:rPr>
          <w:rFonts w:ascii="Arial" w:eastAsiaTheme="minorHAnsi" w:hAnsi="Arial" w:cs="Arial"/>
          <w:sz w:val="20"/>
          <w:szCs w:val="20"/>
          <w:lang w:eastAsia="en-US"/>
        </w:rPr>
        <w:t>eference to FGM in conversation e.g. a girl may tell other children about it.</w:t>
      </w:r>
    </w:p>
    <w:p w14:paraId="3272F470" w14:textId="4187E7DA"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may confide that she is to have a ‘special procedure’ or to attend a special occasion to ‘become a woman’. </w:t>
      </w:r>
    </w:p>
    <w:p w14:paraId="7F1836DD" w14:textId="5BD1BAC1"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may request help from a teacher or another adult if she is aware or suspects that she is at immediate risk. </w:t>
      </w:r>
    </w:p>
    <w:p w14:paraId="5EFDB5BE" w14:textId="62FA61E5"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p</w:t>
      </w:r>
      <w:r w:rsidR="00A02611" w:rsidRPr="009451C1">
        <w:rPr>
          <w:rFonts w:ascii="Arial" w:eastAsiaTheme="minorHAnsi" w:hAnsi="Arial" w:cs="Arial"/>
          <w:sz w:val="20"/>
          <w:szCs w:val="20"/>
          <w:lang w:eastAsia="en-US"/>
        </w:rPr>
        <w:t xml:space="preserve">arents state that they or a relative will take the child out of the country for a prolonged period. </w:t>
      </w:r>
    </w:p>
    <w:p w14:paraId="463224CC" w14:textId="6C01FE5A"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may talk about a long holiday to her country of origin or another country where the practice is prevalent.</w:t>
      </w:r>
    </w:p>
    <w:p w14:paraId="0CBA79BC" w14:textId="2589FA23"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being withdrawn from PSHE or from learning about FGM (parents may wish to keep her uninformed about her body and rights) </w:t>
      </w:r>
    </w:p>
    <w:p w14:paraId="68DCC9AE" w14:textId="77777777" w:rsidR="00A02611" w:rsidRPr="009451C1" w:rsidRDefault="00A02611" w:rsidP="00A02611">
      <w:pPr>
        <w:pStyle w:val="ListParagraph"/>
        <w:autoSpaceDE w:val="0"/>
        <w:autoSpaceDN w:val="0"/>
        <w:adjustRightInd w:val="0"/>
        <w:spacing w:after="0"/>
        <w:rPr>
          <w:rFonts w:ascii="Arial" w:eastAsiaTheme="minorHAnsi" w:hAnsi="Arial" w:cs="Arial"/>
          <w:sz w:val="12"/>
          <w:szCs w:val="12"/>
          <w:lang w:eastAsia="en-US"/>
        </w:rPr>
      </w:pPr>
    </w:p>
    <w:p w14:paraId="793214BD" w14:textId="77777777" w:rsidR="00A02611" w:rsidRPr="009451C1" w:rsidRDefault="00A02611" w:rsidP="00A02611">
      <w:pPr>
        <w:autoSpaceDE w:val="0"/>
        <w:autoSpaceDN w:val="0"/>
        <w:adjustRightInd w:val="0"/>
        <w:spacing w:after="0"/>
        <w:rPr>
          <w:rFonts w:ascii="Arial" w:eastAsiaTheme="minorHAnsi" w:hAnsi="Arial" w:cs="Arial"/>
          <w:sz w:val="20"/>
          <w:szCs w:val="20"/>
          <w:lang w:eastAsia="en-US"/>
        </w:rPr>
      </w:pPr>
      <w:r w:rsidRPr="009451C1">
        <w:rPr>
          <w:rFonts w:ascii="Arial" w:eastAsiaTheme="minorHAnsi" w:hAnsi="Arial" w:cs="Arial"/>
          <w:b/>
          <w:bCs/>
          <w:sz w:val="20"/>
          <w:szCs w:val="20"/>
          <w:lang w:eastAsia="en-US"/>
        </w:rPr>
        <w:t xml:space="preserve">Indications that FGM has taken place: </w:t>
      </w:r>
    </w:p>
    <w:p w14:paraId="11529285" w14:textId="7B8B4E02"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d</w:t>
      </w:r>
      <w:r w:rsidR="00A02611" w:rsidRPr="009451C1">
        <w:rPr>
          <w:rFonts w:ascii="Arial" w:eastAsiaTheme="minorHAnsi" w:hAnsi="Arial" w:cs="Arial"/>
          <w:sz w:val="20"/>
          <w:szCs w:val="20"/>
          <w:lang w:eastAsia="en-US"/>
        </w:rPr>
        <w:t xml:space="preserve">ifficulty walking, sitting or standing </w:t>
      </w:r>
    </w:p>
    <w:p w14:paraId="27CBB589" w14:textId="70C252F8"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 xml:space="preserve">pending longer than normal in the bathroom or toilet possibly with bladder or menstrual problems </w:t>
      </w:r>
    </w:p>
    <w:p w14:paraId="4D000B9B" w14:textId="1B567D2F"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lastRenderedPageBreak/>
        <w:t>u</w:t>
      </w:r>
      <w:r w:rsidR="00A02611" w:rsidRPr="009451C1">
        <w:rPr>
          <w:rFonts w:ascii="Arial" w:eastAsiaTheme="minorHAnsi" w:hAnsi="Arial" w:cs="Arial"/>
          <w:sz w:val="20"/>
          <w:szCs w:val="20"/>
          <w:lang w:eastAsia="en-US"/>
        </w:rPr>
        <w:t xml:space="preserve">nusual/a noticeable change in behaviour after a lengthy absence </w:t>
      </w:r>
    </w:p>
    <w:p w14:paraId="15CA140D" w14:textId="76621EFC"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r</w:t>
      </w:r>
      <w:r w:rsidR="00A02611" w:rsidRPr="009451C1">
        <w:rPr>
          <w:rFonts w:ascii="Arial" w:eastAsiaTheme="minorHAnsi" w:hAnsi="Arial" w:cs="Arial"/>
          <w:sz w:val="20"/>
          <w:szCs w:val="20"/>
          <w:lang w:eastAsia="en-US"/>
        </w:rPr>
        <w:t>eluctance to undergo normal medical examinations</w:t>
      </w:r>
    </w:p>
    <w:p w14:paraId="046FE8EE" w14:textId="46CB09D1"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sking for help, but may not be explicit about the problem due to embarrassment or fear</w:t>
      </w:r>
    </w:p>
    <w:p w14:paraId="54479A66" w14:textId="38E3952E"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p</w:t>
      </w:r>
      <w:r w:rsidR="00A02611" w:rsidRPr="009451C1">
        <w:rPr>
          <w:rFonts w:ascii="Arial" w:eastAsiaTheme="minorHAnsi" w:hAnsi="Arial" w:cs="Arial"/>
          <w:sz w:val="20"/>
          <w:szCs w:val="20"/>
          <w:lang w:eastAsia="en-US"/>
        </w:rPr>
        <w:t>rolonged absences/ persistent unexplained absence from school/college</w:t>
      </w:r>
    </w:p>
    <w:p w14:paraId="59FB0DC6" w14:textId="395E3F77"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 xml:space="preserve">eek to be excused from physical exercise without the support of their GP </w:t>
      </w:r>
    </w:p>
    <w:p w14:paraId="0F4C5327" w14:textId="2355925A"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 xml:space="preserve">hild not allowed to attend extra-curricular activities </w:t>
      </w:r>
    </w:p>
    <w:p w14:paraId="7E1EBA0F" w14:textId="25BF9F3C"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 xml:space="preserve">lose supervision of child by family/carers </w:t>
      </w:r>
    </w:p>
    <w:p w14:paraId="7BD4C8CF" w14:textId="77777777" w:rsidR="00A02611" w:rsidRPr="009451C1" w:rsidRDefault="00A02611" w:rsidP="00A02611">
      <w:pPr>
        <w:autoSpaceDE w:val="0"/>
        <w:autoSpaceDN w:val="0"/>
        <w:adjustRightInd w:val="0"/>
        <w:spacing w:after="0"/>
        <w:rPr>
          <w:rFonts w:ascii="Arial" w:eastAsiaTheme="minorHAnsi" w:hAnsi="Arial" w:cs="Arial"/>
          <w:sz w:val="12"/>
          <w:szCs w:val="12"/>
          <w:lang w:eastAsia="en-US"/>
        </w:rPr>
      </w:pPr>
    </w:p>
    <w:p w14:paraId="2D2894AD" w14:textId="77777777" w:rsidR="00A02611" w:rsidRPr="009451C1" w:rsidRDefault="00A02611" w:rsidP="00A02611">
      <w:pPr>
        <w:autoSpaceDE w:val="0"/>
        <w:autoSpaceDN w:val="0"/>
        <w:adjustRightInd w:val="0"/>
        <w:spacing w:after="0"/>
        <w:jc w:val="both"/>
        <w:rPr>
          <w:rFonts w:ascii="Arial" w:eastAsia="Arial" w:hAnsi="Arial" w:cs="Arial"/>
          <w:sz w:val="20"/>
          <w:szCs w:val="20"/>
        </w:rPr>
      </w:pPr>
      <w:r w:rsidRPr="009451C1">
        <w:rPr>
          <w:rFonts w:ascii="Arial" w:eastAsia="Arial" w:hAnsi="Arial" w:cs="Arial"/>
          <w:sz w:val="20"/>
          <w:szCs w:val="20"/>
        </w:rPr>
        <w:t xml:space="preserve">Teachers in our school are aware of their responsibilities under section 74 of the Serious Crime Act 2015 which says that “If a </w:t>
      </w:r>
      <w:r w:rsidRPr="009451C1">
        <w:rPr>
          <w:rFonts w:ascii="Arial" w:eastAsia="Arial" w:hAnsi="Arial" w:cs="Arial"/>
          <w:b/>
          <w:bCs/>
          <w:sz w:val="20"/>
          <w:szCs w:val="20"/>
        </w:rPr>
        <w:t>teacher</w:t>
      </w:r>
      <w:r w:rsidRPr="009451C1">
        <w:rPr>
          <w:rFonts w:ascii="Arial" w:eastAsia="Arial" w:hAnsi="Arial" w:cs="Arial"/>
          <w:sz w:val="20"/>
          <w:szCs w:val="20"/>
        </w:rPr>
        <w:t xml:space="preserve">, in the course of their work in the profession, discovers that an act of Female Genital Mutilation appears to have been carried out on a girl under the age of 18 the </w:t>
      </w:r>
      <w:r w:rsidRPr="009451C1">
        <w:rPr>
          <w:rFonts w:ascii="Arial" w:eastAsia="Arial" w:hAnsi="Arial" w:cs="Arial"/>
          <w:b/>
          <w:bCs/>
          <w:sz w:val="20"/>
          <w:szCs w:val="20"/>
        </w:rPr>
        <w:t xml:space="preserve">teacher </w:t>
      </w:r>
      <w:r w:rsidRPr="009451C1">
        <w:rPr>
          <w:rFonts w:ascii="Arial" w:eastAsia="Arial" w:hAnsi="Arial" w:cs="Arial"/>
          <w:sz w:val="20"/>
          <w:szCs w:val="20"/>
        </w:rPr>
        <w:t>must report this to the police”.</w:t>
      </w:r>
    </w:p>
    <w:p w14:paraId="08DC84D9" w14:textId="77777777" w:rsidR="00A02611" w:rsidRPr="009451C1" w:rsidRDefault="00A02611" w:rsidP="00A02611">
      <w:pPr>
        <w:autoSpaceDE w:val="0"/>
        <w:autoSpaceDN w:val="0"/>
        <w:adjustRightInd w:val="0"/>
        <w:spacing w:after="0"/>
        <w:jc w:val="both"/>
        <w:rPr>
          <w:rFonts w:ascii="Arial" w:eastAsia="Arial" w:hAnsi="Arial" w:cs="Arial"/>
          <w:sz w:val="12"/>
          <w:szCs w:val="12"/>
        </w:rPr>
      </w:pPr>
    </w:p>
    <w:p w14:paraId="0EE11DB3" w14:textId="65B87D48" w:rsidR="00A02611" w:rsidRPr="009451C1" w:rsidRDefault="00A02611" w:rsidP="00A02611">
      <w:pPr>
        <w:autoSpaceDE w:val="0"/>
        <w:autoSpaceDN w:val="0"/>
        <w:adjustRightInd w:val="0"/>
        <w:spacing w:after="0"/>
        <w:jc w:val="both"/>
        <w:rPr>
          <w:rFonts w:ascii="Arial" w:eastAsiaTheme="minorHAnsi" w:hAnsi="Arial" w:cs="Arial"/>
          <w:bCs/>
          <w:i/>
          <w:color w:val="FF0000"/>
          <w:sz w:val="24"/>
          <w:szCs w:val="24"/>
          <w:lang w:eastAsia="en-US"/>
        </w:rPr>
      </w:pPr>
      <w:r w:rsidRPr="009451C1">
        <w:rPr>
          <w:rFonts w:ascii="Arial" w:eastAsiaTheme="minorHAnsi" w:hAnsi="Arial" w:cs="Arial"/>
          <w:color w:val="000000"/>
          <w:sz w:val="20"/>
          <w:szCs w:val="20"/>
          <w:lang w:eastAsia="en-US"/>
        </w:rPr>
        <w:t xml:space="preserve">Members of our school community are alert to the possibility of a girl being at risk of </w:t>
      </w:r>
      <w:r w:rsidR="003C0DD7" w:rsidRPr="009451C1">
        <w:rPr>
          <w:rFonts w:ascii="Arial" w:eastAsiaTheme="minorHAnsi" w:hAnsi="Arial" w:cs="Arial"/>
          <w:color w:val="000000"/>
          <w:sz w:val="20"/>
          <w:szCs w:val="20"/>
          <w:lang w:eastAsia="en-US"/>
        </w:rPr>
        <w:t>FGM or</w:t>
      </w:r>
      <w:r w:rsidRPr="009451C1">
        <w:rPr>
          <w:rFonts w:ascii="Arial" w:eastAsiaTheme="minorHAnsi" w:hAnsi="Arial" w:cs="Arial"/>
          <w:color w:val="000000"/>
          <w:sz w:val="20"/>
          <w:szCs w:val="20"/>
          <w:lang w:eastAsia="en-US"/>
        </w:rPr>
        <w:t xml:space="preserve"> already having suffered FGM. They have been made aware that FGM typically takes place between birth and around 15 years old. Potential indicators that a child or young person may be at risk of FGM have been shared and the next steps have been identified, in that we take the same course of action as we would with any form of abuse; the Designated Safeguarding Lead plays a full part in the process of identification recording and reporting. We are mindful that girls at risk of FGM may not yet be aware of the practice or that it may be conducted on them, so sensitivity is always shown when approaching the subject. </w:t>
      </w:r>
    </w:p>
    <w:p w14:paraId="79AD46BC" w14:textId="77777777" w:rsidR="007E48BB" w:rsidRPr="009451C1" w:rsidRDefault="007E48BB" w:rsidP="00A02611">
      <w:pPr>
        <w:autoSpaceDE w:val="0"/>
        <w:autoSpaceDN w:val="0"/>
        <w:adjustRightInd w:val="0"/>
        <w:spacing w:after="0"/>
        <w:jc w:val="both"/>
        <w:rPr>
          <w:rFonts w:ascii="Arial" w:eastAsiaTheme="minorHAnsi" w:hAnsi="Arial" w:cs="Arial"/>
          <w:b/>
          <w:sz w:val="20"/>
          <w:szCs w:val="20"/>
          <w:u w:val="single"/>
          <w:lang w:eastAsia="en-US"/>
        </w:rPr>
      </w:pPr>
    </w:p>
    <w:p w14:paraId="5CA50138" w14:textId="2CA60F7F" w:rsidR="00A02611" w:rsidRPr="008E7C71" w:rsidRDefault="00A02611" w:rsidP="00A02611">
      <w:pPr>
        <w:autoSpaceDE w:val="0"/>
        <w:autoSpaceDN w:val="0"/>
        <w:adjustRightInd w:val="0"/>
        <w:spacing w:after="0"/>
        <w:jc w:val="both"/>
        <w:rPr>
          <w:rFonts w:ascii="Arial" w:eastAsiaTheme="minorHAnsi" w:hAnsi="Arial" w:cs="Arial"/>
          <w:bCs/>
          <w:i/>
          <w:color w:val="FF0000"/>
          <w:sz w:val="24"/>
          <w:szCs w:val="24"/>
          <w:lang w:eastAsia="en-US"/>
        </w:rPr>
      </w:pPr>
      <w:r w:rsidRPr="008E7C71">
        <w:rPr>
          <w:rFonts w:ascii="Arial" w:eastAsiaTheme="minorHAnsi" w:hAnsi="Arial" w:cs="Arial"/>
          <w:b/>
          <w:sz w:val="24"/>
          <w:szCs w:val="24"/>
          <w:lang w:eastAsia="en-US"/>
        </w:rPr>
        <w:t>Forced Marriage</w:t>
      </w:r>
    </w:p>
    <w:p w14:paraId="412CB9C1" w14:textId="231EC370" w:rsidR="00A02611" w:rsidRPr="009451C1" w:rsidRDefault="00586ADF" w:rsidP="00A02611">
      <w:pPr>
        <w:autoSpaceDE w:val="0"/>
        <w:autoSpaceDN w:val="0"/>
        <w:adjustRightInd w:val="0"/>
        <w:spacing w:after="0"/>
        <w:jc w:val="both"/>
        <w:rPr>
          <w:rFonts w:ascii="Arial" w:eastAsiaTheme="minorHAnsi" w:hAnsi="Arial" w:cs="Arial"/>
          <w:bCs/>
          <w:i/>
          <w:color w:val="FF0000"/>
          <w:sz w:val="20"/>
          <w:szCs w:val="20"/>
          <w:lang w:eastAsia="en-US"/>
        </w:rPr>
      </w:pPr>
      <w:r w:rsidRPr="0014297B">
        <w:rPr>
          <w:rStyle w:val="ui-provider"/>
          <w:rFonts w:ascii="Arial" w:hAnsi="Arial" w:cs="Arial"/>
          <w:color w:val="000000" w:themeColor="text1"/>
          <w:sz w:val="20"/>
          <w:szCs w:val="20"/>
        </w:rPr>
        <w:t>Since February 2023 it has also been a crime to carry out any conduct whose purpose is to cause a child to marry before their eighteenth birthday, even if violence, threats or another form or coercion are not used. As with the existing forced marriage law, this applies to non-binding, unofficial ‘marriages’ as well as legal marriages.</w:t>
      </w:r>
      <w:r w:rsidRPr="0014297B">
        <w:rPr>
          <w:rStyle w:val="ui-provider"/>
          <w:rFonts w:ascii="Arial" w:hAnsi="Arial" w:cs="Arial"/>
          <w:i/>
          <w:iCs/>
          <w:color w:val="000000" w:themeColor="text1"/>
          <w:sz w:val="20"/>
          <w:szCs w:val="20"/>
        </w:rPr>
        <w:t> </w:t>
      </w:r>
      <w:r w:rsidR="00A02611" w:rsidRPr="0014297B">
        <w:rPr>
          <w:rFonts w:ascii="Arial" w:eastAsiaTheme="minorHAnsi" w:hAnsi="Arial" w:cs="Arial"/>
          <w:color w:val="000000" w:themeColor="text1"/>
          <w:sz w:val="20"/>
          <w:szCs w:val="20"/>
          <w:lang w:eastAsia="en-US"/>
        </w:rPr>
        <w:t xml:space="preserve">Staff </w:t>
      </w:r>
      <w:r w:rsidR="00A02611" w:rsidRPr="009451C1">
        <w:rPr>
          <w:rFonts w:ascii="Arial" w:eastAsiaTheme="minorHAnsi" w:hAnsi="Arial" w:cs="Arial"/>
          <w:sz w:val="20"/>
          <w:szCs w:val="20"/>
          <w:lang w:eastAsia="en-US"/>
        </w:rPr>
        <w:t xml:space="preserve">are aware of Forced Marriage and that it is one </w:t>
      </w:r>
      <w:proofErr w:type="gramStart"/>
      <w:r w:rsidR="00A02611" w:rsidRPr="009451C1">
        <w:rPr>
          <w:rFonts w:ascii="Arial" w:eastAsiaTheme="minorHAnsi" w:hAnsi="Arial" w:cs="Arial"/>
          <w:sz w:val="20"/>
          <w:szCs w:val="20"/>
          <w:lang w:eastAsia="en-US"/>
        </w:rPr>
        <w:t>entered into</w:t>
      </w:r>
      <w:proofErr w:type="gramEnd"/>
      <w:r w:rsidR="00A02611" w:rsidRPr="009451C1">
        <w:rPr>
          <w:rFonts w:ascii="Arial" w:eastAsiaTheme="minorHAnsi" w:hAnsi="Arial" w:cs="Arial"/>
          <w:sz w:val="20"/>
          <w:szCs w:val="20"/>
          <w:lang w:eastAsia="en-US"/>
        </w:rPr>
        <w:t xml:space="preserve"> without the full and free consent of one or both parties and where violence, threats or any other form of coercion is used to cause a person to </w:t>
      </w:r>
      <w:proofErr w:type="gramStart"/>
      <w:r w:rsidR="00A02611" w:rsidRPr="009451C1">
        <w:rPr>
          <w:rFonts w:ascii="Arial" w:eastAsiaTheme="minorHAnsi" w:hAnsi="Arial" w:cs="Arial"/>
          <w:sz w:val="20"/>
          <w:szCs w:val="20"/>
          <w:lang w:eastAsia="en-US"/>
        </w:rPr>
        <w:t>enter into</w:t>
      </w:r>
      <w:proofErr w:type="gramEnd"/>
      <w:r w:rsidR="00A02611" w:rsidRPr="009451C1">
        <w:rPr>
          <w:rFonts w:ascii="Arial" w:eastAsiaTheme="minorHAnsi" w:hAnsi="Arial" w:cs="Arial"/>
          <w:sz w:val="20"/>
          <w:szCs w:val="20"/>
          <w:lang w:eastAsia="en-US"/>
        </w:rPr>
        <w:t xml:space="preserve"> a marriage. Threats can be physical or emotional and psychological.</w:t>
      </w:r>
    </w:p>
    <w:p w14:paraId="6BDEF6FB" w14:textId="77777777" w:rsidR="00A02611" w:rsidRPr="009451C1" w:rsidRDefault="00A02611" w:rsidP="00A02611">
      <w:pPr>
        <w:autoSpaceDE w:val="0"/>
        <w:autoSpaceDN w:val="0"/>
        <w:adjustRightInd w:val="0"/>
        <w:spacing w:after="0"/>
        <w:jc w:val="both"/>
        <w:rPr>
          <w:rFonts w:ascii="Arial" w:eastAsiaTheme="minorHAnsi" w:hAnsi="Arial" w:cs="Arial"/>
          <w:bCs/>
          <w:i/>
          <w:color w:val="FF0000"/>
          <w:sz w:val="12"/>
          <w:szCs w:val="12"/>
          <w:lang w:eastAsia="en-US"/>
        </w:rPr>
      </w:pPr>
    </w:p>
    <w:p w14:paraId="63B5DB2A" w14:textId="40F688EE" w:rsidR="00A02611" w:rsidRPr="009451C1" w:rsidRDefault="00A02611"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eastAsiaTheme="minorHAnsi" w:hAnsi="Arial" w:cs="Arial"/>
          <w:sz w:val="20"/>
          <w:szCs w:val="20"/>
          <w:lang w:eastAsia="en-US"/>
        </w:rPr>
        <w:t>Children, especially girls who are forced to marry, or those who fear they may be forced to marry, are frequently withdrawn from education, restricting their educational and personal development.</w:t>
      </w:r>
    </w:p>
    <w:bookmarkStart w:id="5" w:name="_Hlk142574551"/>
    <w:p w14:paraId="4CEFD72B" w14:textId="2A650036" w:rsidR="007519AA" w:rsidRPr="009451C1" w:rsidRDefault="007519AA"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hAnsi="Arial" w:cs="Arial"/>
        </w:rPr>
        <w:fldChar w:fldCharType="begin"/>
      </w:r>
      <w:r w:rsidRPr="009451C1">
        <w:rPr>
          <w:rFonts w:ascii="Arial" w:hAnsi="Arial" w:cs="Arial"/>
        </w:rPr>
        <w:instrText xml:space="preserve"> HYPERLINK "https://www.gov.uk/government/publications/forced-marriage-resource-pack/forced-marriage-resource-pack" </w:instrText>
      </w:r>
      <w:r w:rsidRPr="009451C1">
        <w:rPr>
          <w:rFonts w:ascii="Arial" w:hAnsi="Arial" w:cs="Arial"/>
        </w:rPr>
      </w:r>
      <w:r w:rsidRPr="009451C1">
        <w:rPr>
          <w:rFonts w:ascii="Arial" w:hAnsi="Arial" w:cs="Arial"/>
        </w:rPr>
        <w:fldChar w:fldCharType="separate"/>
      </w:r>
      <w:r w:rsidRPr="009451C1">
        <w:rPr>
          <w:rStyle w:val="Hyperlink"/>
          <w:rFonts w:ascii="Arial" w:hAnsi="Arial" w:cs="Arial"/>
        </w:rPr>
        <w:t>Forced marriage resource pack - GOV.UK (www.gov.uk)</w:t>
      </w:r>
      <w:r w:rsidRPr="009451C1">
        <w:rPr>
          <w:rFonts w:ascii="Arial" w:hAnsi="Arial" w:cs="Arial"/>
        </w:rPr>
        <w:fldChar w:fldCharType="end"/>
      </w:r>
    </w:p>
    <w:p w14:paraId="174F638E" w14:textId="5BAAFB6D" w:rsidR="00C8266B" w:rsidRPr="009451C1" w:rsidRDefault="00C8266B" w:rsidP="00A02611">
      <w:pPr>
        <w:autoSpaceDE w:val="0"/>
        <w:autoSpaceDN w:val="0"/>
        <w:adjustRightInd w:val="0"/>
        <w:spacing w:after="0"/>
        <w:jc w:val="both"/>
        <w:rPr>
          <w:rFonts w:ascii="Arial" w:eastAsiaTheme="minorHAnsi" w:hAnsi="Arial" w:cs="Arial"/>
          <w:sz w:val="20"/>
          <w:szCs w:val="20"/>
          <w:lang w:eastAsia="en-US"/>
        </w:rPr>
      </w:pPr>
    </w:p>
    <w:bookmarkEnd w:id="5"/>
    <w:p w14:paraId="3DE9077E" w14:textId="77777777" w:rsidR="00A02611" w:rsidRPr="009451C1" w:rsidRDefault="00A02611" w:rsidP="00A02611">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b/>
          <w:sz w:val="20"/>
          <w:szCs w:val="20"/>
          <w:lang w:eastAsia="en-US"/>
        </w:rPr>
        <w:t>Indications that a Child is at risk of Forced Marriage:</w:t>
      </w:r>
    </w:p>
    <w:p w14:paraId="2FD12F3C" w14:textId="69536AFB" w:rsidR="00A02611" w:rsidRPr="009451C1" w:rsidRDefault="00A02611" w:rsidP="00DE5326">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Staff are aware that they need to be aware of significant changes in the child’s presentation emotional and physical, in dress and behaviour</w:t>
      </w:r>
      <w:r w:rsidR="00DE5326">
        <w:rPr>
          <w:rFonts w:ascii="Arial" w:eastAsiaTheme="minorHAnsi" w:hAnsi="Arial" w:cs="Arial"/>
          <w:sz w:val="20"/>
          <w:szCs w:val="20"/>
          <w:lang w:eastAsia="en-US"/>
        </w:rPr>
        <w:t>:</w:t>
      </w:r>
    </w:p>
    <w:p w14:paraId="3C98D942" w14:textId="672D8CC6"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ppearing anxious, depressed and emotionally withdrawn with low self-esteem</w:t>
      </w:r>
    </w:p>
    <w:p w14:paraId="4ED38567" w14:textId="64EBE106"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elf-harming, self-cutting or anorexia</w:t>
      </w:r>
    </w:p>
    <w:p w14:paraId="23B1A4C0" w14:textId="3D721CBE"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riminal activity e.g. shoplifting or taking drugs or alcohol</w:t>
      </w:r>
    </w:p>
    <w:p w14:paraId="710A158A" w14:textId="7E3EA35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d</w:t>
      </w:r>
      <w:r w:rsidR="00A02611" w:rsidRPr="009451C1">
        <w:rPr>
          <w:rFonts w:ascii="Arial" w:eastAsiaTheme="minorHAnsi" w:hAnsi="Arial" w:cs="Arial"/>
          <w:sz w:val="20"/>
          <w:szCs w:val="20"/>
          <w:lang w:eastAsia="en-US"/>
        </w:rPr>
        <w:t>eclining performance, aspirations or motivation</w:t>
      </w:r>
    </w:p>
    <w:p w14:paraId="2AE94D63" w14:textId="3D397B31"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n</w:t>
      </w:r>
      <w:r w:rsidR="00A02611" w:rsidRPr="009451C1">
        <w:rPr>
          <w:rFonts w:ascii="Arial" w:eastAsiaTheme="minorHAnsi" w:hAnsi="Arial" w:cs="Arial"/>
          <w:sz w:val="20"/>
          <w:szCs w:val="20"/>
          <w:lang w:eastAsia="en-US"/>
        </w:rPr>
        <w:t>ot allowed to attend any extra-curricular or after school activities</w:t>
      </w:r>
    </w:p>
    <w:p w14:paraId="534AAB5A" w14:textId="355EC00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g</w:t>
      </w:r>
      <w:r w:rsidR="00A02611" w:rsidRPr="009451C1">
        <w:rPr>
          <w:rFonts w:ascii="Arial" w:eastAsiaTheme="minorHAnsi" w:hAnsi="Arial" w:cs="Arial"/>
          <w:sz w:val="20"/>
          <w:szCs w:val="20"/>
          <w:lang w:eastAsia="en-US"/>
        </w:rPr>
        <w:t>irls and young women may be accompanied to and from school/college</w:t>
      </w:r>
    </w:p>
    <w:p w14:paraId="729C741C" w14:textId="103BE4D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ttending school but absenting themselves from lessons</w:t>
      </w:r>
    </w:p>
    <w:p w14:paraId="771F3CE5" w14:textId="2FD74333"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topping attendance at school/college</w:t>
      </w:r>
    </w:p>
    <w:p w14:paraId="04701E99" w14:textId="762B63C6" w:rsidR="00A02611" w:rsidRPr="001F0578"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family history of older siblings leaving education early and marrying early</w:t>
      </w:r>
    </w:p>
    <w:p w14:paraId="17B6CBBA" w14:textId="77777777" w:rsidR="001F0578" w:rsidRPr="009451C1" w:rsidRDefault="001F0578" w:rsidP="001F0578">
      <w:pPr>
        <w:pStyle w:val="ListParagraph"/>
        <w:autoSpaceDE w:val="0"/>
        <w:autoSpaceDN w:val="0"/>
        <w:adjustRightInd w:val="0"/>
        <w:spacing w:after="0"/>
        <w:ind w:left="284"/>
        <w:jc w:val="both"/>
        <w:rPr>
          <w:rFonts w:ascii="Arial" w:eastAsiaTheme="minorHAnsi" w:hAnsi="Arial" w:cs="Arial"/>
          <w:bCs/>
          <w:i/>
          <w:color w:val="FF0000"/>
          <w:sz w:val="20"/>
          <w:szCs w:val="20"/>
          <w:lang w:eastAsia="en-US"/>
        </w:rPr>
      </w:pPr>
    </w:p>
    <w:p w14:paraId="44A0ED08" w14:textId="77777777" w:rsidR="00E23AFE" w:rsidRDefault="00E23AFE" w:rsidP="00A02611">
      <w:pPr>
        <w:autoSpaceDE w:val="0"/>
        <w:autoSpaceDN w:val="0"/>
        <w:adjustRightInd w:val="0"/>
        <w:spacing w:after="0"/>
        <w:jc w:val="both"/>
        <w:rPr>
          <w:rFonts w:ascii="Arial" w:eastAsiaTheme="minorHAnsi" w:hAnsi="Arial" w:cs="Arial"/>
          <w:b/>
          <w:sz w:val="20"/>
          <w:szCs w:val="20"/>
          <w:lang w:eastAsia="en-US"/>
        </w:rPr>
      </w:pPr>
    </w:p>
    <w:p w14:paraId="0BC046A5" w14:textId="77777777" w:rsidR="00E23AFE" w:rsidRDefault="00E23AFE" w:rsidP="00A02611">
      <w:pPr>
        <w:autoSpaceDE w:val="0"/>
        <w:autoSpaceDN w:val="0"/>
        <w:adjustRightInd w:val="0"/>
        <w:spacing w:after="0"/>
        <w:jc w:val="both"/>
        <w:rPr>
          <w:rFonts w:ascii="Arial" w:eastAsiaTheme="minorHAnsi" w:hAnsi="Arial" w:cs="Arial"/>
          <w:b/>
          <w:sz w:val="20"/>
          <w:szCs w:val="20"/>
          <w:lang w:eastAsia="en-US"/>
        </w:rPr>
      </w:pPr>
    </w:p>
    <w:p w14:paraId="6353B04B" w14:textId="14B4144F" w:rsidR="00A02611" w:rsidRPr="009451C1" w:rsidRDefault="00A02611" w:rsidP="00A02611">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b/>
          <w:sz w:val="20"/>
          <w:szCs w:val="20"/>
          <w:lang w:eastAsia="en-US"/>
        </w:rPr>
        <w:t xml:space="preserve">Actions our school takes in relation to take around </w:t>
      </w:r>
      <w:r w:rsidRPr="0011481D">
        <w:rPr>
          <w:rFonts w:ascii="Arial" w:eastAsiaTheme="minorHAnsi" w:hAnsi="Arial" w:cs="Arial"/>
          <w:b/>
          <w:color w:val="000000" w:themeColor="text1"/>
          <w:sz w:val="20"/>
          <w:szCs w:val="20"/>
          <w:lang w:eastAsia="en-US"/>
        </w:rPr>
        <w:t xml:space="preserve">Honour </w:t>
      </w:r>
      <w:r w:rsidR="003C0DD7" w:rsidRPr="0011481D">
        <w:rPr>
          <w:rFonts w:ascii="Arial" w:eastAsiaTheme="minorHAnsi" w:hAnsi="Arial" w:cs="Arial"/>
          <w:b/>
          <w:color w:val="000000" w:themeColor="text1"/>
          <w:sz w:val="20"/>
          <w:szCs w:val="20"/>
          <w:lang w:eastAsia="en-US"/>
        </w:rPr>
        <w:t>or Faith-</w:t>
      </w:r>
      <w:r w:rsidRPr="0011481D">
        <w:rPr>
          <w:rFonts w:ascii="Arial" w:eastAsiaTheme="minorHAnsi" w:hAnsi="Arial" w:cs="Arial"/>
          <w:b/>
          <w:sz w:val="20"/>
          <w:szCs w:val="20"/>
          <w:lang w:eastAsia="en-US"/>
        </w:rPr>
        <w:t>Based</w:t>
      </w:r>
      <w:r w:rsidRPr="009451C1">
        <w:rPr>
          <w:rFonts w:ascii="Arial" w:eastAsiaTheme="minorHAnsi" w:hAnsi="Arial" w:cs="Arial"/>
          <w:b/>
          <w:sz w:val="20"/>
          <w:szCs w:val="20"/>
          <w:lang w:eastAsia="en-US"/>
        </w:rPr>
        <w:t xml:space="preserve"> Abuse:  </w:t>
      </w:r>
    </w:p>
    <w:p w14:paraId="1C9F23B6" w14:textId="7B1CEE49"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w</w:t>
      </w:r>
      <w:r w:rsidR="00A02611" w:rsidRPr="009451C1">
        <w:rPr>
          <w:rFonts w:ascii="Arial" w:eastAsiaTheme="minorHAnsi" w:hAnsi="Arial" w:cs="Arial"/>
          <w:sz w:val="20"/>
          <w:szCs w:val="20"/>
          <w:lang w:eastAsia="en-US"/>
        </w:rPr>
        <w:t>hen managing requests for absence, we use an absence request form which requests information on all siblings who attend other schools. Sometimes younger siblings tell teachers information that has a bearing on older members of the family, so it is important that we liaise with the other schools</w:t>
      </w:r>
    </w:p>
    <w:p w14:paraId="2029B744" w14:textId="77777777" w:rsidR="00A02611" w:rsidRPr="009451C1" w:rsidRDefault="00A02611" w:rsidP="00A02611">
      <w:pPr>
        <w:pStyle w:val="ListParagraph"/>
        <w:autoSpaceDE w:val="0"/>
        <w:autoSpaceDN w:val="0"/>
        <w:adjustRightInd w:val="0"/>
        <w:spacing w:after="0"/>
        <w:ind w:left="284" w:hanging="284"/>
        <w:jc w:val="both"/>
        <w:rPr>
          <w:rFonts w:ascii="Arial" w:eastAsiaTheme="minorHAnsi" w:hAnsi="Arial" w:cs="Arial"/>
          <w:bCs/>
          <w:i/>
          <w:color w:val="FF0000"/>
          <w:sz w:val="12"/>
          <w:szCs w:val="12"/>
          <w:lang w:eastAsia="en-US"/>
        </w:rPr>
      </w:pPr>
    </w:p>
    <w:p w14:paraId="7B685D61" w14:textId="18A5506C"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t</w:t>
      </w:r>
      <w:r w:rsidR="00A02611" w:rsidRPr="009451C1">
        <w:rPr>
          <w:rFonts w:ascii="Arial" w:eastAsiaTheme="minorHAnsi" w:hAnsi="Arial" w:cs="Arial"/>
          <w:sz w:val="20"/>
          <w:szCs w:val="20"/>
          <w:lang w:eastAsia="en-US"/>
        </w:rPr>
        <w:t xml:space="preserve">he Headteacher teacher requires a meeting with parents to discuss applications for extended leave of absence during term time, as we feel this can provide an opportunity to gather important information. We ask for the </w:t>
      </w:r>
      <w:r w:rsidR="00A02611" w:rsidRPr="009451C1">
        <w:rPr>
          <w:rFonts w:ascii="Arial" w:eastAsiaTheme="minorHAnsi" w:hAnsi="Arial" w:cs="Arial"/>
          <w:sz w:val="20"/>
          <w:szCs w:val="20"/>
          <w:lang w:eastAsia="en-US"/>
        </w:rPr>
        <w:lastRenderedPageBreak/>
        <w:t>precise location of where the child is going; the purpose of the visit; the return date and whether it is estimated or fixed</w:t>
      </w:r>
    </w:p>
    <w:p w14:paraId="6DD33C7C" w14:textId="77777777" w:rsidR="00A02611" w:rsidRPr="009451C1" w:rsidRDefault="00A02611" w:rsidP="00A02611">
      <w:pPr>
        <w:pStyle w:val="ListParagraph"/>
        <w:rPr>
          <w:rFonts w:ascii="Arial" w:eastAsiaTheme="minorHAnsi" w:hAnsi="Arial" w:cs="Arial"/>
          <w:sz w:val="12"/>
          <w:szCs w:val="12"/>
          <w:lang w:eastAsia="en-US"/>
        </w:rPr>
      </w:pPr>
    </w:p>
    <w:p w14:paraId="5BC450C3" w14:textId="5483DC7C"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w</w:t>
      </w:r>
      <w:r w:rsidR="00A02611" w:rsidRPr="009451C1">
        <w:rPr>
          <w:rFonts w:ascii="Arial" w:eastAsiaTheme="minorHAnsi" w:hAnsi="Arial" w:cs="Arial"/>
          <w:sz w:val="20"/>
          <w:szCs w:val="20"/>
          <w:lang w:eastAsia="en-US"/>
        </w:rPr>
        <w:t>e check in with the child/children to see if they know and corroborate the purpose of the visit.</w:t>
      </w:r>
    </w:p>
    <w:p w14:paraId="155B4274" w14:textId="77777777" w:rsidR="00A02611" w:rsidRPr="009451C1" w:rsidRDefault="00A02611" w:rsidP="00A02611">
      <w:pPr>
        <w:pStyle w:val="ListParagraph"/>
        <w:rPr>
          <w:rFonts w:ascii="Arial" w:eastAsiaTheme="minorHAnsi" w:hAnsi="Arial" w:cs="Arial"/>
          <w:sz w:val="12"/>
          <w:szCs w:val="12"/>
          <w:lang w:eastAsia="en-US"/>
        </w:rPr>
      </w:pPr>
    </w:p>
    <w:p w14:paraId="6911080C" w14:textId="7C3D0177"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i</w:t>
      </w:r>
      <w:r w:rsidR="00A02611" w:rsidRPr="009451C1">
        <w:rPr>
          <w:rFonts w:ascii="Arial" w:eastAsiaTheme="minorHAnsi" w:hAnsi="Arial" w:cs="Arial"/>
          <w:sz w:val="20"/>
          <w:szCs w:val="20"/>
          <w:lang w:eastAsia="en-US"/>
        </w:rPr>
        <w:t>f a return date has been specified and a child has not returned to school, we would contact our Attendance/Education Welfare Officer. We would never remove the child from the roll without first making enquiries about their disappearance in line with Cheshire East Children Missing Education Procedures and referring the case to the police and Children’s Services as appropriate.</w:t>
      </w:r>
    </w:p>
    <w:p w14:paraId="5E707858" w14:textId="77777777" w:rsidR="00A40565" w:rsidRPr="009451C1" w:rsidRDefault="00A40565" w:rsidP="00A676C4">
      <w:pPr>
        <w:spacing w:after="0"/>
        <w:jc w:val="both"/>
        <w:rPr>
          <w:rFonts w:ascii="Arial" w:eastAsia="Times New Roman" w:hAnsi="Arial" w:cs="Arial"/>
          <w:b/>
          <w:sz w:val="24"/>
          <w:szCs w:val="24"/>
          <w:u w:val="single"/>
          <w:lang w:eastAsia="en-GB"/>
        </w:rPr>
      </w:pPr>
    </w:p>
    <w:p w14:paraId="1BC5A5DB" w14:textId="1807955C" w:rsidR="00A676C4" w:rsidRPr="00310FFF" w:rsidRDefault="00735A91" w:rsidP="00A676C4">
      <w:pPr>
        <w:spacing w:after="0"/>
        <w:jc w:val="both"/>
        <w:rPr>
          <w:rFonts w:ascii="Arial" w:eastAsia="Times New Roman" w:hAnsi="Arial" w:cs="Arial"/>
          <w:b/>
          <w:color w:val="00B050"/>
          <w:sz w:val="24"/>
          <w:szCs w:val="24"/>
          <w:u w:val="single"/>
          <w:lang w:eastAsia="en-GB"/>
        </w:rPr>
      </w:pPr>
      <w:r w:rsidRPr="009451C1">
        <w:rPr>
          <w:rFonts w:ascii="Arial" w:eastAsia="Times New Roman" w:hAnsi="Arial" w:cs="Arial"/>
          <w:b/>
          <w:sz w:val="24"/>
          <w:szCs w:val="24"/>
          <w:u w:val="single"/>
          <w:lang w:eastAsia="en-GB"/>
        </w:rPr>
        <w:t>Modern Day Slavery</w:t>
      </w:r>
      <w:r w:rsidR="00053584" w:rsidRPr="009451C1">
        <w:rPr>
          <w:rFonts w:ascii="Arial" w:eastAsia="Times New Roman" w:hAnsi="Arial" w:cs="Arial"/>
          <w:b/>
          <w:sz w:val="24"/>
          <w:szCs w:val="24"/>
          <w:u w:val="single"/>
          <w:lang w:eastAsia="en-GB"/>
        </w:rPr>
        <w:t xml:space="preserve"> including</w:t>
      </w:r>
      <w:r w:rsidR="00053584" w:rsidRPr="009451C1">
        <w:rPr>
          <w:rFonts w:ascii="Arial" w:eastAsia="Times New Roman" w:hAnsi="Arial" w:cs="Arial"/>
          <w:b/>
          <w:color w:val="00B050"/>
          <w:sz w:val="24"/>
          <w:szCs w:val="24"/>
          <w:u w:val="single"/>
          <w:lang w:eastAsia="en-GB"/>
        </w:rPr>
        <w:t xml:space="preserve"> </w:t>
      </w:r>
      <w:r w:rsidR="00053584" w:rsidRPr="009451C1">
        <w:rPr>
          <w:rFonts w:ascii="Arial" w:eastAsia="Times New Roman" w:hAnsi="Arial" w:cs="Arial"/>
          <w:b/>
          <w:color w:val="000000" w:themeColor="text1"/>
          <w:sz w:val="24"/>
          <w:szCs w:val="24"/>
          <w:u w:val="single"/>
          <w:lang w:eastAsia="en-GB"/>
        </w:rPr>
        <w:t>Trafficking</w:t>
      </w:r>
      <w:r w:rsidR="00310FFF">
        <w:rPr>
          <w:rFonts w:ascii="Arial" w:eastAsia="Times New Roman" w:hAnsi="Arial" w:cs="Arial"/>
          <w:b/>
          <w:color w:val="000000" w:themeColor="text1"/>
          <w:sz w:val="24"/>
          <w:szCs w:val="24"/>
          <w:u w:val="single"/>
          <w:lang w:eastAsia="en-GB"/>
        </w:rPr>
        <w:t xml:space="preserve"> </w:t>
      </w:r>
      <w:r w:rsidR="00310FFF" w:rsidRPr="00A31E66">
        <w:rPr>
          <w:rFonts w:ascii="Arial" w:eastAsia="Times New Roman" w:hAnsi="Arial" w:cs="Arial"/>
          <w:b/>
          <w:color w:val="000000" w:themeColor="text1"/>
          <w:sz w:val="24"/>
          <w:szCs w:val="24"/>
          <w:u w:val="single"/>
          <w:lang w:eastAsia="en-GB"/>
        </w:rPr>
        <w:t>and the National Referral Mechanism</w:t>
      </w:r>
    </w:p>
    <w:p w14:paraId="33D1C1C6" w14:textId="2188818E" w:rsidR="002C4F34" w:rsidRPr="009451C1" w:rsidRDefault="00735A91" w:rsidP="002C4F34">
      <w:pPr>
        <w:jc w:val="both"/>
        <w:rPr>
          <w:rFonts w:ascii="Arial" w:hAnsi="Arial" w:cs="Arial"/>
          <w:color w:val="000000" w:themeColor="text1"/>
          <w:sz w:val="20"/>
          <w:szCs w:val="20"/>
          <w:lang w:val="en-US"/>
        </w:rPr>
      </w:pPr>
      <w:r w:rsidRPr="009451C1">
        <w:rPr>
          <w:rFonts w:ascii="Arial" w:hAnsi="Arial" w:cs="Arial"/>
          <w:bCs/>
          <w:color w:val="000000" w:themeColor="text1"/>
          <w:sz w:val="20"/>
          <w:szCs w:val="20"/>
        </w:rPr>
        <w:t xml:space="preserve">The Modern </w:t>
      </w:r>
      <w:r w:rsidRPr="00551AA1">
        <w:rPr>
          <w:rFonts w:ascii="Arial" w:hAnsi="Arial" w:cs="Arial"/>
          <w:bCs/>
          <w:color w:val="000000" w:themeColor="text1"/>
          <w:sz w:val="20"/>
          <w:szCs w:val="20"/>
        </w:rPr>
        <w:t xml:space="preserve">Slavery Act came into Force in 2015. </w:t>
      </w:r>
      <w:r w:rsidR="002C4F34" w:rsidRPr="00551AA1">
        <w:rPr>
          <w:rFonts w:ascii="Arial" w:hAnsi="Arial" w:cs="Arial"/>
          <w:bCs/>
          <w:color w:val="000000" w:themeColor="text1"/>
          <w:sz w:val="20"/>
          <w:szCs w:val="20"/>
          <w:lang w:val="en-US"/>
        </w:rPr>
        <w:t>Modern slavery encompasses</w:t>
      </w:r>
      <w:r w:rsidR="00977DC8" w:rsidRPr="00551AA1">
        <w:rPr>
          <w:rFonts w:ascii="Arial" w:hAnsi="Arial" w:cs="Arial"/>
          <w:bCs/>
          <w:color w:val="000000" w:themeColor="text1"/>
          <w:sz w:val="20"/>
          <w:szCs w:val="20"/>
          <w:lang w:val="en-US"/>
        </w:rPr>
        <w:t xml:space="preserve"> exploitation including sexual exploitation, criminal, financial exploitation</w:t>
      </w:r>
      <w:r w:rsidR="002C4F34" w:rsidRPr="00551AA1">
        <w:rPr>
          <w:rFonts w:ascii="Arial" w:hAnsi="Arial" w:cs="Arial"/>
          <w:bCs/>
          <w:color w:val="000000" w:themeColor="text1"/>
          <w:sz w:val="20"/>
          <w:szCs w:val="20"/>
          <w:lang w:val="en-US"/>
        </w:rPr>
        <w:t xml:space="preserve"> human trafficking and slavery, servitude and forced or compulsory </w:t>
      </w:r>
      <w:proofErr w:type="spellStart"/>
      <w:r w:rsidR="002C4F34" w:rsidRPr="00551AA1">
        <w:rPr>
          <w:rFonts w:ascii="Arial" w:hAnsi="Arial" w:cs="Arial"/>
          <w:bCs/>
          <w:color w:val="000000" w:themeColor="text1"/>
          <w:sz w:val="20"/>
          <w:szCs w:val="20"/>
          <w:lang w:val="en-US"/>
        </w:rPr>
        <w:t>labour</w:t>
      </w:r>
      <w:proofErr w:type="spellEnd"/>
      <w:r w:rsidR="002C4F34" w:rsidRPr="00551AA1">
        <w:rPr>
          <w:rFonts w:ascii="Arial" w:hAnsi="Arial" w:cs="Arial"/>
          <w:bCs/>
          <w:color w:val="000000" w:themeColor="text1"/>
          <w:sz w:val="20"/>
          <w:szCs w:val="20"/>
          <w:lang w:val="en-US"/>
        </w:rPr>
        <w:t>.</w:t>
      </w:r>
      <w:r w:rsidR="002C4F34" w:rsidRPr="00551AA1">
        <w:rPr>
          <w:rFonts w:ascii="Arial" w:hAnsi="Arial" w:cs="Arial"/>
          <w:b/>
          <w:bCs/>
          <w:color w:val="000000" w:themeColor="text1"/>
          <w:sz w:val="20"/>
          <w:szCs w:val="20"/>
          <w:lang w:val="en-US"/>
        </w:rPr>
        <w:t xml:space="preserve"> </w:t>
      </w:r>
      <w:r w:rsidR="002C4F34" w:rsidRPr="00977DC8">
        <w:rPr>
          <w:rFonts w:ascii="Arial" w:hAnsi="Arial" w:cs="Arial"/>
          <w:b/>
          <w:bCs/>
          <w:color w:val="00B050"/>
          <w:sz w:val="20"/>
          <w:szCs w:val="20"/>
          <w:lang w:val="en-US"/>
        </w:rPr>
        <w:t>E</w:t>
      </w:r>
      <w:r w:rsidR="002C4F34" w:rsidRPr="009451C1">
        <w:rPr>
          <w:rFonts w:ascii="Arial" w:hAnsi="Arial" w:cs="Arial"/>
          <w:color w:val="000000" w:themeColor="text1"/>
          <w:sz w:val="20"/>
          <w:szCs w:val="20"/>
          <w:lang w:val="en-US"/>
        </w:rPr>
        <w:t xml:space="preserve">xploitation can take many forms, </w:t>
      </w:r>
      <w:r w:rsidR="00203DF3" w:rsidRPr="009451C1">
        <w:rPr>
          <w:rFonts w:ascii="Arial" w:hAnsi="Arial" w:cs="Arial"/>
          <w:color w:val="000000" w:themeColor="text1"/>
          <w:sz w:val="20"/>
          <w:szCs w:val="20"/>
          <w:lang w:val="en-US"/>
        </w:rPr>
        <w:t>including</w:t>
      </w:r>
      <w:r w:rsidR="002C4F34" w:rsidRPr="009451C1">
        <w:rPr>
          <w:rFonts w:ascii="Arial" w:hAnsi="Arial" w:cs="Arial"/>
          <w:color w:val="000000" w:themeColor="text1"/>
          <w:sz w:val="20"/>
          <w:szCs w:val="20"/>
          <w:lang w:val="en-US"/>
        </w:rPr>
        <w:t xml:space="preserve"> sexual exploitation, forced </w:t>
      </w:r>
      <w:proofErr w:type="spellStart"/>
      <w:r w:rsidR="002C4F34" w:rsidRPr="009451C1">
        <w:rPr>
          <w:rFonts w:ascii="Arial" w:hAnsi="Arial" w:cs="Arial"/>
          <w:color w:val="000000" w:themeColor="text1"/>
          <w:sz w:val="20"/>
          <w:szCs w:val="20"/>
          <w:lang w:val="en-US"/>
        </w:rPr>
        <w:t>labour</w:t>
      </w:r>
      <w:proofErr w:type="spellEnd"/>
      <w:r w:rsidR="002C4F34" w:rsidRPr="009451C1">
        <w:rPr>
          <w:rFonts w:ascii="Arial" w:hAnsi="Arial" w:cs="Arial"/>
          <w:color w:val="000000" w:themeColor="text1"/>
          <w:sz w:val="20"/>
          <w:szCs w:val="20"/>
          <w:lang w:val="en-US"/>
        </w:rPr>
        <w:t>, slavery, servitude, forced criminality and the removal of organs</w:t>
      </w:r>
      <w:r w:rsidR="00977DC8">
        <w:rPr>
          <w:rFonts w:ascii="Arial" w:hAnsi="Arial" w:cs="Arial"/>
          <w:color w:val="000000" w:themeColor="text1"/>
          <w:sz w:val="20"/>
          <w:szCs w:val="20"/>
          <w:lang w:val="en-US"/>
        </w:rPr>
        <w:t>.</w:t>
      </w:r>
    </w:p>
    <w:p w14:paraId="13C1C180" w14:textId="5DDE4A35" w:rsidR="00FE53A7" w:rsidRPr="009451C1" w:rsidRDefault="00FE53A7" w:rsidP="00223963">
      <w:pPr>
        <w:spacing w:after="0"/>
        <w:jc w:val="both"/>
        <w:rPr>
          <w:rFonts w:ascii="Arial" w:hAnsi="Arial" w:cs="Arial"/>
          <w:color w:val="212121"/>
          <w:sz w:val="20"/>
          <w:szCs w:val="20"/>
        </w:rPr>
      </w:pPr>
      <w:r w:rsidRPr="009451C1">
        <w:rPr>
          <w:rFonts w:ascii="Arial" w:hAnsi="Arial" w:cs="Arial"/>
          <w:color w:val="212121"/>
          <w:sz w:val="20"/>
          <w:szCs w:val="20"/>
        </w:rPr>
        <w:t>Staff are aware that:</w:t>
      </w:r>
    </w:p>
    <w:p w14:paraId="0B290799" w14:textId="77777777" w:rsidR="00FE53A7" w:rsidRPr="009451C1" w:rsidRDefault="00FE53A7"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12121"/>
          <w:sz w:val="20"/>
          <w:szCs w:val="20"/>
        </w:rPr>
        <w:t>a</w:t>
      </w:r>
      <w:r w:rsidR="00735A91" w:rsidRPr="009451C1">
        <w:rPr>
          <w:rFonts w:ascii="Arial" w:hAnsi="Arial" w:cs="Arial"/>
          <w:color w:val="212121"/>
          <w:sz w:val="20"/>
          <w:szCs w:val="20"/>
        </w:rPr>
        <w:t xml:space="preserve"> person commits an offence if they knowingly hold another person in slavery or servitude or if they knowingly require another person to perfo</w:t>
      </w:r>
      <w:r w:rsidR="00977CF2" w:rsidRPr="009451C1">
        <w:rPr>
          <w:rFonts w:ascii="Arial" w:hAnsi="Arial" w:cs="Arial"/>
          <w:color w:val="212121"/>
          <w:sz w:val="20"/>
          <w:szCs w:val="20"/>
        </w:rPr>
        <w:t>rm forced or compulsory labour</w:t>
      </w:r>
    </w:p>
    <w:p w14:paraId="056AE298" w14:textId="77777777" w:rsidR="003C35BD" w:rsidRPr="009451C1" w:rsidRDefault="00FE53A7"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12121"/>
          <w:sz w:val="20"/>
          <w:szCs w:val="20"/>
        </w:rPr>
        <w:t>it is</w:t>
      </w:r>
      <w:r w:rsidR="00735A91" w:rsidRPr="009451C1">
        <w:rPr>
          <w:rFonts w:ascii="Arial" w:hAnsi="Arial" w:cs="Arial"/>
          <w:color w:val="212121"/>
          <w:sz w:val="20"/>
          <w:szCs w:val="20"/>
        </w:rPr>
        <w:t xml:space="preserve"> an offence to arrange or facilitate the travel of a person with a view to them being exploited. These are serious offences carrying a penalty of up to life imprisonment</w:t>
      </w:r>
    </w:p>
    <w:p w14:paraId="01E3CE3D" w14:textId="77777777" w:rsidR="003C35BD" w:rsidRPr="009451C1" w:rsidRDefault="003C35BD"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21D18"/>
          <w:sz w:val="20"/>
          <w:szCs w:val="20"/>
          <w:lang w:val="en-US"/>
        </w:rPr>
        <w:t>a</w:t>
      </w:r>
      <w:r w:rsidR="00735A91" w:rsidRPr="009451C1">
        <w:rPr>
          <w:rFonts w:ascii="Arial" w:hAnsi="Arial" w:cs="Arial"/>
          <w:color w:val="221D18"/>
          <w:sz w:val="20"/>
          <w:szCs w:val="20"/>
          <w:lang w:val="en-US"/>
        </w:rPr>
        <w:t xml:space="preserve">ny consent victims have given to their treatment will be irrelevant where they have been coerced, deceived or provided with payment or </w:t>
      </w:r>
      <w:r w:rsidR="00977CF2" w:rsidRPr="009451C1">
        <w:rPr>
          <w:rFonts w:ascii="Arial" w:hAnsi="Arial" w:cs="Arial"/>
          <w:color w:val="221D18"/>
          <w:sz w:val="20"/>
          <w:szCs w:val="20"/>
          <w:lang w:val="en-US"/>
        </w:rPr>
        <w:t>benefit to achieve that consent</w:t>
      </w:r>
    </w:p>
    <w:p w14:paraId="7B435944" w14:textId="3A183B3A" w:rsidR="004B2B24" w:rsidRPr="009451C1" w:rsidRDefault="003C35BD"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21D18"/>
          <w:sz w:val="20"/>
          <w:szCs w:val="20"/>
          <w:lang w:val="en-US"/>
        </w:rPr>
        <w:t>c</w:t>
      </w:r>
      <w:r w:rsidR="00735A91" w:rsidRPr="009451C1">
        <w:rPr>
          <w:rFonts w:ascii="Arial" w:hAnsi="Arial" w:cs="Arial"/>
          <w:color w:val="221D18"/>
          <w:sz w:val="20"/>
          <w:szCs w:val="20"/>
          <w:lang w:val="en-US"/>
        </w:rPr>
        <w:t xml:space="preserve">hildren (under 18 years) are considered victims of trafficking, </w:t>
      </w:r>
      <w:proofErr w:type="gramStart"/>
      <w:r w:rsidR="00735A91" w:rsidRPr="009451C1">
        <w:rPr>
          <w:rFonts w:ascii="Arial" w:hAnsi="Arial" w:cs="Arial"/>
          <w:color w:val="221D18"/>
          <w:sz w:val="20"/>
          <w:szCs w:val="20"/>
          <w:lang w:val="en-US"/>
        </w:rPr>
        <w:t>whether or not</w:t>
      </w:r>
      <w:proofErr w:type="gramEnd"/>
      <w:r w:rsidR="00735A91" w:rsidRPr="009451C1">
        <w:rPr>
          <w:rFonts w:ascii="Arial" w:hAnsi="Arial" w:cs="Arial"/>
          <w:color w:val="221D18"/>
          <w:sz w:val="20"/>
          <w:szCs w:val="20"/>
          <w:lang w:val="en-US"/>
        </w:rPr>
        <w:t xml:space="preserve"> they have been coerced, deceived or paid to secure their compliance. They need only to have been recruited, transported or </w:t>
      </w:r>
      <w:r w:rsidR="00E556FD" w:rsidRPr="009451C1">
        <w:rPr>
          <w:rFonts w:ascii="Arial" w:hAnsi="Arial" w:cs="Arial"/>
          <w:color w:val="221D18"/>
          <w:sz w:val="20"/>
          <w:szCs w:val="20"/>
          <w:lang w:val="en-US"/>
        </w:rPr>
        <w:t>harbored</w:t>
      </w:r>
      <w:r w:rsidR="00735A91" w:rsidRPr="009451C1">
        <w:rPr>
          <w:rFonts w:ascii="Arial" w:hAnsi="Arial" w:cs="Arial"/>
          <w:color w:val="221D18"/>
          <w:sz w:val="20"/>
          <w:szCs w:val="20"/>
          <w:lang w:val="en-US"/>
        </w:rPr>
        <w:t xml:space="preserve"> </w:t>
      </w:r>
      <w:r w:rsidR="00977CF2" w:rsidRPr="009451C1">
        <w:rPr>
          <w:rFonts w:ascii="Arial" w:hAnsi="Arial" w:cs="Arial"/>
          <w:color w:val="221D18"/>
          <w:sz w:val="20"/>
          <w:szCs w:val="20"/>
          <w:lang w:val="en-US"/>
        </w:rPr>
        <w:t>for the purpose of exploitation</w:t>
      </w:r>
    </w:p>
    <w:p w14:paraId="3A9280EA" w14:textId="77777777" w:rsidR="00953D65" w:rsidRDefault="00953D65" w:rsidP="005215FB">
      <w:pPr>
        <w:keepNext/>
        <w:spacing w:after="60" w:line="240" w:lineRule="auto"/>
        <w:jc w:val="both"/>
        <w:outlineLvl w:val="2"/>
        <w:rPr>
          <w:rFonts w:ascii="Arial" w:eastAsia="Times New Roman" w:hAnsi="Arial" w:cs="Arial"/>
          <w:b/>
          <w:bCs/>
          <w:sz w:val="20"/>
          <w:szCs w:val="20"/>
          <w:lang w:eastAsia="en-GB"/>
        </w:rPr>
      </w:pPr>
    </w:p>
    <w:p w14:paraId="7EEB81F5" w14:textId="3CA900DA" w:rsidR="005215FB" w:rsidRPr="009451C1" w:rsidRDefault="005215FB" w:rsidP="005215FB">
      <w:pPr>
        <w:keepNext/>
        <w:spacing w:after="60" w:line="240" w:lineRule="auto"/>
        <w:jc w:val="both"/>
        <w:outlineLvl w:val="2"/>
        <w:rPr>
          <w:rFonts w:ascii="Arial" w:eastAsia="Times New Roman" w:hAnsi="Arial" w:cs="Arial"/>
          <w:b/>
          <w:bCs/>
          <w:sz w:val="20"/>
          <w:szCs w:val="20"/>
          <w:lang w:eastAsia="en-GB"/>
        </w:rPr>
      </w:pPr>
      <w:r w:rsidRPr="009451C1">
        <w:rPr>
          <w:rFonts w:ascii="Arial" w:eastAsia="Times New Roman" w:hAnsi="Arial" w:cs="Arial"/>
          <w:b/>
          <w:bCs/>
          <w:sz w:val="20"/>
          <w:szCs w:val="20"/>
          <w:lang w:eastAsia="en-GB"/>
        </w:rPr>
        <w:t xml:space="preserve">Trafficked Children </w:t>
      </w:r>
    </w:p>
    <w:p w14:paraId="2BE58C57" w14:textId="77777777" w:rsidR="005215FB" w:rsidRPr="009451C1" w:rsidRDefault="005215FB" w:rsidP="005215FB">
      <w:pPr>
        <w:spacing w:after="0" w:line="240" w:lineRule="auto"/>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Human trafficking is defined by the United Nations, in respect of children, as "the recruitment, transport, transfer, harbouring or receipt of a person by such means as threat or use of force or other forms of coercion, of abduction, of fraud or deception for the purpose of exploitation." </w:t>
      </w:r>
    </w:p>
    <w:p w14:paraId="2045B4A8" w14:textId="77777777" w:rsidR="005215FB" w:rsidRPr="009451C1" w:rsidRDefault="005215FB" w:rsidP="005215FB">
      <w:pPr>
        <w:spacing w:after="0"/>
        <w:jc w:val="both"/>
        <w:rPr>
          <w:rFonts w:ascii="Arial" w:eastAsia="Times New Roman" w:hAnsi="Arial" w:cs="Arial"/>
          <w:sz w:val="12"/>
          <w:szCs w:val="12"/>
          <w:lang w:eastAsia="en-GB"/>
        </w:rPr>
      </w:pPr>
    </w:p>
    <w:p w14:paraId="2D305CB6"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Any child transported for exploitative reasons </w:t>
      </w:r>
      <w:proofErr w:type="gramStart"/>
      <w:r w:rsidRPr="009451C1">
        <w:rPr>
          <w:rFonts w:ascii="Arial" w:eastAsia="Times New Roman" w:hAnsi="Arial" w:cs="Arial"/>
          <w:sz w:val="20"/>
          <w:szCs w:val="20"/>
          <w:lang w:eastAsia="en-GB"/>
        </w:rPr>
        <w:t>is considered to be</w:t>
      </w:r>
      <w:proofErr w:type="gramEnd"/>
      <w:r w:rsidRPr="009451C1">
        <w:rPr>
          <w:rFonts w:ascii="Arial" w:eastAsia="Times New Roman" w:hAnsi="Arial" w:cs="Arial"/>
          <w:sz w:val="20"/>
          <w:szCs w:val="20"/>
          <w:lang w:eastAsia="en-GB"/>
        </w:rPr>
        <w:t xml:space="preserve"> a trafficking victim.</w:t>
      </w:r>
    </w:p>
    <w:p w14:paraId="33617721" w14:textId="77777777" w:rsidR="005215FB" w:rsidRPr="009451C1" w:rsidRDefault="005215FB" w:rsidP="005215FB">
      <w:pPr>
        <w:spacing w:after="0"/>
        <w:ind w:left="284"/>
        <w:jc w:val="both"/>
        <w:rPr>
          <w:rFonts w:ascii="Arial" w:eastAsia="Times New Roman" w:hAnsi="Arial" w:cs="Arial"/>
          <w:sz w:val="12"/>
          <w:szCs w:val="12"/>
          <w:lang w:eastAsia="en-GB"/>
        </w:rPr>
      </w:pPr>
    </w:p>
    <w:p w14:paraId="3D23EBA1"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As a school we are alert to the signs both for our children and for their families and are aware that this may be if they:</w:t>
      </w:r>
    </w:p>
    <w:p w14:paraId="261353A2" w14:textId="5CD106A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s</w:t>
      </w:r>
      <w:r w:rsidR="005215FB" w:rsidRPr="009451C1">
        <w:rPr>
          <w:rFonts w:ascii="Arial" w:eastAsia="Times New Roman" w:hAnsi="Arial" w:cs="Arial"/>
          <w:sz w:val="20"/>
          <w:szCs w:val="20"/>
          <w:lang w:eastAsia="en-GB"/>
        </w:rPr>
        <w:t>how signs of physical or sexual abuse, and/or has contracted a sexually transmitted infection or has an unwanted pregnancy</w:t>
      </w:r>
    </w:p>
    <w:p w14:paraId="4E7C4704" w14:textId="4F3EF22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a history with missing links and unexplained moves</w:t>
      </w:r>
    </w:p>
    <w:p w14:paraId="10BD4424" w14:textId="2318A70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 xml:space="preserve">re required to earn a minimum amount of money every day </w:t>
      </w:r>
    </w:p>
    <w:p w14:paraId="47EBCAD5" w14:textId="64F04FA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w</w:t>
      </w:r>
      <w:r w:rsidR="005215FB" w:rsidRPr="009451C1">
        <w:rPr>
          <w:rFonts w:ascii="Arial" w:eastAsia="Times New Roman" w:hAnsi="Arial" w:cs="Arial"/>
          <w:sz w:val="20"/>
          <w:szCs w:val="20"/>
          <w:lang w:eastAsia="en-GB"/>
        </w:rPr>
        <w:t>ork in various locations</w:t>
      </w:r>
    </w:p>
    <w:p w14:paraId="3BD1183C" w14:textId="435D5906"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limited freedom of movement</w:t>
      </w:r>
    </w:p>
    <w:p w14:paraId="5F9B7AE1" w14:textId="2E33420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ppear to be missing for periods</w:t>
      </w:r>
    </w:p>
    <w:p w14:paraId="6AC5F5B5" w14:textId="3DD9B41C"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known to beg for money</w:t>
      </w:r>
    </w:p>
    <w:p w14:paraId="47701724" w14:textId="0A9D1A03"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being cared for by adult/s who are not their parents and the quality of the relationship between the child and their adult carers is not good</w:t>
      </w:r>
    </w:p>
    <w:p w14:paraId="3234999E" w14:textId="19AB8944"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 xml:space="preserve">re one among </w:t>
      </w:r>
      <w:proofErr w:type="gramStart"/>
      <w:r w:rsidR="005215FB" w:rsidRPr="009451C1">
        <w:rPr>
          <w:rFonts w:ascii="Arial" w:eastAsia="Times New Roman" w:hAnsi="Arial" w:cs="Arial"/>
          <w:sz w:val="20"/>
          <w:szCs w:val="20"/>
          <w:lang w:eastAsia="en-GB"/>
        </w:rPr>
        <w:t>a number of</w:t>
      </w:r>
      <w:proofErr w:type="gramEnd"/>
      <w:r w:rsidR="005215FB" w:rsidRPr="009451C1">
        <w:rPr>
          <w:rFonts w:ascii="Arial" w:eastAsia="Times New Roman" w:hAnsi="Arial" w:cs="Arial"/>
          <w:sz w:val="20"/>
          <w:szCs w:val="20"/>
          <w:lang w:eastAsia="en-GB"/>
        </w:rPr>
        <w:t xml:space="preserve"> unrelated children found at one address</w:t>
      </w:r>
    </w:p>
    <w:p w14:paraId="26F61E90" w14:textId="5B7796B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not been registered with or attended a GP practice</w:t>
      </w:r>
    </w:p>
    <w:p w14:paraId="4AFF3DD3" w14:textId="09B2C0CD"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excessively afraid of being deported</w:t>
      </w:r>
    </w:p>
    <w:p w14:paraId="3CF39461" w14:textId="42D4C53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ook malnourished or unkempt</w:t>
      </w:r>
    </w:p>
    <w:p w14:paraId="67902713" w14:textId="27E8916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withdrawn, anxious and unwilling to interact</w:t>
      </w:r>
    </w:p>
    <w:p w14:paraId="2037FBF1" w14:textId="6B90014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under the control and influence of others</w:t>
      </w:r>
    </w:p>
    <w:p w14:paraId="1EC8FF94" w14:textId="4D04407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ive in cramped, dirty, overcrowded accommodation</w:t>
      </w:r>
    </w:p>
    <w:p w14:paraId="20019EFE" w14:textId="0C30AC17"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no access or control of their passport or identity documents</w:t>
      </w:r>
    </w:p>
    <w:p w14:paraId="60473D82" w14:textId="77777777" w:rsidR="00223963" w:rsidRDefault="00C653D2" w:rsidP="007936C6">
      <w:pPr>
        <w:numPr>
          <w:ilvl w:val="0"/>
          <w:numId w:val="12"/>
        </w:numPr>
        <w:spacing w:after="0"/>
        <w:ind w:left="284" w:hanging="284"/>
        <w:jc w:val="both"/>
        <w:rPr>
          <w:rFonts w:ascii="Arial" w:eastAsia="Times New Roman" w:hAnsi="Arial" w:cs="Arial"/>
          <w:sz w:val="20"/>
          <w:szCs w:val="20"/>
          <w:lang w:eastAsia="en-GB"/>
        </w:rPr>
      </w:pPr>
      <w:r w:rsidRPr="00223963">
        <w:rPr>
          <w:rFonts w:ascii="Arial" w:eastAsia="Times New Roman" w:hAnsi="Arial" w:cs="Arial"/>
          <w:sz w:val="20"/>
          <w:szCs w:val="20"/>
          <w:lang w:eastAsia="en-GB"/>
        </w:rPr>
        <w:t>a</w:t>
      </w:r>
      <w:r w:rsidR="005215FB" w:rsidRPr="00223963">
        <w:rPr>
          <w:rFonts w:ascii="Arial" w:eastAsia="Times New Roman" w:hAnsi="Arial" w:cs="Arial"/>
          <w:sz w:val="20"/>
          <w:szCs w:val="20"/>
          <w:lang w:eastAsia="en-GB"/>
        </w:rPr>
        <w:t>ppear scared, avoid eye contact, and can be untrusting</w:t>
      </w:r>
    </w:p>
    <w:p w14:paraId="3E1AD285" w14:textId="1406B480" w:rsidR="005215FB" w:rsidRDefault="00C653D2" w:rsidP="007936C6">
      <w:pPr>
        <w:numPr>
          <w:ilvl w:val="0"/>
          <w:numId w:val="12"/>
        </w:numPr>
        <w:spacing w:after="0"/>
        <w:ind w:left="284" w:hanging="284"/>
        <w:jc w:val="both"/>
        <w:rPr>
          <w:rFonts w:ascii="Arial" w:eastAsia="Times New Roman" w:hAnsi="Arial" w:cs="Arial"/>
          <w:sz w:val="20"/>
          <w:szCs w:val="20"/>
          <w:lang w:eastAsia="en-GB"/>
        </w:rPr>
      </w:pPr>
      <w:r w:rsidRPr="00223963">
        <w:rPr>
          <w:rFonts w:ascii="Arial" w:eastAsia="Times New Roman" w:hAnsi="Arial" w:cs="Arial"/>
          <w:sz w:val="20"/>
          <w:szCs w:val="20"/>
          <w:lang w:eastAsia="en-GB"/>
        </w:rPr>
        <w:lastRenderedPageBreak/>
        <w:t>s</w:t>
      </w:r>
      <w:r w:rsidR="005215FB" w:rsidRPr="00223963">
        <w:rPr>
          <w:rFonts w:ascii="Arial" w:eastAsia="Times New Roman" w:hAnsi="Arial" w:cs="Arial"/>
          <w:sz w:val="20"/>
          <w:szCs w:val="20"/>
          <w:lang w:eastAsia="en-GB"/>
        </w:rPr>
        <w:t>how signs of abuse and/or has health issues</w:t>
      </w:r>
    </w:p>
    <w:p w14:paraId="260B195A" w14:textId="77777777" w:rsidR="005215FB" w:rsidRPr="009451C1" w:rsidRDefault="005215FB" w:rsidP="005215FB">
      <w:pPr>
        <w:spacing w:after="0"/>
        <w:ind w:left="284" w:hanging="284"/>
        <w:jc w:val="both"/>
        <w:rPr>
          <w:rFonts w:ascii="Arial" w:eastAsia="Times New Roman" w:hAnsi="Arial" w:cs="Arial"/>
          <w:sz w:val="12"/>
          <w:szCs w:val="12"/>
          <w:lang w:eastAsia="en-GB"/>
        </w:rPr>
      </w:pPr>
    </w:p>
    <w:p w14:paraId="12D84DCA" w14:textId="77777777" w:rsidR="005215FB" w:rsidRDefault="005215FB" w:rsidP="005215FB">
      <w:p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For those children who are internally trafficked within the UK indicators include: </w:t>
      </w:r>
    </w:p>
    <w:p w14:paraId="0F2D0BC9" w14:textId="30D17F5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hysical symptoms (bruising indicating either physical or sexual assault)</w:t>
      </w:r>
    </w:p>
    <w:p w14:paraId="4E29E9D9" w14:textId="3919078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revalence of a sexually transmitted infection or unwanted pregnancy</w:t>
      </w:r>
    </w:p>
    <w:p w14:paraId="38FCFCC7" w14:textId="557B68B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eports from reliable sources suggesting the likelihood of involvement in sexual exploitation / the child has been seen in places known to be used for sexual exploitation</w:t>
      </w:r>
    </w:p>
    <w:p w14:paraId="5C7A3B0E" w14:textId="52CE901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e</w:t>
      </w:r>
      <w:r w:rsidR="005215FB" w:rsidRPr="009451C1">
        <w:rPr>
          <w:rFonts w:ascii="Arial" w:eastAsia="Times New Roman" w:hAnsi="Arial" w:cs="Arial"/>
          <w:sz w:val="20"/>
          <w:szCs w:val="20"/>
          <w:lang w:eastAsia="en-GB"/>
        </w:rPr>
        <w:t>vidence of drug, alcohol or substance misuse</w:t>
      </w:r>
    </w:p>
    <w:p w14:paraId="58385CFB" w14:textId="27214FF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5215FB" w:rsidRPr="009451C1">
        <w:rPr>
          <w:rFonts w:ascii="Arial" w:eastAsia="Times New Roman" w:hAnsi="Arial" w:cs="Arial"/>
          <w:sz w:val="20"/>
          <w:szCs w:val="20"/>
          <w:lang w:eastAsia="en-GB"/>
        </w:rPr>
        <w:t>eing in the community in clothing unusual for a child i.e. inappropriate for age/ borrowing clothing from older people</w:t>
      </w:r>
    </w:p>
    <w:p w14:paraId="0553DB4F" w14:textId="51B13A9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 xml:space="preserve">elationship with a significantly older partner </w:t>
      </w:r>
    </w:p>
    <w:p w14:paraId="7D111C2B" w14:textId="54852DF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ccounts of social activities, expensive clothes, mobile phones etc. with no plausible explanation of the source of necessary funding</w:t>
      </w:r>
    </w:p>
    <w:p w14:paraId="14729FD9" w14:textId="38892DE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ersistently missing, staying out overnight or returning late with no plausible explanation</w:t>
      </w:r>
    </w:p>
    <w:p w14:paraId="0C6B15FC" w14:textId="1948E01B"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eturning after having been missing, looking well cared for despite having not been at home</w:t>
      </w:r>
    </w:p>
    <w:p w14:paraId="03372956" w14:textId="37B1331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 xml:space="preserve">aving keys to premises other than those known about </w:t>
      </w:r>
    </w:p>
    <w:p w14:paraId="763971F9" w14:textId="76797CFE"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ow self- image, low self-esteem, self-harming behaviour including cutting, overdosing, eating disorder</w:t>
      </w:r>
    </w:p>
    <w:p w14:paraId="14D66455" w14:textId="34FBEA1E"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w:t>
      </w:r>
      <w:r w:rsidR="005215FB" w:rsidRPr="009451C1">
        <w:rPr>
          <w:rFonts w:ascii="Arial" w:eastAsia="Times New Roman" w:hAnsi="Arial" w:cs="Arial"/>
          <w:sz w:val="20"/>
          <w:szCs w:val="20"/>
          <w:lang w:eastAsia="en-GB"/>
        </w:rPr>
        <w:t>ruancy / disengagement with education</w:t>
      </w:r>
    </w:p>
    <w:p w14:paraId="7FD3D9A1" w14:textId="2E07825C"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e</w:t>
      </w:r>
      <w:r w:rsidR="005215FB" w:rsidRPr="009451C1">
        <w:rPr>
          <w:rFonts w:ascii="Arial" w:eastAsia="Times New Roman" w:hAnsi="Arial" w:cs="Arial"/>
          <w:sz w:val="20"/>
          <w:szCs w:val="20"/>
          <w:lang w:eastAsia="en-GB"/>
        </w:rPr>
        <w:t xml:space="preserve">ntering or leaving vehicles driven by unknown adults </w:t>
      </w:r>
    </w:p>
    <w:p w14:paraId="7D510400" w14:textId="14B5867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g</w:t>
      </w:r>
      <w:r w:rsidR="005215FB" w:rsidRPr="009451C1">
        <w:rPr>
          <w:rFonts w:ascii="Arial" w:eastAsia="Times New Roman" w:hAnsi="Arial" w:cs="Arial"/>
          <w:sz w:val="20"/>
          <w:szCs w:val="20"/>
          <w:lang w:eastAsia="en-GB"/>
        </w:rPr>
        <w:t xml:space="preserve">oing missing and being found in areas where the child has no known links </w:t>
      </w:r>
    </w:p>
    <w:p w14:paraId="2813606C" w14:textId="16A2538D"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ossible inappropriate use of the internet and forming on-line relationships, particularly with adults.</w:t>
      </w:r>
    </w:p>
    <w:p w14:paraId="0A66E2C8" w14:textId="77777777" w:rsidR="005215FB" w:rsidRPr="009451C1" w:rsidRDefault="005215FB" w:rsidP="005215FB">
      <w:pPr>
        <w:spacing w:after="0"/>
        <w:ind w:left="284" w:hanging="284"/>
        <w:jc w:val="both"/>
        <w:rPr>
          <w:rFonts w:ascii="Arial" w:eastAsia="Times New Roman" w:hAnsi="Arial" w:cs="Arial"/>
          <w:sz w:val="12"/>
          <w:szCs w:val="12"/>
          <w:lang w:eastAsia="en-GB"/>
        </w:rPr>
      </w:pPr>
    </w:p>
    <w:p w14:paraId="2816DA70"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These behaviours themselves do not indicate that a child is being trafficked but should be considered as indicators that this may be the case. </w:t>
      </w:r>
    </w:p>
    <w:p w14:paraId="0FC6D4FB" w14:textId="77777777" w:rsidR="005215FB" w:rsidRPr="009451C1" w:rsidRDefault="005215FB" w:rsidP="005215FB">
      <w:pPr>
        <w:spacing w:after="0"/>
        <w:jc w:val="both"/>
        <w:rPr>
          <w:rFonts w:ascii="Arial" w:eastAsia="Times New Roman" w:hAnsi="Arial" w:cs="Arial"/>
          <w:sz w:val="12"/>
          <w:szCs w:val="12"/>
          <w:lang w:eastAsia="en-GB"/>
        </w:rPr>
      </w:pPr>
    </w:p>
    <w:p w14:paraId="59E54FF0" w14:textId="77777777" w:rsidR="005215FB" w:rsidRPr="009451C1" w:rsidRDefault="005215FB" w:rsidP="005215FB">
      <w:pPr>
        <w:spacing w:after="0"/>
        <w:jc w:val="both"/>
        <w:rPr>
          <w:rFonts w:ascii="Arial" w:eastAsia="Times New Roman" w:hAnsi="Arial" w:cs="Arial"/>
          <w:bCs/>
          <w:iCs/>
          <w:sz w:val="20"/>
          <w:szCs w:val="20"/>
          <w:lang w:eastAsia="en-GB"/>
        </w:rPr>
      </w:pPr>
      <w:r w:rsidRPr="009451C1">
        <w:rPr>
          <w:rFonts w:ascii="Arial" w:eastAsia="Times New Roman" w:hAnsi="Arial" w:cs="Arial"/>
          <w:sz w:val="20"/>
          <w:szCs w:val="20"/>
          <w:lang w:eastAsia="en-GB"/>
        </w:rPr>
        <w:t>If staff believe that a child is being trafficked, this will be reported to the Designated Safeguarding Lead and will be reported as potential abuse.</w:t>
      </w:r>
    </w:p>
    <w:p w14:paraId="49ED7710" w14:textId="77777777" w:rsidR="004B2B24" w:rsidRPr="009451C1" w:rsidRDefault="004B2B24" w:rsidP="00A676C4">
      <w:pPr>
        <w:spacing w:after="0"/>
        <w:jc w:val="both"/>
        <w:rPr>
          <w:rFonts w:ascii="Arial" w:eastAsia="Times New Roman" w:hAnsi="Arial" w:cs="Arial"/>
          <w:sz w:val="24"/>
          <w:szCs w:val="24"/>
          <w:lang w:eastAsia="en-GB"/>
        </w:rPr>
      </w:pPr>
    </w:p>
    <w:p w14:paraId="70A6631A" w14:textId="77777777" w:rsidR="00522AC7" w:rsidRPr="009451C1" w:rsidRDefault="001D29C9" w:rsidP="00541E7A">
      <w:pPr>
        <w:autoSpaceDE w:val="0"/>
        <w:autoSpaceDN w:val="0"/>
        <w:adjustRightInd w:val="0"/>
        <w:spacing w:after="0"/>
        <w:jc w:val="both"/>
        <w:rPr>
          <w:rFonts w:ascii="Arial" w:eastAsiaTheme="minorHAnsi" w:hAnsi="Arial" w:cs="Arial"/>
          <w:color w:val="000000"/>
          <w:sz w:val="24"/>
          <w:szCs w:val="24"/>
          <w:u w:val="single"/>
          <w:lang w:eastAsia="en-US"/>
        </w:rPr>
      </w:pPr>
      <w:r w:rsidRPr="009451C1">
        <w:rPr>
          <w:rFonts w:ascii="Arial" w:eastAsiaTheme="minorHAnsi" w:hAnsi="Arial" w:cs="Arial"/>
          <w:b/>
          <w:bCs/>
          <w:color w:val="000000"/>
          <w:sz w:val="24"/>
          <w:szCs w:val="24"/>
          <w:u w:val="single"/>
          <w:lang w:eastAsia="en-US"/>
        </w:rPr>
        <w:t>Neglect</w:t>
      </w:r>
    </w:p>
    <w:p w14:paraId="6214742F" w14:textId="67FCC794" w:rsidR="005E30FE" w:rsidRPr="009451C1" w:rsidRDefault="003C35BD" w:rsidP="00541E7A">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Staff are aware that neglect:</w:t>
      </w:r>
    </w:p>
    <w:p w14:paraId="1DD2694E" w14:textId="6A5AD08C" w:rsidR="003C35BD" w:rsidRPr="009451C1" w:rsidRDefault="003C35BD"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i</w:t>
      </w:r>
      <w:r w:rsidR="00522AC7" w:rsidRPr="009451C1">
        <w:rPr>
          <w:rFonts w:ascii="Arial" w:eastAsiaTheme="minorHAnsi" w:hAnsi="Arial" w:cs="Arial"/>
          <w:color w:val="000000"/>
          <w:sz w:val="20"/>
          <w:szCs w:val="20"/>
          <w:lang w:eastAsia="en-US"/>
        </w:rPr>
        <w:t xml:space="preserve">s </w:t>
      </w:r>
      <w:r w:rsidR="001D29C9" w:rsidRPr="009451C1">
        <w:rPr>
          <w:rFonts w:ascii="Arial" w:eastAsiaTheme="minorHAnsi" w:hAnsi="Arial" w:cs="Arial"/>
          <w:color w:val="000000"/>
          <w:sz w:val="20"/>
          <w:szCs w:val="20"/>
          <w:lang w:eastAsia="en-US"/>
        </w:rPr>
        <w:t>the persistent failure to meet a child’s basic physical and/or psychological needs, likely to result in the serious impairment of th</w:t>
      </w:r>
      <w:r w:rsidR="00977CF2" w:rsidRPr="009451C1">
        <w:rPr>
          <w:rFonts w:ascii="Arial" w:eastAsiaTheme="minorHAnsi" w:hAnsi="Arial" w:cs="Arial"/>
          <w:color w:val="000000"/>
          <w:sz w:val="20"/>
          <w:szCs w:val="20"/>
          <w:lang w:eastAsia="en-US"/>
        </w:rPr>
        <w:t>e child’s health or development</w:t>
      </w:r>
      <w:r w:rsidR="001D29C9" w:rsidRPr="009451C1">
        <w:rPr>
          <w:rFonts w:ascii="Arial" w:eastAsiaTheme="minorHAnsi" w:hAnsi="Arial" w:cs="Arial"/>
          <w:color w:val="000000"/>
          <w:sz w:val="20"/>
          <w:szCs w:val="20"/>
          <w:lang w:eastAsia="en-US"/>
        </w:rPr>
        <w:t xml:space="preserve"> </w:t>
      </w:r>
    </w:p>
    <w:p w14:paraId="2B311CB3" w14:textId="38808442" w:rsidR="003C35BD" w:rsidRPr="009451C1" w:rsidRDefault="001D29C9"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 xml:space="preserve">may occur during pregnancy, for example, </w:t>
      </w:r>
      <w:proofErr w:type="gramStart"/>
      <w:r w:rsidRPr="009451C1">
        <w:rPr>
          <w:rFonts w:ascii="Arial" w:eastAsiaTheme="minorHAnsi" w:hAnsi="Arial" w:cs="Arial"/>
          <w:color w:val="000000"/>
          <w:sz w:val="20"/>
          <w:szCs w:val="20"/>
          <w:lang w:eastAsia="en-US"/>
        </w:rPr>
        <w:t>as a result of</w:t>
      </w:r>
      <w:proofErr w:type="gramEnd"/>
      <w:r w:rsidRPr="009451C1">
        <w:rPr>
          <w:rFonts w:ascii="Arial" w:eastAsiaTheme="minorHAnsi" w:hAnsi="Arial" w:cs="Arial"/>
          <w:color w:val="000000"/>
          <w:sz w:val="20"/>
          <w:szCs w:val="20"/>
          <w:lang w:eastAsia="en-US"/>
        </w:rPr>
        <w:t xml:space="preserve"> maternal </w:t>
      </w:r>
      <w:r w:rsidR="003C35BD" w:rsidRPr="009451C1">
        <w:rPr>
          <w:rFonts w:ascii="Arial" w:eastAsiaTheme="minorHAnsi" w:hAnsi="Arial" w:cs="Arial"/>
          <w:color w:val="000000"/>
          <w:sz w:val="20"/>
          <w:szCs w:val="20"/>
          <w:lang w:eastAsia="en-US"/>
        </w:rPr>
        <w:t>s</w:t>
      </w:r>
      <w:r w:rsidR="00977CF2" w:rsidRPr="009451C1">
        <w:rPr>
          <w:rFonts w:ascii="Arial" w:eastAsiaTheme="minorHAnsi" w:hAnsi="Arial" w:cs="Arial"/>
          <w:color w:val="000000"/>
          <w:sz w:val="20"/>
          <w:szCs w:val="20"/>
          <w:lang w:eastAsia="en-US"/>
        </w:rPr>
        <w:t>ubstance abuse</w:t>
      </w:r>
    </w:p>
    <w:p w14:paraId="6AC5150B" w14:textId="29A4B671" w:rsidR="003C35BD" w:rsidRPr="009451C1" w:rsidRDefault="003C35BD"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o</w:t>
      </w:r>
      <w:r w:rsidR="001D29C9" w:rsidRPr="009451C1">
        <w:rPr>
          <w:rFonts w:ascii="Arial" w:eastAsiaTheme="minorHAnsi" w:hAnsi="Arial" w:cs="Arial"/>
          <w:color w:val="000000"/>
          <w:sz w:val="20"/>
          <w:szCs w:val="20"/>
          <w:lang w:eastAsia="en-US"/>
        </w:rPr>
        <w:t xml:space="preserve">nce a child is born, may involve a parent or carer failing to: provide adequate food, clothing and shelter (including exclusion from home or abandonment); protect a child from physical and emotional harm or danger; ensure adequate supervision (including the use of inadequate </w:t>
      </w:r>
      <w:r w:rsidR="00F5021C" w:rsidRPr="009451C1">
        <w:rPr>
          <w:rFonts w:ascii="Arial" w:eastAsiaTheme="minorHAnsi" w:hAnsi="Arial" w:cs="Arial"/>
          <w:color w:val="000000"/>
          <w:sz w:val="20"/>
          <w:szCs w:val="20"/>
          <w:lang w:eastAsia="en-US"/>
        </w:rPr>
        <w:t>caregivers</w:t>
      </w:r>
      <w:r w:rsidR="001D29C9" w:rsidRPr="009451C1">
        <w:rPr>
          <w:rFonts w:ascii="Arial" w:eastAsiaTheme="minorHAnsi" w:hAnsi="Arial" w:cs="Arial"/>
          <w:color w:val="000000"/>
          <w:sz w:val="20"/>
          <w:szCs w:val="20"/>
          <w:lang w:eastAsia="en-US"/>
        </w:rPr>
        <w:t>); or ensure access to appropr</w:t>
      </w:r>
      <w:r w:rsidR="00977CF2" w:rsidRPr="009451C1">
        <w:rPr>
          <w:rFonts w:ascii="Arial" w:eastAsiaTheme="minorHAnsi" w:hAnsi="Arial" w:cs="Arial"/>
          <w:color w:val="000000"/>
          <w:sz w:val="20"/>
          <w:szCs w:val="20"/>
          <w:lang w:eastAsia="en-US"/>
        </w:rPr>
        <w:t xml:space="preserve">iate </w:t>
      </w:r>
      <w:r w:rsidR="00977CF2" w:rsidRPr="009451C1">
        <w:rPr>
          <w:rFonts w:ascii="Arial" w:eastAsiaTheme="minorHAnsi" w:hAnsi="Arial" w:cs="Arial"/>
          <w:b/>
          <w:bCs/>
          <w:color w:val="000000"/>
          <w:sz w:val="20"/>
          <w:szCs w:val="20"/>
          <w:lang w:eastAsia="en-US"/>
        </w:rPr>
        <w:t>medical</w:t>
      </w:r>
      <w:r w:rsidR="00977CF2" w:rsidRPr="009451C1">
        <w:rPr>
          <w:rFonts w:ascii="Arial" w:eastAsiaTheme="minorHAnsi" w:hAnsi="Arial" w:cs="Arial"/>
          <w:color w:val="000000"/>
          <w:sz w:val="20"/>
          <w:szCs w:val="20"/>
          <w:lang w:eastAsia="en-US"/>
        </w:rPr>
        <w:t xml:space="preserve"> care or treatment</w:t>
      </w:r>
    </w:p>
    <w:p w14:paraId="19D69D78" w14:textId="5E12D353" w:rsidR="006C3FD5" w:rsidRPr="009451C1" w:rsidRDefault="001D29C9"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may also include neglect of, or unresponsiveness to, a</w:t>
      </w:r>
      <w:r w:rsidR="00977CF2" w:rsidRPr="009451C1">
        <w:rPr>
          <w:rFonts w:ascii="Arial" w:eastAsiaTheme="minorHAnsi" w:hAnsi="Arial" w:cs="Arial"/>
          <w:color w:val="000000"/>
          <w:sz w:val="20"/>
          <w:szCs w:val="20"/>
          <w:lang w:eastAsia="en-US"/>
        </w:rPr>
        <w:t xml:space="preserve"> child’s basic emotional needs</w:t>
      </w:r>
    </w:p>
    <w:p w14:paraId="64FA9548" w14:textId="5DC2FB8F" w:rsidR="003C35BD" w:rsidRPr="009451C1" w:rsidRDefault="003C35BD" w:rsidP="007936C6">
      <w:pPr>
        <w:pStyle w:val="ListParagraph"/>
        <w:numPr>
          <w:ilvl w:val="0"/>
          <w:numId w:val="32"/>
        </w:numPr>
        <w:ind w:left="284" w:hanging="284"/>
        <w:jc w:val="both"/>
        <w:rPr>
          <w:rFonts w:ascii="Arial" w:hAnsi="Arial" w:cs="Arial"/>
          <w:sz w:val="12"/>
          <w:szCs w:val="12"/>
        </w:rPr>
      </w:pPr>
      <w:r w:rsidRPr="009451C1">
        <w:rPr>
          <w:rFonts w:ascii="Arial" w:hAnsi="Arial" w:cs="Arial"/>
          <w:sz w:val="20"/>
          <w:szCs w:val="20"/>
        </w:rPr>
        <w:t xml:space="preserve">may </w:t>
      </w:r>
      <w:r w:rsidR="00541E7A" w:rsidRPr="009451C1">
        <w:rPr>
          <w:rFonts w:ascii="Arial" w:hAnsi="Arial" w:cs="Arial"/>
          <w:sz w:val="20"/>
          <w:szCs w:val="20"/>
        </w:rPr>
        <w:t xml:space="preserve">potentially </w:t>
      </w:r>
      <w:r w:rsidRPr="009451C1">
        <w:rPr>
          <w:rFonts w:ascii="Arial" w:hAnsi="Arial" w:cs="Arial"/>
          <w:sz w:val="20"/>
          <w:szCs w:val="20"/>
        </w:rPr>
        <w:t>be fatal</w:t>
      </w:r>
    </w:p>
    <w:p w14:paraId="6C7E30FB" w14:textId="3683DE7F" w:rsidR="003C35BD" w:rsidRPr="009451C1" w:rsidRDefault="00541E7A" w:rsidP="007936C6">
      <w:pPr>
        <w:pStyle w:val="ListParagraph"/>
        <w:numPr>
          <w:ilvl w:val="0"/>
          <w:numId w:val="32"/>
        </w:numPr>
        <w:ind w:left="284" w:hanging="284"/>
        <w:jc w:val="both"/>
        <w:rPr>
          <w:rFonts w:ascii="Arial" w:hAnsi="Arial" w:cs="Arial"/>
          <w:sz w:val="12"/>
          <w:szCs w:val="12"/>
        </w:rPr>
      </w:pPr>
      <w:r w:rsidRPr="009451C1">
        <w:rPr>
          <w:rFonts w:ascii="Arial" w:hAnsi="Arial" w:cs="Arial"/>
          <w:sz w:val="20"/>
          <w:szCs w:val="20"/>
        </w:rPr>
        <w:t>causes great distress to children and leads to poor outco</w:t>
      </w:r>
      <w:r w:rsidR="00977CF2" w:rsidRPr="009451C1">
        <w:rPr>
          <w:rFonts w:ascii="Arial" w:hAnsi="Arial" w:cs="Arial"/>
          <w:sz w:val="20"/>
          <w:szCs w:val="20"/>
        </w:rPr>
        <w:t>mes in the short and long-term</w:t>
      </w:r>
    </w:p>
    <w:p w14:paraId="402A0D89" w14:textId="5B19D9A7" w:rsidR="00541E7A" w:rsidRPr="009451C1" w:rsidRDefault="003C35BD" w:rsidP="007936C6">
      <w:pPr>
        <w:pStyle w:val="ListParagraph"/>
        <w:numPr>
          <w:ilvl w:val="0"/>
          <w:numId w:val="32"/>
        </w:numPr>
        <w:ind w:left="284" w:hanging="284"/>
        <w:jc w:val="both"/>
        <w:rPr>
          <w:rFonts w:ascii="Arial" w:hAnsi="Arial" w:cs="Arial"/>
          <w:sz w:val="20"/>
          <w:szCs w:val="20"/>
        </w:rPr>
      </w:pPr>
      <w:r w:rsidRPr="009451C1">
        <w:rPr>
          <w:rFonts w:ascii="Arial" w:hAnsi="Arial" w:cs="Arial"/>
          <w:sz w:val="20"/>
          <w:szCs w:val="20"/>
        </w:rPr>
        <w:t>has p</w:t>
      </w:r>
      <w:r w:rsidR="00541E7A" w:rsidRPr="009451C1">
        <w:rPr>
          <w:rFonts w:ascii="Arial" w:hAnsi="Arial" w:cs="Arial"/>
          <w:sz w:val="20"/>
          <w:szCs w:val="20"/>
        </w:rPr>
        <w:t>ossible consequences</w:t>
      </w:r>
      <w:r w:rsidRPr="009451C1">
        <w:rPr>
          <w:rFonts w:ascii="Arial" w:hAnsi="Arial" w:cs="Arial"/>
          <w:sz w:val="20"/>
          <w:szCs w:val="20"/>
        </w:rPr>
        <w:t xml:space="preserve"> which may</w:t>
      </w:r>
      <w:r w:rsidR="00541E7A" w:rsidRPr="009451C1">
        <w:rPr>
          <w:rFonts w:ascii="Arial" w:hAnsi="Arial" w:cs="Arial"/>
          <w:sz w:val="20"/>
          <w:szCs w:val="20"/>
        </w:rPr>
        <w:t xml:space="preserve"> include an array of health and mental health problems, difficulties in forming attachment and relationships, lower educational achievements, an increased risk of substance misuse, higher risk of experiencing abuse as well as difficulties in assuming parenting responsibilities </w:t>
      </w:r>
      <w:r w:rsidR="00E826F7" w:rsidRPr="009451C1">
        <w:rPr>
          <w:rFonts w:ascii="Arial" w:hAnsi="Arial" w:cs="Arial"/>
          <w:sz w:val="20"/>
          <w:szCs w:val="20"/>
        </w:rPr>
        <w:t>later</w:t>
      </w:r>
      <w:r w:rsidR="00541E7A" w:rsidRPr="009451C1">
        <w:rPr>
          <w:rFonts w:ascii="Arial" w:hAnsi="Arial" w:cs="Arial"/>
          <w:sz w:val="20"/>
          <w:szCs w:val="20"/>
        </w:rPr>
        <w:t xml:space="preserve"> in life. The degree to which children are affected during their childhood and later in adulthood depends on the type, severity and frequency of the maltreatment and on what support mechanisms and coping strategi</w:t>
      </w:r>
      <w:r w:rsidR="00977CF2" w:rsidRPr="009451C1">
        <w:rPr>
          <w:rFonts w:ascii="Arial" w:hAnsi="Arial" w:cs="Arial"/>
          <w:sz w:val="20"/>
          <w:szCs w:val="20"/>
        </w:rPr>
        <w:t>es were available to the child</w:t>
      </w:r>
      <w:r w:rsidR="00541E7A" w:rsidRPr="009451C1">
        <w:rPr>
          <w:rFonts w:ascii="Arial" w:hAnsi="Arial" w:cs="Arial"/>
          <w:sz w:val="20"/>
          <w:szCs w:val="20"/>
        </w:rPr>
        <w:t xml:space="preserve"> </w:t>
      </w:r>
    </w:p>
    <w:p w14:paraId="247A1077" w14:textId="6484B5D1" w:rsidR="00541E7A" w:rsidRDefault="00541E7A" w:rsidP="001D4FE3">
      <w:pPr>
        <w:spacing w:after="0"/>
        <w:jc w:val="both"/>
      </w:pPr>
      <w:r w:rsidRPr="009451C1">
        <w:rPr>
          <w:rFonts w:ascii="Arial" w:hAnsi="Arial" w:cs="Arial"/>
          <w:sz w:val="20"/>
          <w:szCs w:val="20"/>
        </w:rPr>
        <w:t xml:space="preserve">If we suspect </w:t>
      </w:r>
      <w:r w:rsidR="00E826F7" w:rsidRPr="009451C1">
        <w:rPr>
          <w:rFonts w:ascii="Arial" w:hAnsi="Arial" w:cs="Arial"/>
          <w:sz w:val="20"/>
          <w:szCs w:val="20"/>
        </w:rPr>
        <w:t>neglect,</w:t>
      </w:r>
      <w:r w:rsidRPr="009451C1">
        <w:rPr>
          <w:rFonts w:ascii="Arial" w:hAnsi="Arial" w:cs="Arial"/>
          <w:sz w:val="20"/>
          <w:szCs w:val="20"/>
        </w:rPr>
        <w:t xml:space="preserve"> we will </w:t>
      </w:r>
      <w:r w:rsidRPr="00DE5326">
        <w:rPr>
          <w:rFonts w:ascii="Arial" w:hAnsi="Arial" w:cs="Arial"/>
          <w:sz w:val="20"/>
          <w:szCs w:val="20"/>
        </w:rPr>
        <w:t xml:space="preserve">use </w:t>
      </w:r>
      <w:r w:rsidRPr="00DE5326">
        <w:rPr>
          <w:rFonts w:asciiTheme="minorHAnsi" w:hAnsiTheme="minorHAnsi" w:cstheme="minorHAnsi"/>
          <w:sz w:val="20"/>
          <w:szCs w:val="20"/>
        </w:rPr>
        <w:t>the</w:t>
      </w:r>
      <w:r w:rsidR="00F5021C" w:rsidRPr="00F420AE">
        <w:rPr>
          <w:rFonts w:asciiTheme="minorHAnsi" w:hAnsiTheme="minorHAnsi" w:cstheme="minorHAnsi"/>
          <w:color w:val="000000" w:themeColor="text1"/>
          <w:sz w:val="20"/>
          <w:szCs w:val="20"/>
        </w:rPr>
        <w:t xml:space="preserve"> </w:t>
      </w:r>
      <w:hyperlink r:id="rId71" w:history="1">
        <w:r w:rsidR="001D4FE3" w:rsidRPr="00F420AE">
          <w:rPr>
            <w:rStyle w:val="Hyperlink"/>
            <w:rFonts w:asciiTheme="minorHAnsi" w:hAnsiTheme="minorHAnsi" w:cstheme="minorHAnsi"/>
            <w:color w:val="000000" w:themeColor="text1"/>
          </w:rPr>
          <w:t>final_combined_neglect_tool.docx</w:t>
        </w:r>
      </w:hyperlink>
    </w:p>
    <w:p w14:paraId="21E4F982" w14:textId="77777777" w:rsidR="006F495F" w:rsidRPr="009451C1" w:rsidRDefault="006F495F" w:rsidP="001D4FE3">
      <w:pPr>
        <w:spacing w:after="0"/>
        <w:jc w:val="both"/>
        <w:rPr>
          <w:rFonts w:ascii="Arial" w:eastAsiaTheme="minorHAnsi" w:hAnsi="Arial" w:cs="Arial"/>
          <w:color w:val="000000"/>
          <w:sz w:val="24"/>
          <w:szCs w:val="24"/>
          <w:lang w:eastAsia="en-US"/>
        </w:rPr>
      </w:pPr>
    </w:p>
    <w:p w14:paraId="79D66AD6" w14:textId="77777777" w:rsidR="00522AC7" w:rsidRPr="009451C1" w:rsidRDefault="00522AC7" w:rsidP="00E826F7">
      <w:pPr>
        <w:keepNext/>
        <w:spacing w:after="60" w:line="240" w:lineRule="auto"/>
        <w:jc w:val="both"/>
        <w:outlineLvl w:val="2"/>
        <w:rPr>
          <w:rFonts w:ascii="Arial" w:eastAsia="Times New Roman" w:hAnsi="Arial" w:cs="Arial"/>
          <w:b/>
          <w:bCs/>
          <w:sz w:val="24"/>
          <w:szCs w:val="24"/>
          <w:u w:val="single"/>
          <w:lang w:eastAsia="en-GB"/>
        </w:rPr>
      </w:pPr>
      <w:bookmarkStart w:id="6" w:name="_Toc448922390"/>
      <w:r w:rsidRPr="009451C1">
        <w:rPr>
          <w:rFonts w:ascii="Arial" w:eastAsia="Times New Roman" w:hAnsi="Arial" w:cs="Arial"/>
          <w:b/>
          <w:bCs/>
          <w:sz w:val="24"/>
          <w:szCs w:val="24"/>
          <w:u w:val="single"/>
          <w:lang w:eastAsia="en-GB"/>
        </w:rPr>
        <w:t>Online Safety</w:t>
      </w:r>
      <w:bookmarkEnd w:id="6"/>
    </w:p>
    <w:p w14:paraId="343A159B" w14:textId="77777777" w:rsidR="00E826F7" w:rsidRPr="009451C1" w:rsidRDefault="00522AC7" w:rsidP="00522AC7">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With the current speed of on-line change, some </w:t>
      </w:r>
      <w:r w:rsidR="003C35BD" w:rsidRPr="009451C1">
        <w:rPr>
          <w:rFonts w:ascii="Arial" w:eastAsia="Times New Roman" w:hAnsi="Arial" w:cs="Arial"/>
          <w:sz w:val="20"/>
          <w:szCs w:val="20"/>
          <w:lang w:eastAsia="en-GB"/>
        </w:rPr>
        <w:t xml:space="preserve">practitioners, </w:t>
      </w:r>
      <w:r w:rsidRPr="009451C1">
        <w:rPr>
          <w:rFonts w:ascii="Arial" w:eastAsia="Times New Roman" w:hAnsi="Arial" w:cs="Arial"/>
          <w:sz w:val="20"/>
          <w:szCs w:val="20"/>
          <w:lang w:eastAsia="en-GB"/>
        </w:rPr>
        <w:t xml:space="preserve">parents and carers have only a limited understanding of online risks and issues. Parents may underestimate how often their children come across potentially harmful and inappropriate material on the internet and may be unsure about how to respond.  </w:t>
      </w:r>
    </w:p>
    <w:p w14:paraId="31CD8A21" w14:textId="54895977" w:rsidR="00522AC7" w:rsidRDefault="00522AC7" w:rsidP="00522AC7">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lastRenderedPageBreak/>
        <w:t>Some of the risks could be:</w:t>
      </w:r>
    </w:p>
    <w:p w14:paraId="0D2E4819" w14:textId="77777777" w:rsidR="005E30FE" w:rsidRPr="005E30FE" w:rsidRDefault="005E30FE" w:rsidP="00522AC7">
      <w:pPr>
        <w:spacing w:after="0"/>
        <w:jc w:val="both"/>
        <w:rPr>
          <w:rFonts w:ascii="Arial" w:eastAsia="Times New Roman" w:hAnsi="Arial" w:cs="Arial"/>
          <w:sz w:val="6"/>
          <w:szCs w:val="6"/>
          <w:lang w:eastAsia="en-GB"/>
        </w:rPr>
      </w:pPr>
    </w:p>
    <w:p w14:paraId="41930429" w14:textId="4D64849D" w:rsidR="001D4FE3" w:rsidRPr="005A0B79" w:rsidRDefault="00DE5326" w:rsidP="001D4FE3">
      <w:pPr>
        <w:jc w:val="both"/>
        <w:rPr>
          <w:rFonts w:asciiTheme="minorHAnsi" w:hAnsiTheme="minorHAnsi" w:cstheme="minorHAnsi"/>
          <w:color w:val="000000" w:themeColor="text1"/>
          <w:sz w:val="20"/>
          <w:szCs w:val="20"/>
        </w:rPr>
      </w:pPr>
      <w:r w:rsidRPr="005A0B79">
        <w:rPr>
          <w:rFonts w:asciiTheme="minorHAnsi" w:hAnsiTheme="minorHAnsi" w:cstheme="minorHAnsi"/>
          <w:color w:val="000000" w:themeColor="text1"/>
          <w:sz w:val="20"/>
          <w:szCs w:val="20"/>
        </w:rPr>
        <w:t>C</w:t>
      </w:r>
      <w:r w:rsidR="001D4FE3" w:rsidRPr="005A0B79">
        <w:rPr>
          <w:rFonts w:asciiTheme="minorHAnsi" w:hAnsiTheme="minorHAnsi" w:cstheme="minorHAnsi"/>
          <w:color w:val="000000" w:themeColor="text1"/>
          <w:sz w:val="20"/>
          <w:szCs w:val="20"/>
        </w:rPr>
        <w:t xml:space="preserve">ontent: being exposed to illegal, inappropriate, or harmful content, for example: pornography, racism, misogyny, self-harm, suicide, antisemitism, radicalisation, extremism, extreme sexual or physical violence, misinformation, disinformation (including fake news) and conspiracy theories, </w:t>
      </w:r>
    </w:p>
    <w:p w14:paraId="40136F23" w14:textId="6539ADB9" w:rsidR="001D4FE3" w:rsidRPr="005A0B79" w:rsidRDefault="00DE5326" w:rsidP="001D4FE3">
      <w:pPr>
        <w:jc w:val="both"/>
        <w:rPr>
          <w:rFonts w:asciiTheme="minorHAnsi" w:hAnsiTheme="minorHAnsi" w:cstheme="minorHAnsi"/>
          <w:color w:val="000000" w:themeColor="text1"/>
          <w:sz w:val="20"/>
          <w:szCs w:val="20"/>
        </w:rPr>
      </w:pPr>
      <w:r w:rsidRPr="005A0B79">
        <w:rPr>
          <w:rFonts w:asciiTheme="minorHAnsi" w:hAnsiTheme="minorHAnsi" w:cstheme="minorHAnsi"/>
          <w:color w:val="000000" w:themeColor="text1"/>
          <w:sz w:val="20"/>
          <w:szCs w:val="20"/>
        </w:rPr>
        <w:t>C</w:t>
      </w:r>
      <w:r w:rsidR="001D4FE3" w:rsidRPr="005A0B79">
        <w:rPr>
          <w:rFonts w:asciiTheme="minorHAnsi" w:hAnsiTheme="minorHAnsi" w:cstheme="minorHAnsi"/>
          <w:color w:val="000000" w:themeColor="text1"/>
          <w:sz w:val="20"/>
          <w:szCs w:val="20"/>
        </w:rPr>
        <w:t xml:space="preserve">ontact: being subjected to harmful online interaction with other users or generative AI applications that simulate this; for example: peer to peer at risk, pressure, commercial advertising and adults posing as children or young adults with the intention to groom or exploit them for sexual, criminal, financial or other purposes, </w:t>
      </w:r>
    </w:p>
    <w:p w14:paraId="449B6E2D" w14:textId="263A3980" w:rsidR="001D4FE3" w:rsidRPr="005A0B79" w:rsidRDefault="00DE5326" w:rsidP="001D4FE3">
      <w:pPr>
        <w:jc w:val="both"/>
        <w:rPr>
          <w:rFonts w:asciiTheme="minorHAnsi" w:hAnsiTheme="minorHAnsi" w:cstheme="minorHAnsi"/>
          <w:color w:val="000000" w:themeColor="text1"/>
          <w:sz w:val="20"/>
          <w:szCs w:val="20"/>
        </w:rPr>
      </w:pPr>
      <w:r w:rsidRPr="005A0B79">
        <w:rPr>
          <w:rFonts w:asciiTheme="minorHAnsi" w:hAnsiTheme="minorHAnsi" w:cstheme="minorHAnsi"/>
          <w:color w:val="000000" w:themeColor="text1"/>
          <w:sz w:val="20"/>
          <w:szCs w:val="20"/>
        </w:rPr>
        <w:t>C</w:t>
      </w:r>
      <w:r w:rsidR="001D4FE3" w:rsidRPr="005A0B79">
        <w:rPr>
          <w:rFonts w:asciiTheme="minorHAnsi" w:hAnsiTheme="minorHAnsi" w:cstheme="minorHAnsi"/>
          <w:color w:val="000000" w:themeColor="text1"/>
          <w:sz w:val="20"/>
          <w:szCs w:val="20"/>
        </w:rPr>
        <w:t xml:space="preserve">onduct: online behaviour that increases the likelihood of, or causes, harm; for example, making, sending and receiving explicit images, including those generated using AI and online bullying, and </w:t>
      </w:r>
    </w:p>
    <w:p w14:paraId="19DE93BC" w14:textId="3A31ECE3" w:rsidR="001D4FE3" w:rsidRPr="005A0B79" w:rsidRDefault="00DE5326" w:rsidP="001D4FE3">
      <w:pPr>
        <w:jc w:val="both"/>
        <w:rPr>
          <w:rFonts w:asciiTheme="minorHAnsi" w:hAnsiTheme="minorHAnsi" w:cstheme="minorHAnsi"/>
          <w:color w:val="000000" w:themeColor="text1"/>
          <w:sz w:val="20"/>
          <w:szCs w:val="20"/>
        </w:rPr>
      </w:pPr>
      <w:r w:rsidRPr="005A0B79">
        <w:rPr>
          <w:rFonts w:asciiTheme="minorHAnsi" w:hAnsiTheme="minorHAnsi" w:cstheme="minorHAnsi"/>
          <w:color w:val="000000" w:themeColor="text1"/>
          <w:sz w:val="20"/>
          <w:szCs w:val="20"/>
        </w:rPr>
        <w:t>C</w:t>
      </w:r>
      <w:r w:rsidR="001D4FE3" w:rsidRPr="005A0B79">
        <w:rPr>
          <w:rFonts w:asciiTheme="minorHAnsi" w:hAnsiTheme="minorHAnsi" w:cstheme="minorHAnsi"/>
          <w:color w:val="000000" w:themeColor="text1"/>
          <w:sz w:val="20"/>
          <w:szCs w:val="20"/>
        </w:rPr>
        <w:t>ommerce: risks such as online gambling, inappropriate advertising, phishing and or financial scams. If you feel your pupils, students or staff are at risk.</w:t>
      </w:r>
    </w:p>
    <w:p w14:paraId="419042FF" w14:textId="77777777" w:rsidR="00627A35" w:rsidRDefault="00627A35" w:rsidP="00627A35">
      <w:pPr>
        <w:pStyle w:val="ListParagraph"/>
        <w:spacing w:after="0"/>
        <w:jc w:val="both"/>
        <w:rPr>
          <w:rFonts w:ascii="Arial" w:eastAsia="Times New Roman" w:hAnsi="Arial" w:cs="Arial"/>
          <w:sz w:val="12"/>
          <w:szCs w:val="12"/>
          <w:lang w:eastAsia="en-GB"/>
        </w:rPr>
      </w:pPr>
    </w:p>
    <w:p w14:paraId="4851EFC7" w14:textId="01F26C63" w:rsidR="00627A35" w:rsidRPr="005A1B0B" w:rsidRDefault="00627A35" w:rsidP="00627A35">
      <w:pPr>
        <w:pStyle w:val="ListParagraph"/>
        <w:spacing w:after="0"/>
        <w:ind w:left="0"/>
        <w:jc w:val="both"/>
        <w:rPr>
          <w:rFonts w:ascii="Arial" w:eastAsia="Times New Roman" w:hAnsi="Arial" w:cs="Arial"/>
          <w:color w:val="000000" w:themeColor="text1"/>
          <w:sz w:val="20"/>
          <w:szCs w:val="20"/>
          <w:lang w:eastAsia="en-GB"/>
        </w:rPr>
      </w:pPr>
      <w:r w:rsidRPr="005A1B0B">
        <w:rPr>
          <w:rFonts w:ascii="Arial" w:eastAsia="Times New Roman" w:hAnsi="Arial" w:cs="Arial"/>
          <w:color w:val="000000" w:themeColor="text1"/>
          <w:sz w:val="20"/>
          <w:szCs w:val="20"/>
          <w:lang w:eastAsia="en-GB"/>
        </w:rPr>
        <w:t>The D</w:t>
      </w:r>
      <w:r w:rsidR="001D4FE3">
        <w:rPr>
          <w:rFonts w:ascii="Arial" w:eastAsia="Times New Roman" w:hAnsi="Arial" w:cs="Arial"/>
          <w:color w:val="000000" w:themeColor="text1"/>
          <w:sz w:val="20"/>
          <w:szCs w:val="20"/>
          <w:lang w:eastAsia="en-GB"/>
        </w:rPr>
        <w:t>FE</w:t>
      </w:r>
      <w:r w:rsidRPr="005A1B0B">
        <w:rPr>
          <w:rFonts w:ascii="Arial" w:eastAsia="Times New Roman" w:hAnsi="Arial" w:cs="Arial"/>
          <w:color w:val="000000" w:themeColor="text1"/>
          <w:sz w:val="20"/>
          <w:szCs w:val="20"/>
          <w:lang w:eastAsia="en-GB"/>
        </w:rPr>
        <w:t xml:space="preserve"> has published </w:t>
      </w:r>
      <w:r w:rsidR="00EB1A53" w:rsidRPr="005A1B0B">
        <w:rPr>
          <w:rFonts w:ascii="Arial" w:eastAsia="Times New Roman" w:hAnsi="Arial" w:cs="Arial"/>
          <w:color w:val="000000" w:themeColor="text1"/>
          <w:sz w:val="20"/>
          <w:szCs w:val="20"/>
          <w:lang w:eastAsia="en-GB"/>
        </w:rPr>
        <w:t xml:space="preserve">guidance </w:t>
      </w:r>
      <w:r w:rsidRPr="005A1B0B">
        <w:rPr>
          <w:rFonts w:ascii="Arial" w:eastAsia="Times New Roman" w:hAnsi="Arial" w:cs="Arial"/>
          <w:color w:val="000000" w:themeColor="text1"/>
          <w:sz w:val="20"/>
          <w:szCs w:val="20"/>
          <w:lang w:eastAsia="en-GB"/>
        </w:rPr>
        <w:t>to support schools to use generative artificial intelligence safely and explains how filtering and monitoring requirements apply to the use of generative AI in education</w:t>
      </w:r>
      <w:r w:rsidR="00EB1A53" w:rsidRPr="005A1B0B">
        <w:rPr>
          <w:rFonts w:ascii="Arial" w:eastAsia="Times New Roman" w:hAnsi="Arial" w:cs="Arial"/>
          <w:color w:val="000000" w:themeColor="text1"/>
          <w:sz w:val="20"/>
          <w:szCs w:val="20"/>
          <w:lang w:eastAsia="en-GB"/>
        </w:rPr>
        <w:t>.</w:t>
      </w:r>
      <w:r w:rsidR="00CD2B84">
        <w:rPr>
          <w:rFonts w:ascii="Arial" w:eastAsia="Times New Roman" w:hAnsi="Arial" w:cs="Arial"/>
          <w:color w:val="000000" w:themeColor="text1"/>
          <w:sz w:val="20"/>
          <w:szCs w:val="20"/>
          <w:lang w:eastAsia="en-GB"/>
        </w:rPr>
        <w:t xml:space="preserve"> </w:t>
      </w:r>
      <w:r w:rsidR="00CD2B84" w:rsidRPr="0004319D">
        <w:rPr>
          <w:rFonts w:ascii="Arial" w:eastAsia="Times New Roman" w:hAnsi="Arial" w:cs="Arial"/>
          <w:color w:val="000000" w:themeColor="text1"/>
          <w:sz w:val="20"/>
          <w:szCs w:val="20"/>
          <w:lang w:eastAsia="en-GB"/>
        </w:rPr>
        <w:t>The school recognises that misinformation, disinformation and conspiracy theories as specific safeguarding harms facilitated by AI.</w:t>
      </w:r>
      <w:r w:rsidRPr="0004319D">
        <w:rPr>
          <w:rFonts w:ascii="Arial" w:eastAsia="Times New Roman" w:hAnsi="Arial" w:cs="Arial"/>
          <w:color w:val="000000" w:themeColor="text1"/>
          <w:sz w:val="20"/>
          <w:szCs w:val="20"/>
          <w:lang w:eastAsia="en-GB"/>
        </w:rPr>
        <w:t xml:space="preserve"> </w:t>
      </w:r>
      <w:hyperlink r:id="rId72" w:history="1">
        <w:r w:rsidRPr="005A1B0B">
          <w:rPr>
            <w:rStyle w:val="Hyperlink"/>
            <w:rFonts w:ascii="Arial" w:eastAsia="Times New Roman" w:hAnsi="Arial" w:cs="Arial"/>
            <w:color w:val="000000" w:themeColor="text1"/>
            <w:sz w:val="20"/>
            <w:szCs w:val="20"/>
            <w:lang w:eastAsia="en-GB"/>
          </w:rPr>
          <w:t>Generative AI: product safety expectations - GOV.UK</w:t>
        </w:r>
      </w:hyperlink>
    </w:p>
    <w:p w14:paraId="1C9A7C3A" w14:textId="074071C4" w:rsidR="005E30FE" w:rsidRPr="00DE5326" w:rsidRDefault="00522AC7" w:rsidP="00DE5326">
      <w:pPr>
        <w:spacing w:before="240"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The school therefore seek</w:t>
      </w:r>
      <w:r w:rsidR="003C35BD" w:rsidRPr="009451C1">
        <w:rPr>
          <w:rFonts w:ascii="Arial" w:eastAsia="Times New Roman" w:hAnsi="Arial" w:cs="Arial"/>
          <w:sz w:val="20"/>
          <w:szCs w:val="20"/>
          <w:lang w:eastAsia="en-GB"/>
        </w:rPr>
        <w:t>s</w:t>
      </w:r>
      <w:r w:rsidRPr="009451C1">
        <w:rPr>
          <w:rFonts w:ascii="Arial" w:eastAsia="Times New Roman" w:hAnsi="Arial" w:cs="Arial"/>
          <w:sz w:val="20"/>
          <w:szCs w:val="20"/>
          <w:lang w:eastAsia="en-GB"/>
        </w:rPr>
        <w:t xml:space="preserve"> to provide information and awareness to </w:t>
      </w:r>
      <w:r w:rsidR="003C35BD" w:rsidRPr="009451C1">
        <w:rPr>
          <w:rFonts w:ascii="Arial" w:eastAsia="Times New Roman" w:hAnsi="Arial" w:cs="Arial"/>
          <w:sz w:val="20"/>
          <w:szCs w:val="20"/>
          <w:lang w:eastAsia="en-GB"/>
        </w:rPr>
        <w:t xml:space="preserve">staff, </w:t>
      </w:r>
      <w:r w:rsidRPr="009451C1">
        <w:rPr>
          <w:rFonts w:ascii="Arial" w:eastAsia="Times New Roman" w:hAnsi="Arial" w:cs="Arial"/>
          <w:sz w:val="20"/>
          <w:szCs w:val="20"/>
          <w:lang w:eastAsia="en-GB"/>
        </w:rPr>
        <w:t xml:space="preserve">pupils and their parents through: </w:t>
      </w:r>
    </w:p>
    <w:p w14:paraId="35E1F9A1" w14:textId="43CA171A" w:rsidR="00522AC7" w:rsidRPr="009451C1" w:rsidRDefault="00C653D2" w:rsidP="007936C6">
      <w:pPr>
        <w:numPr>
          <w:ilvl w:val="0"/>
          <w:numId w:val="13"/>
        </w:numPr>
        <w:spacing w:after="0"/>
        <w:ind w:left="284" w:hanging="284"/>
        <w:jc w:val="both"/>
        <w:rPr>
          <w:rFonts w:ascii="Arial" w:eastAsia="Times New Roman" w:hAnsi="Arial" w:cs="Arial"/>
          <w:iCs/>
          <w:sz w:val="20"/>
          <w:szCs w:val="20"/>
          <w:lang w:eastAsia="en-GB"/>
        </w:rPr>
      </w:pPr>
      <w:r w:rsidRPr="009451C1">
        <w:rPr>
          <w:rFonts w:ascii="Arial" w:eastAsia="Times New Roman" w:hAnsi="Arial" w:cs="Arial"/>
          <w:iCs/>
          <w:sz w:val="20"/>
          <w:szCs w:val="20"/>
          <w:lang w:eastAsia="en-GB"/>
        </w:rPr>
        <w:t>a</w:t>
      </w:r>
      <w:r w:rsidR="00522AC7" w:rsidRPr="009451C1">
        <w:rPr>
          <w:rFonts w:ascii="Arial" w:eastAsia="Times New Roman" w:hAnsi="Arial" w:cs="Arial"/>
          <w:iCs/>
          <w:sz w:val="20"/>
          <w:szCs w:val="20"/>
          <w:lang w:eastAsia="en-GB"/>
        </w:rPr>
        <w:t xml:space="preserve">cceptable use agreements for children, teachers, parents/carers and governors </w:t>
      </w:r>
    </w:p>
    <w:p w14:paraId="3932648A" w14:textId="03E040AB"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c</w:t>
      </w:r>
      <w:r w:rsidR="00522AC7" w:rsidRPr="009451C1">
        <w:rPr>
          <w:rFonts w:ascii="Arial" w:eastAsia="Times New Roman" w:hAnsi="Arial" w:cs="Arial"/>
          <w:iCs/>
          <w:sz w:val="20"/>
          <w:szCs w:val="20"/>
          <w:lang w:eastAsia="en-GB"/>
        </w:rPr>
        <w:t>urriculum activities involving raising awareness around staying safe online</w:t>
      </w:r>
    </w:p>
    <w:p w14:paraId="5D47CDCF" w14:textId="015E15A6"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i</w:t>
      </w:r>
      <w:r w:rsidR="00522AC7" w:rsidRPr="009451C1">
        <w:rPr>
          <w:rFonts w:ascii="Arial" w:eastAsia="Times New Roman" w:hAnsi="Arial" w:cs="Arial"/>
          <w:iCs/>
          <w:sz w:val="20"/>
          <w:szCs w:val="20"/>
          <w:lang w:eastAsia="en-GB"/>
        </w:rPr>
        <w:t xml:space="preserve">nformation included in </w:t>
      </w:r>
      <w:r w:rsidR="00977CF2" w:rsidRPr="009451C1">
        <w:rPr>
          <w:rFonts w:ascii="Arial" w:eastAsia="Times New Roman" w:hAnsi="Arial" w:cs="Arial"/>
          <w:iCs/>
          <w:sz w:val="20"/>
          <w:szCs w:val="20"/>
          <w:lang w:eastAsia="en-GB"/>
        </w:rPr>
        <w:t>letters, newsletters, web site</w:t>
      </w:r>
    </w:p>
    <w:p w14:paraId="26AF6993" w14:textId="3DB25D76"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proofErr w:type="gramStart"/>
      <w:r w:rsidRPr="009451C1">
        <w:rPr>
          <w:rFonts w:ascii="Arial" w:eastAsia="Times New Roman" w:hAnsi="Arial" w:cs="Arial"/>
          <w:iCs/>
          <w:sz w:val="20"/>
          <w:szCs w:val="20"/>
          <w:lang w:eastAsia="en-GB"/>
        </w:rPr>
        <w:t>p</w:t>
      </w:r>
      <w:r w:rsidR="00522AC7" w:rsidRPr="009451C1">
        <w:rPr>
          <w:rFonts w:ascii="Arial" w:eastAsia="Times New Roman" w:hAnsi="Arial" w:cs="Arial"/>
          <w:iCs/>
          <w:sz w:val="20"/>
          <w:szCs w:val="20"/>
          <w:lang w:eastAsia="en-GB"/>
        </w:rPr>
        <w:t>arents</w:t>
      </w:r>
      <w:proofErr w:type="gramEnd"/>
      <w:r w:rsidR="00522AC7" w:rsidRPr="009451C1">
        <w:rPr>
          <w:rFonts w:ascii="Arial" w:eastAsia="Times New Roman" w:hAnsi="Arial" w:cs="Arial"/>
          <w:iCs/>
          <w:sz w:val="20"/>
          <w:szCs w:val="20"/>
          <w:lang w:eastAsia="en-GB"/>
        </w:rPr>
        <w:t xml:space="preserve"> evenings / sessions </w:t>
      </w:r>
    </w:p>
    <w:p w14:paraId="3271EB0B" w14:textId="7F5017E4"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h</w:t>
      </w:r>
      <w:r w:rsidR="00522AC7" w:rsidRPr="009451C1">
        <w:rPr>
          <w:rFonts w:ascii="Arial" w:eastAsia="Times New Roman" w:hAnsi="Arial" w:cs="Arial"/>
          <w:iCs/>
          <w:sz w:val="20"/>
          <w:szCs w:val="20"/>
          <w:lang w:eastAsia="en-GB"/>
        </w:rPr>
        <w:t xml:space="preserve">igh profile events / campaigns e.g. Safer Internet Day </w:t>
      </w:r>
    </w:p>
    <w:p w14:paraId="5752D924" w14:textId="3A44C01B"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b</w:t>
      </w:r>
      <w:r w:rsidR="00522AC7" w:rsidRPr="009451C1">
        <w:rPr>
          <w:rFonts w:ascii="Arial" w:eastAsia="Times New Roman" w:hAnsi="Arial" w:cs="Arial"/>
          <w:iCs/>
          <w:sz w:val="20"/>
          <w:szCs w:val="20"/>
          <w:lang w:eastAsia="en-GB"/>
        </w:rPr>
        <w:t xml:space="preserve">uilding awareness around information that is held </w:t>
      </w:r>
      <w:r w:rsidR="00E826F7" w:rsidRPr="009451C1">
        <w:rPr>
          <w:rFonts w:ascii="Arial" w:eastAsia="Times New Roman" w:hAnsi="Arial" w:cs="Arial"/>
          <w:iCs/>
          <w:sz w:val="20"/>
          <w:szCs w:val="20"/>
          <w:lang w:eastAsia="en-GB"/>
        </w:rPr>
        <w:t>on relevant</w:t>
      </w:r>
      <w:r w:rsidR="00522AC7" w:rsidRPr="009451C1">
        <w:rPr>
          <w:rFonts w:ascii="Arial" w:eastAsia="Times New Roman" w:hAnsi="Arial" w:cs="Arial"/>
          <w:iCs/>
          <w:sz w:val="20"/>
          <w:szCs w:val="20"/>
          <w:lang w:eastAsia="en-GB"/>
        </w:rPr>
        <w:t xml:space="preserve"> web </w:t>
      </w:r>
      <w:r w:rsidR="00DD1ECD" w:rsidRPr="009451C1">
        <w:rPr>
          <w:rFonts w:ascii="Arial" w:eastAsia="Times New Roman" w:hAnsi="Arial" w:cs="Arial"/>
          <w:iCs/>
          <w:sz w:val="20"/>
          <w:szCs w:val="20"/>
          <w:lang w:eastAsia="en-GB"/>
        </w:rPr>
        <w:t>sites and</w:t>
      </w:r>
      <w:r w:rsidR="00522AC7" w:rsidRPr="009451C1">
        <w:rPr>
          <w:rFonts w:ascii="Arial" w:eastAsia="Times New Roman" w:hAnsi="Arial" w:cs="Arial"/>
          <w:iCs/>
          <w:sz w:val="20"/>
          <w:szCs w:val="20"/>
          <w:lang w:eastAsia="en-GB"/>
        </w:rPr>
        <w:t xml:space="preserve"> or publications</w:t>
      </w:r>
    </w:p>
    <w:p w14:paraId="2061133F" w14:textId="3038EE90" w:rsidR="00522AC7" w:rsidRPr="009451C1" w:rsidRDefault="00C653D2" w:rsidP="007936C6">
      <w:pPr>
        <w:numPr>
          <w:ilvl w:val="0"/>
          <w:numId w:val="13"/>
        </w:numPr>
        <w:spacing w:after="0"/>
        <w:ind w:left="284" w:hanging="284"/>
        <w:jc w:val="both"/>
        <w:rPr>
          <w:rFonts w:ascii="Arial" w:eastAsia="Times New Roman" w:hAnsi="Arial" w:cs="Arial"/>
          <w:sz w:val="24"/>
          <w:szCs w:val="24"/>
          <w:lang w:eastAsia="en-GB"/>
        </w:rPr>
      </w:pPr>
      <w:r w:rsidRPr="009451C1">
        <w:rPr>
          <w:rFonts w:ascii="Arial" w:eastAsia="Times New Roman" w:hAnsi="Arial" w:cs="Arial"/>
          <w:iCs/>
          <w:sz w:val="20"/>
          <w:szCs w:val="20"/>
          <w:lang w:eastAsia="en-GB"/>
        </w:rPr>
        <w:t>s</w:t>
      </w:r>
      <w:r w:rsidR="00522AC7" w:rsidRPr="009451C1">
        <w:rPr>
          <w:rFonts w:ascii="Arial" w:eastAsia="Times New Roman" w:hAnsi="Arial" w:cs="Arial"/>
          <w:iCs/>
          <w:sz w:val="20"/>
          <w:szCs w:val="20"/>
          <w:lang w:eastAsia="en-GB"/>
        </w:rPr>
        <w:t>ocial media policy</w:t>
      </w:r>
    </w:p>
    <w:p w14:paraId="0E4F82A3" w14:textId="77777777" w:rsidR="00220EAD" w:rsidRPr="009451C1" w:rsidRDefault="00220EAD" w:rsidP="001D29C9">
      <w:pPr>
        <w:autoSpaceDE w:val="0"/>
        <w:autoSpaceDN w:val="0"/>
        <w:adjustRightInd w:val="0"/>
        <w:spacing w:after="0" w:line="240" w:lineRule="auto"/>
        <w:jc w:val="both"/>
        <w:rPr>
          <w:rFonts w:ascii="Arial" w:eastAsiaTheme="minorHAnsi" w:hAnsi="Arial" w:cs="Arial"/>
          <w:color w:val="000000"/>
          <w:sz w:val="24"/>
          <w:szCs w:val="24"/>
          <w:lang w:eastAsia="en-US"/>
        </w:rPr>
      </w:pPr>
    </w:p>
    <w:p w14:paraId="237085B0" w14:textId="77777777" w:rsidR="00E84DF3" w:rsidRPr="009451C1" w:rsidRDefault="00E84DF3" w:rsidP="00E84DF3">
      <w:pPr>
        <w:spacing w:after="0"/>
        <w:jc w:val="both"/>
        <w:rPr>
          <w:rFonts w:ascii="Arial" w:eastAsia="Times New Roman" w:hAnsi="Arial" w:cs="Arial"/>
          <w:color w:val="000000" w:themeColor="text1"/>
          <w:sz w:val="20"/>
          <w:szCs w:val="20"/>
          <w:lang w:eastAsia="en-GB"/>
        </w:rPr>
      </w:pPr>
      <w:proofErr w:type="spellStart"/>
      <w:r w:rsidRPr="009451C1">
        <w:rPr>
          <w:rFonts w:ascii="Arial" w:eastAsia="Times New Roman" w:hAnsi="Arial" w:cs="Arial"/>
          <w:b/>
          <w:bCs/>
          <w:color w:val="000000" w:themeColor="text1"/>
          <w:sz w:val="20"/>
          <w:szCs w:val="20"/>
          <w:lang w:eastAsia="en-GB"/>
        </w:rPr>
        <w:t>Cyber crime</w:t>
      </w:r>
      <w:proofErr w:type="spellEnd"/>
      <w:r w:rsidRPr="009451C1">
        <w:rPr>
          <w:rFonts w:ascii="Arial" w:eastAsia="Times New Roman" w:hAnsi="Arial" w:cs="Arial"/>
          <w:b/>
          <w:bCs/>
          <w:color w:val="000000" w:themeColor="text1"/>
          <w:sz w:val="20"/>
          <w:szCs w:val="20"/>
          <w:lang w:eastAsia="en-GB"/>
        </w:rPr>
        <w:t>: Preventing young people from getting involved</w:t>
      </w:r>
    </w:p>
    <w:p w14:paraId="2EC588C1" w14:textId="01A63463" w:rsidR="00E84DF3" w:rsidRDefault="00E84DF3" w:rsidP="00E84DF3">
      <w:pPr>
        <w:spacing w:after="0"/>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 xml:space="preserve">Children are getting involved in </w:t>
      </w:r>
      <w:r w:rsidR="00BE5692" w:rsidRPr="009451C1">
        <w:rPr>
          <w:rFonts w:ascii="Arial" w:eastAsia="Times New Roman" w:hAnsi="Arial" w:cs="Arial"/>
          <w:color w:val="000000" w:themeColor="text1"/>
          <w:sz w:val="20"/>
          <w:szCs w:val="20"/>
          <w:lang w:eastAsia="en-GB"/>
        </w:rPr>
        <w:t>cybercrime</w:t>
      </w:r>
      <w:r w:rsidRPr="009451C1">
        <w:rPr>
          <w:rFonts w:ascii="Arial" w:eastAsia="Times New Roman" w:hAnsi="Arial" w:cs="Arial"/>
          <w:color w:val="000000" w:themeColor="text1"/>
          <w:sz w:val="20"/>
          <w:szCs w:val="20"/>
          <w:lang w:eastAsia="en-GB"/>
        </w:rPr>
        <w:t xml:space="preserve">, many do it for fun without realising the consequences of their actions – but the penalties can be severe.  </w:t>
      </w:r>
      <w:r w:rsidR="00BE5692" w:rsidRPr="009451C1">
        <w:rPr>
          <w:rFonts w:ascii="Arial" w:eastAsia="Times New Roman" w:hAnsi="Arial" w:cs="Arial"/>
          <w:color w:val="000000" w:themeColor="text1"/>
          <w:sz w:val="20"/>
          <w:szCs w:val="20"/>
          <w:lang w:eastAsia="en-GB"/>
        </w:rPr>
        <w:t>Cybercrime</w:t>
      </w:r>
      <w:r w:rsidRPr="009451C1">
        <w:rPr>
          <w:rFonts w:ascii="Arial" w:eastAsia="Times New Roman" w:hAnsi="Arial" w:cs="Arial"/>
          <w:color w:val="000000" w:themeColor="text1"/>
          <w:sz w:val="20"/>
          <w:szCs w:val="20"/>
          <w:lang w:eastAsia="en-GB"/>
        </w:rPr>
        <w:t xml:space="preserve"> is a serious criminal offence under the Computer Misuse Act. If we become aware of any incidents of </w:t>
      </w:r>
      <w:proofErr w:type="spellStart"/>
      <w:r w:rsidRPr="009451C1">
        <w:rPr>
          <w:rFonts w:ascii="Arial" w:eastAsia="Times New Roman" w:hAnsi="Arial" w:cs="Arial"/>
          <w:color w:val="000000" w:themeColor="text1"/>
          <w:sz w:val="20"/>
          <w:szCs w:val="20"/>
          <w:lang w:eastAsia="en-GB"/>
        </w:rPr>
        <w:t>cyber crimes</w:t>
      </w:r>
      <w:proofErr w:type="spellEnd"/>
      <w:r w:rsidRPr="009451C1">
        <w:rPr>
          <w:rFonts w:ascii="Arial" w:eastAsia="Times New Roman" w:hAnsi="Arial" w:cs="Arial"/>
          <w:color w:val="000000" w:themeColor="text1"/>
          <w:sz w:val="20"/>
          <w:szCs w:val="20"/>
          <w:lang w:eastAsia="en-GB"/>
        </w:rPr>
        <w:t>, we will consider each case individually as to any criminal act that may have been committed.  The school will pass on information to the police if it feels that it is appropriate, or we are required to do so.</w:t>
      </w:r>
    </w:p>
    <w:p w14:paraId="6B1C2974" w14:textId="77777777" w:rsidR="00E84DF3" w:rsidRPr="009451C1" w:rsidRDefault="00E84DF3" w:rsidP="00E84DF3">
      <w:pPr>
        <w:spacing w:after="0"/>
        <w:jc w:val="both"/>
        <w:rPr>
          <w:rFonts w:ascii="Arial" w:eastAsia="Times New Roman" w:hAnsi="Arial" w:cs="Arial"/>
          <w:color w:val="000000" w:themeColor="text1"/>
          <w:sz w:val="20"/>
          <w:szCs w:val="20"/>
          <w:lang w:eastAsia="en-GB"/>
        </w:rPr>
      </w:pPr>
    </w:p>
    <w:p w14:paraId="326F4313" w14:textId="77777777" w:rsidR="00E84DF3" w:rsidRPr="009451C1" w:rsidRDefault="00E84DF3" w:rsidP="00E84DF3">
      <w:pPr>
        <w:autoSpaceDE w:val="0"/>
        <w:autoSpaceDN w:val="0"/>
        <w:adjustRightInd w:val="0"/>
        <w:spacing w:after="0"/>
        <w:jc w:val="both"/>
        <w:rPr>
          <w:rFonts w:ascii="Arial" w:eastAsiaTheme="minorHAnsi" w:hAnsi="Arial" w:cs="Arial"/>
          <w:color w:val="000000" w:themeColor="text1"/>
          <w:sz w:val="20"/>
          <w:szCs w:val="20"/>
          <w:lang w:eastAsia="en-US"/>
        </w:rPr>
      </w:pPr>
      <w:r w:rsidRPr="009451C1">
        <w:rPr>
          <w:rFonts w:ascii="Arial" w:eastAsia="Times New Roman" w:hAnsi="Arial" w:cs="Arial"/>
          <w:b/>
          <w:bCs/>
          <w:color w:val="000000" w:themeColor="text1"/>
          <w:sz w:val="20"/>
          <w:szCs w:val="20"/>
          <w:lang w:eastAsia="en-GB"/>
        </w:rPr>
        <w:t xml:space="preserve">Risks associated with Gaming </w:t>
      </w:r>
    </w:p>
    <w:p w14:paraId="716CF429" w14:textId="77777777" w:rsidR="00E84DF3" w:rsidRPr="009451C1" w:rsidRDefault="00E84DF3" w:rsidP="00E84DF3">
      <w:pPr>
        <w:spacing w:after="0" w:line="240" w:lineRule="auto"/>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 xml:space="preserve">Online gaming is an activity that </w:t>
      </w:r>
      <w:proofErr w:type="gramStart"/>
      <w:r w:rsidRPr="009451C1">
        <w:rPr>
          <w:rFonts w:ascii="Arial" w:eastAsia="Times New Roman" w:hAnsi="Arial" w:cs="Arial"/>
          <w:color w:val="000000" w:themeColor="text1"/>
          <w:sz w:val="20"/>
          <w:szCs w:val="20"/>
          <w:lang w:eastAsia="en-GB"/>
        </w:rPr>
        <w:t>the majority of</w:t>
      </w:r>
      <w:proofErr w:type="gramEnd"/>
      <w:r w:rsidRPr="009451C1">
        <w:rPr>
          <w:rFonts w:ascii="Arial" w:eastAsia="Times New Roman" w:hAnsi="Arial" w:cs="Arial"/>
          <w:color w:val="000000" w:themeColor="text1"/>
          <w:sz w:val="20"/>
          <w:szCs w:val="20"/>
          <w:lang w:eastAsia="en-GB"/>
        </w:rPr>
        <w:t xml:space="preserve"> children and many adults get involved in. </w:t>
      </w:r>
    </w:p>
    <w:p w14:paraId="7BDFB4F0" w14:textId="77777777" w:rsidR="00E84DF3" w:rsidRPr="009451C1" w:rsidRDefault="00E84DF3" w:rsidP="00E84DF3">
      <w:pPr>
        <w:spacing w:after="0"/>
        <w:jc w:val="both"/>
        <w:rPr>
          <w:rFonts w:ascii="Arial" w:eastAsia="Times New Roman" w:hAnsi="Arial" w:cs="Arial"/>
          <w:color w:val="000000" w:themeColor="text1"/>
          <w:sz w:val="12"/>
          <w:szCs w:val="12"/>
          <w:lang w:eastAsia="en-GB"/>
        </w:rPr>
      </w:pPr>
    </w:p>
    <w:p w14:paraId="2A2B47C5" w14:textId="72E03621" w:rsidR="005E30FE" w:rsidRPr="005E30FE" w:rsidRDefault="00E84DF3" w:rsidP="00E84DF3">
      <w:pPr>
        <w:spacing w:after="0"/>
        <w:jc w:val="both"/>
        <w:rPr>
          <w:rFonts w:ascii="Arial" w:eastAsia="Times New Roman" w:hAnsi="Arial" w:cs="Arial"/>
          <w:color w:val="000000" w:themeColor="text1"/>
          <w:sz w:val="10"/>
          <w:szCs w:val="10"/>
          <w:lang w:eastAsia="en-GB"/>
        </w:rPr>
      </w:pPr>
      <w:r w:rsidRPr="009451C1">
        <w:rPr>
          <w:rFonts w:ascii="Arial" w:eastAsia="Times New Roman" w:hAnsi="Arial" w:cs="Arial"/>
          <w:color w:val="000000" w:themeColor="text1"/>
          <w:sz w:val="20"/>
          <w:szCs w:val="20"/>
          <w:lang w:eastAsia="en-GB"/>
        </w:rPr>
        <w:t xml:space="preserve"> The school raise awareness by:</w:t>
      </w:r>
    </w:p>
    <w:p w14:paraId="76B061BA" w14:textId="04AB7362" w:rsidR="00E84DF3" w:rsidRPr="009451C1" w:rsidRDefault="00C653D2" w:rsidP="007936C6">
      <w:pPr>
        <w:numPr>
          <w:ilvl w:val="0"/>
          <w:numId w:val="15"/>
        </w:numPr>
        <w:spacing w:before="240"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t</w:t>
      </w:r>
      <w:r w:rsidR="00E84DF3" w:rsidRPr="009451C1">
        <w:rPr>
          <w:rFonts w:ascii="Arial" w:eastAsia="Times New Roman" w:hAnsi="Arial" w:cs="Arial"/>
          <w:color w:val="000000" w:themeColor="text1"/>
          <w:sz w:val="20"/>
          <w:szCs w:val="20"/>
          <w:lang w:eastAsia="en-GB"/>
        </w:rPr>
        <w:t>alking to parents and carers about the games their children play and help them identify whether they are appropriate</w:t>
      </w:r>
    </w:p>
    <w:p w14:paraId="67A21E32" w14:textId="12DF746B"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s</w:t>
      </w:r>
      <w:r w:rsidR="00E84DF3" w:rsidRPr="009451C1">
        <w:rPr>
          <w:rFonts w:ascii="Arial" w:eastAsia="Times New Roman" w:hAnsi="Arial" w:cs="Arial"/>
          <w:color w:val="000000" w:themeColor="text1"/>
          <w:sz w:val="20"/>
          <w:szCs w:val="20"/>
          <w:lang w:eastAsia="en-GB"/>
        </w:rPr>
        <w:t>upporting parents in identifying the most effective way of safeguarding their children by using parental controls and child safety mode</w:t>
      </w:r>
    </w:p>
    <w:p w14:paraId="516D474B" w14:textId="12319DD9"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t</w:t>
      </w:r>
      <w:r w:rsidR="00E84DF3" w:rsidRPr="009451C1">
        <w:rPr>
          <w:rFonts w:ascii="Arial" w:eastAsia="Times New Roman" w:hAnsi="Arial" w:cs="Arial"/>
          <w:color w:val="000000" w:themeColor="text1"/>
          <w:sz w:val="20"/>
          <w:szCs w:val="20"/>
          <w:lang w:eastAsia="en-GB"/>
        </w:rPr>
        <w:t>alking to parents about setting boundaries and time limits when games are played</w:t>
      </w:r>
    </w:p>
    <w:p w14:paraId="6854EDFF" w14:textId="3D854771"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h</w:t>
      </w:r>
      <w:r w:rsidR="00E84DF3" w:rsidRPr="009451C1">
        <w:rPr>
          <w:rFonts w:ascii="Arial" w:eastAsia="Times New Roman" w:hAnsi="Arial" w:cs="Arial"/>
          <w:color w:val="000000" w:themeColor="text1"/>
          <w:sz w:val="20"/>
          <w:szCs w:val="20"/>
          <w:lang w:eastAsia="en-GB"/>
        </w:rPr>
        <w:t>ighlighting relevant resources</w:t>
      </w:r>
    </w:p>
    <w:p w14:paraId="1D3B431B" w14:textId="0B1136E7"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m</w:t>
      </w:r>
      <w:r w:rsidR="00E84DF3" w:rsidRPr="009451C1">
        <w:rPr>
          <w:rFonts w:ascii="Arial" w:eastAsia="Times New Roman" w:hAnsi="Arial" w:cs="Arial"/>
          <w:color w:val="000000" w:themeColor="text1"/>
          <w:sz w:val="20"/>
          <w:szCs w:val="20"/>
          <w:lang w:eastAsia="en-GB"/>
        </w:rPr>
        <w:t>aking our children aware of the dangers including of online grooming and how to keep themselves safe</w:t>
      </w:r>
    </w:p>
    <w:p w14:paraId="058A12C4" w14:textId="314940A4" w:rsidR="00E84DF3" w:rsidRPr="009451C1" w:rsidRDefault="00C653D2" w:rsidP="007936C6">
      <w:pPr>
        <w:numPr>
          <w:ilvl w:val="0"/>
          <w:numId w:val="15"/>
        </w:numPr>
        <w:spacing w:after="0" w:line="240" w:lineRule="auto"/>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m</w:t>
      </w:r>
      <w:r w:rsidR="00E84DF3" w:rsidRPr="009451C1">
        <w:rPr>
          <w:rFonts w:ascii="Arial" w:eastAsia="Times New Roman" w:hAnsi="Arial" w:cs="Arial"/>
          <w:color w:val="000000" w:themeColor="text1"/>
          <w:sz w:val="20"/>
          <w:szCs w:val="20"/>
          <w:lang w:eastAsia="en-GB"/>
        </w:rPr>
        <w:t>aking our children aware of how to report concerns</w:t>
      </w:r>
    </w:p>
    <w:p w14:paraId="46EC3FF0" w14:textId="77777777" w:rsidR="007E48BB" w:rsidRPr="009451C1" w:rsidRDefault="007E48BB" w:rsidP="00220EAD">
      <w:pPr>
        <w:autoSpaceDE w:val="0"/>
        <w:autoSpaceDN w:val="0"/>
        <w:adjustRightInd w:val="0"/>
        <w:spacing w:after="0"/>
        <w:jc w:val="both"/>
        <w:rPr>
          <w:rFonts w:ascii="Arial" w:eastAsiaTheme="minorHAnsi" w:hAnsi="Arial" w:cs="Arial"/>
          <w:b/>
          <w:bCs/>
          <w:color w:val="000000"/>
          <w:sz w:val="24"/>
          <w:szCs w:val="24"/>
          <w:u w:val="single"/>
          <w:lang w:eastAsia="en-US"/>
        </w:rPr>
      </w:pPr>
    </w:p>
    <w:p w14:paraId="32ECEDD6" w14:textId="1E897824" w:rsidR="00522AC7" w:rsidRPr="00DE5326" w:rsidRDefault="00AA42B8" w:rsidP="00220EAD">
      <w:pPr>
        <w:autoSpaceDE w:val="0"/>
        <w:autoSpaceDN w:val="0"/>
        <w:adjustRightInd w:val="0"/>
        <w:spacing w:after="0"/>
        <w:jc w:val="both"/>
        <w:rPr>
          <w:rFonts w:ascii="Arial" w:eastAsiaTheme="minorHAnsi" w:hAnsi="Arial" w:cs="Arial"/>
          <w:bCs/>
          <w:sz w:val="24"/>
          <w:szCs w:val="24"/>
          <w:lang w:eastAsia="en-US"/>
        </w:rPr>
      </w:pPr>
      <w:r w:rsidRPr="00DE5326">
        <w:rPr>
          <w:rFonts w:ascii="Arial" w:eastAsiaTheme="minorHAnsi" w:hAnsi="Arial" w:cs="Arial"/>
          <w:b/>
          <w:bCs/>
          <w:color w:val="000000"/>
          <w:sz w:val="24"/>
          <w:szCs w:val="24"/>
          <w:u w:val="single"/>
          <w:lang w:eastAsia="en-US"/>
        </w:rPr>
        <w:t>Physical abuse</w:t>
      </w:r>
    </w:p>
    <w:p w14:paraId="466CF85E" w14:textId="77777777" w:rsidR="00C344F4" w:rsidRPr="009451C1" w:rsidRDefault="00C344F4" w:rsidP="009A21A9">
      <w:pPr>
        <w:autoSpaceDE w:val="0"/>
        <w:autoSpaceDN w:val="0"/>
        <w:adjustRightInd w:val="0"/>
        <w:spacing w:after="0" w:line="240" w:lineRule="auto"/>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 xml:space="preserve">Staff are aware of the signs of potential physical abuse and that it might </w:t>
      </w:r>
      <w:r w:rsidR="00AA42B8" w:rsidRPr="009451C1">
        <w:rPr>
          <w:rFonts w:ascii="Arial" w:eastAsiaTheme="minorHAnsi" w:hAnsi="Arial" w:cs="Arial"/>
          <w:color w:val="000000"/>
          <w:sz w:val="20"/>
          <w:szCs w:val="20"/>
          <w:lang w:eastAsia="en-US"/>
        </w:rPr>
        <w:t xml:space="preserve">involve hitting, shaking, throwing, poisoning, burning or scalding, drowning, suffocating or otherwise causing physical harm to a child. </w:t>
      </w:r>
    </w:p>
    <w:p w14:paraId="5D810EE1" w14:textId="77777777" w:rsidR="00C344F4" w:rsidRPr="009451C1" w:rsidRDefault="00C344F4" w:rsidP="00522AC7">
      <w:pPr>
        <w:autoSpaceDE w:val="0"/>
        <w:autoSpaceDN w:val="0"/>
        <w:adjustRightInd w:val="0"/>
        <w:spacing w:after="0" w:line="240" w:lineRule="auto"/>
        <w:rPr>
          <w:rFonts w:ascii="Arial" w:eastAsiaTheme="minorHAnsi" w:hAnsi="Arial" w:cs="Arial"/>
          <w:color w:val="000000"/>
          <w:sz w:val="12"/>
          <w:szCs w:val="12"/>
          <w:lang w:eastAsia="en-US"/>
        </w:rPr>
      </w:pPr>
    </w:p>
    <w:p w14:paraId="3B24BAAF" w14:textId="34A8430B" w:rsidR="00AA42B8" w:rsidRPr="009451C1" w:rsidRDefault="00C344F4" w:rsidP="009A21A9">
      <w:pPr>
        <w:autoSpaceDE w:val="0"/>
        <w:autoSpaceDN w:val="0"/>
        <w:adjustRightInd w:val="0"/>
        <w:spacing w:after="0" w:line="240" w:lineRule="auto"/>
        <w:jc w:val="both"/>
        <w:rPr>
          <w:rFonts w:ascii="Arial" w:eastAsiaTheme="minorHAnsi" w:hAnsi="Arial" w:cs="Arial"/>
          <w:b/>
          <w:bCs/>
          <w:i/>
          <w:iCs/>
          <w:color w:val="002060"/>
          <w:sz w:val="20"/>
          <w:szCs w:val="20"/>
          <w:lang w:eastAsia="en-US"/>
        </w:rPr>
      </w:pPr>
      <w:r w:rsidRPr="009451C1">
        <w:rPr>
          <w:rFonts w:ascii="Arial" w:eastAsiaTheme="minorHAnsi" w:hAnsi="Arial" w:cs="Arial"/>
          <w:color w:val="000000"/>
          <w:sz w:val="20"/>
          <w:szCs w:val="20"/>
          <w:lang w:eastAsia="en-US"/>
        </w:rPr>
        <w:t>They are also aware that p</w:t>
      </w:r>
      <w:r w:rsidR="00AA42B8" w:rsidRPr="009451C1">
        <w:rPr>
          <w:rFonts w:ascii="Arial" w:eastAsiaTheme="minorHAnsi" w:hAnsi="Arial" w:cs="Arial"/>
          <w:color w:val="000000"/>
          <w:sz w:val="20"/>
          <w:szCs w:val="20"/>
          <w:lang w:eastAsia="en-US"/>
        </w:rPr>
        <w:t xml:space="preserve">hysical harm may also be caused when a parent or carer fabricates the symptoms of, or deliberately induces, illness in a child. </w:t>
      </w:r>
    </w:p>
    <w:p w14:paraId="534669C3" w14:textId="570E7760" w:rsidR="0029486C" w:rsidRPr="009451C1" w:rsidRDefault="0029486C" w:rsidP="00541E7A">
      <w:pPr>
        <w:autoSpaceDE w:val="0"/>
        <w:autoSpaceDN w:val="0"/>
        <w:adjustRightInd w:val="0"/>
        <w:spacing w:after="0"/>
        <w:jc w:val="both"/>
        <w:rPr>
          <w:rFonts w:ascii="Arial" w:eastAsiaTheme="minorHAnsi" w:hAnsi="Arial" w:cs="Arial"/>
          <w:bCs/>
          <w:sz w:val="24"/>
          <w:szCs w:val="24"/>
          <w:lang w:eastAsia="en-US"/>
        </w:rPr>
      </w:pPr>
    </w:p>
    <w:p w14:paraId="18E3DE33" w14:textId="2F7CD38A" w:rsidR="00522AC7" w:rsidRPr="009451C1" w:rsidRDefault="00073F26" w:rsidP="00073F26">
      <w:pPr>
        <w:autoSpaceDE w:val="0"/>
        <w:autoSpaceDN w:val="0"/>
        <w:adjustRightInd w:val="0"/>
        <w:spacing w:after="0"/>
        <w:jc w:val="both"/>
        <w:rPr>
          <w:rFonts w:ascii="Arial" w:eastAsiaTheme="minorHAnsi" w:hAnsi="Arial" w:cs="Arial"/>
          <w:b/>
          <w:color w:val="000000"/>
          <w:sz w:val="24"/>
          <w:szCs w:val="24"/>
          <w:u w:val="single"/>
          <w:lang w:eastAsia="en-US"/>
        </w:rPr>
      </w:pPr>
      <w:r w:rsidRPr="009451C1">
        <w:rPr>
          <w:rFonts w:ascii="Arial" w:eastAsiaTheme="minorHAnsi" w:hAnsi="Arial" w:cs="Arial"/>
          <w:b/>
          <w:color w:val="000000"/>
          <w:sz w:val="24"/>
          <w:szCs w:val="24"/>
          <w:u w:val="single"/>
          <w:lang w:eastAsia="en-US"/>
        </w:rPr>
        <w:t>Prevent, Radicalisation and Extremism</w:t>
      </w:r>
    </w:p>
    <w:p w14:paraId="78D00531" w14:textId="7F700387" w:rsidR="00073F26" w:rsidRPr="0014297B" w:rsidRDefault="00727898" w:rsidP="009A21A9">
      <w:pPr>
        <w:autoSpaceDE w:val="0"/>
        <w:autoSpaceDN w:val="0"/>
        <w:adjustRightInd w:val="0"/>
        <w:spacing w:after="0"/>
        <w:jc w:val="both"/>
        <w:rPr>
          <w:rFonts w:asciiTheme="minorHAnsi" w:eastAsia="Times New Roman" w:hAnsiTheme="minorHAnsi" w:cstheme="minorHAnsi"/>
          <w:color w:val="000000" w:themeColor="text1"/>
          <w:sz w:val="20"/>
          <w:szCs w:val="20"/>
        </w:rPr>
      </w:pPr>
      <w:r w:rsidRPr="0014297B">
        <w:rPr>
          <w:rFonts w:ascii="Arial" w:hAnsi="Arial" w:cs="Arial"/>
          <w:color w:val="000000" w:themeColor="text1"/>
          <w:sz w:val="20"/>
          <w:szCs w:val="20"/>
        </w:rPr>
        <w:t xml:space="preserve">At </w:t>
      </w:r>
      <w:r w:rsidR="0004319D" w:rsidRPr="0004319D">
        <w:rPr>
          <w:rFonts w:ascii="Arial" w:eastAsia="Arial" w:hAnsi="Arial" w:cs="Arial"/>
          <w:i/>
          <w:iCs/>
          <w:color w:val="000000" w:themeColor="text1"/>
          <w:sz w:val="20"/>
          <w:szCs w:val="20"/>
        </w:rPr>
        <w:t>Cranberry Academy</w:t>
      </w:r>
      <w:r w:rsidRPr="0004319D">
        <w:rPr>
          <w:rFonts w:ascii="Arial" w:hAnsi="Arial" w:cs="Arial"/>
          <w:color w:val="000000" w:themeColor="text1"/>
          <w:sz w:val="20"/>
          <w:szCs w:val="20"/>
        </w:rPr>
        <w:t xml:space="preserve"> we recognise that children may be susceptible to extremist ideology and radicalisation</w:t>
      </w:r>
      <w:r w:rsidR="009A21A9" w:rsidRPr="0004319D">
        <w:rPr>
          <w:rFonts w:ascii="Arial" w:hAnsi="Arial" w:cs="Arial"/>
          <w:color w:val="000000" w:themeColor="text1"/>
          <w:sz w:val="20"/>
          <w:szCs w:val="20"/>
        </w:rPr>
        <w:t xml:space="preserve"> </w:t>
      </w:r>
      <w:r w:rsidR="0004319D" w:rsidRPr="0004319D">
        <w:rPr>
          <w:rFonts w:ascii="Arial" w:eastAsia="Arial" w:hAnsi="Arial" w:cs="Arial"/>
          <w:i/>
          <w:iCs/>
          <w:color w:val="000000" w:themeColor="text1"/>
          <w:sz w:val="20"/>
          <w:szCs w:val="20"/>
        </w:rPr>
        <w:t xml:space="preserve">Cranberry Academy </w:t>
      </w:r>
      <w:r w:rsidR="00073F26" w:rsidRPr="0014297B">
        <w:rPr>
          <w:rFonts w:ascii="Arial" w:hAnsi="Arial" w:cs="Arial"/>
          <w:color w:val="000000" w:themeColor="text1"/>
          <w:sz w:val="20"/>
          <w:szCs w:val="20"/>
        </w:rPr>
        <w:t xml:space="preserve">adheres to the Prevent Duty Guidance, </w:t>
      </w:r>
      <w:r w:rsidR="001C6A7A" w:rsidRPr="0014297B">
        <w:rPr>
          <w:rFonts w:ascii="Arial" w:hAnsi="Arial" w:cs="Arial"/>
          <w:color w:val="000000" w:themeColor="text1"/>
          <w:sz w:val="20"/>
          <w:szCs w:val="20"/>
        </w:rPr>
        <w:t>December 2023</w:t>
      </w:r>
      <w:r w:rsidR="00073F26" w:rsidRPr="0014297B">
        <w:rPr>
          <w:rFonts w:ascii="Arial" w:hAnsi="Arial" w:cs="Arial"/>
          <w:color w:val="000000" w:themeColor="text1"/>
          <w:sz w:val="20"/>
          <w:szCs w:val="20"/>
        </w:rPr>
        <w:t xml:space="preserve"> and </w:t>
      </w:r>
      <w:r w:rsidR="00073F26" w:rsidRPr="0014297B">
        <w:rPr>
          <w:rFonts w:ascii="Arial" w:eastAsia="Times New Roman" w:hAnsi="Arial" w:cs="Arial"/>
          <w:color w:val="000000" w:themeColor="text1"/>
          <w:sz w:val="20"/>
          <w:szCs w:val="20"/>
        </w:rPr>
        <w:t xml:space="preserve">seeks to protect children against the messages of all violent extremism and to prevent them being drawn into terrorism; including, but not restricted to, those linked to Islamist ideology, or to </w:t>
      </w:r>
      <w:r w:rsidR="00DB1A83" w:rsidRPr="0014297B">
        <w:rPr>
          <w:rFonts w:ascii="Arial" w:eastAsia="Times New Roman" w:hAnsi="Arial" w:cs="Arial"/>
          <w:color w:val="000000" w:themeColor="text1"/>
          <w:sz w:val="20"/>
          <w:szCs w:val="20"/>
        </w:rPr>
        <w:t>Extreme Right Wing Terrorism which includes Cultural Nationalism, White Nationalism,</w:t>
      </w:r>
      <w:r w:rsidR="00073F26" w:rsidRPr="0014297B">
        <w:rPr>
          <w:rFonts w:ascii="Arial" w:eastAsia="Times New Roman" w:hAnsi="Arial" w:cs="Arial"/>
          <w:color w:val="000000" w:themeColor="text1"/>
          <w:sz w:val="20"/>
          <w:szCs w:val="20"/>
        </w:rPr>
        <w:t xml:space="preserve"> White Supremacis</w:t>
      </w:r>
      <w:r w:rsidR="00DB1A83" w:rsidRPr="0014297B">
        <w:rPr>
          <w:rFonts w:ascii="Arial" w:eastAsia="Times New Roman" w:hAnsi="Arial" w:cs="Arial"/>
          <w:color w:val="000000" w:themeColor="text1"/>
          <w:sz w:val="20"/>
          <w:szCs w:val="20"/>
        </w:rPr>
        <w:t>m</w:t>
      </w:r>
      <w:r w:rsidR="00073F26" w:rsidRPr="0014297B">
        <w:rPr>
          <w:rFonts w:ascii="Arial" w:eastAsia="Times New Roman" w:hAnsi="Arial" w:cs="Arial"/>
          <w:color w:val="000000" w:themeColor="text1"/>
          <w:sz w:val="20"/>
          <w:szCs w:val="20"/>
        </w:rPr>
        <w:t xml:space="preserve"> ideology</w:t>
      </w:r>
      <w:r w:rsidR="00DB1A83" w:rsidRPr="0014297B">
        <w:rPr>
          <w:rFonts w:ascii="Arial" w:eastAsia="Times New Roman" w:hAnsi="Arial" w:cs="Arial"/>
          <w:color w:val="000000" w:themeColor="text1"/>
          <w:sz w:val="20"/>
          <w:szCs w:val="20"/>
        </w:rPr>
        <w:t xml:space="preserve">. </w:t>
      </w:r>
      <w:r w:rsidR="00DB1A83" w:rsidRPr="0014297B">
        <w:rPr>
          <w:rStyle w:val="ui-provider"/>
          <w:rFonts w:asciiTheme="minorHAnsi" w:hAnsiTheme="minorHAnsi" w:cstheme="minorHAnsi"/>
          <w:color w:val="000000" w:themeColor="text1"/>
          <w:sz w:val="20"/>
          <w:szCs w:val="20"/>
        </w:rPr>
        <w:t>Prevent also tackles other ideologies and concerns that may pose a terrorist threat. Established terrorist narratives exhibit common themes such as antisemitism, misogyny, anti-establishment, anti-LGBT grievances and religious or ethnic superiority.</w:t>
      </w:r>
    </w:p>
    <w:p w14:paraId="536C571A" w14:textId="4C5DE42A" w:rsidR="00530E50" w:rsidRPr="0014297B" w:rsidRDefault="00530E50" w:rsidP="00073F26">
      <w:pPr>
        <w:autoSpaceDE w:val="0"/>
        <w:autoSpaceDN w:val="0"/>
        <w:adjustRightInd w:val="0"/>
        <w:spacing w:after="0"/>
        <w:jc w:val="both"/>
        <w:rPr>
          <w:rFonts w:ascii="Arial" w:eastAsia="Times New Roman" w:hAnsi="Arial" w:cs="Arial"/>
          <w:color w:val="000000" w:themeColor="text1"/>
          <w:sz w:val="20"/>
          <w:szCs w:val="20"/>
        </w:rPr>
      </w:pPr>
    </w:p>
    <w:p w14:paraId="4906F9C5" w14:textId="317F2E5B" w:rsidR="00AC59BF" w:rsidRPr="0014297B" w:rsidRDefault="00AC59BF" w:rsidP="00073F26">
      <w:pPr>
        <w:autoSpaceDE w:val="0"/>
        <w:autoSpaceDN w:val="0"/>
        <w:adjustRightInd w:val="0"/>
        <w:spacing w:after="0"/>
        <w:jc w:val="both"/>
        <w:rPr>
          <w:rFonts w:ascii="Arial" w:eastAsia="Times New Roman" w:hAnsi="Arial" w:cs="Arial"/>
          <w:color w:val="000000" w:themeColor="text1"/>
          <w:sz w:val="20"/>
          <w:szCs w:val="20"/>
        </w:rPr>
      </w:pPr>
      <w:r w:rsidRPr="0014297B">
        <w:rPr>
          <w:rFonts w:ascii="Arial" w:hAnsi="Arial" w:cs="Arial"/>
          <w:color w:val="000000" w:themeColor="text1"/>
          <w:sz w:val="20"/>
          <w:szCs w:val="20"/>
        </w:rPr>
        <w:t xml:space="preserve">Children may be susceptible to extremist ideology and radicalisation. </w:t>
      </w:r>
      <w:proofErr w:type="gramStart"/>
      <w:r w:rsidRPr="0014297B">
        <w:rPr>
          <w:rFonts w:ascii="Arial" w:hAnsi="Arial" w:cs="Arial"/>
          <w:color w:val="000000" w:themeColor="text1"/>
          <w:sz w:val="20"/>
          <w:szCs w:val="20"/>
        </w:rPr>
        <w:t>Similar to</w:t>
      </w:r>
      <w:proofErr w:type="gramEnd"/>
      <w:r w:rsidRPr="0014297B">
        <w:rPr>
          <w:rFonts w:ascii="Arial" w:hAnsi="Arial" w:cs="Arial"/>
          <w:color w:val="000000" w:themeColor="text1"/>
          <w:sz w:val="20"/>
          <w:szCs w:val="20"/>
        </w:rPr>
        <w:t xml:space="preserve"> protecting children from other forms of harms and abuse, protecting children from this risk should be a part of a schools or college</w:t>
      </w:r>
      <w:r w:rsidR="003F1462" w:rsidRPr="0014297B">
        <w:rPr>
          <w:rFonts w:ascii="Arial" w:hAnsi="Arial" w:cs="Arial"/>
          <w:color w:val="000000" w:themeColor="text1"/>
          <w:sz w:val="20"/>
          <w:szCs w:val="20"/>
        </w:rPr>
        <w:t>’</w:t>
      </w:r>
      <w:r w:rsidRPr="0014297B">
        <w:rPr>
          <w:rFonts w:ascii="Arial" w:hAnsi="Arial" w:cs="Arial"/>
          <w:color w:val="000000" w:themeColor="text1"/>
          <w:sz w:val="20"/>
          <w:szCs w:val="20"/>
        </w:rPr>
        <w:t>s safeguarding approach.</w:t>
      </w:r>
    </w:p>
    <w:p w14:paraId="5F88019C" w14:textId="7FB294BC" w:rsidR="00964AF0" w:rsidRPr="009451C1" w:rsidRDefault="00964AF0" w:rsidP="00073F26">
      <w:pPr>
        <w:autoSpaceDE w:val="0"/>
        <w:autoSpaceDN w:val="0"/>
        <w:adjustRightInd w:val="0"/>
        <w:spacing w:after="0"/>
        <w:jc w:val="both"/>
        <w:rPr>
          <w:rFonts w:ascii="Arial" w:eastAsia="Times New Roman" w:hAnsi="Arial" w:cs="Arial"/>
          <w:sz w:val="12"/>
          <w:szCs w:val="12"/>
        </w:rPr>
      </w:pPr>
    </w:p>
    <w:p w14:paraId="5F64319E" w14:textId="2D7389D1" w:rsidR="00073F26" w:rsidRPr="009451C1" w:rsidRDefault="00964AF0" w:rsidP="00580BE2">
      <w:pPr>
        <w:jc w:val="both"/>
        <w:rPr>
          <w:rFonts w:ascii="Arial" w:hAnsi="Arial" w:cs="Arial"/>
          <w:sz w:val="20"/>
          <w:szCs w:val="20"/>
        </w:rPr>
      </w:pPr>
      <w:r w:rsidRPr="009451C1">
        <w:rPr>
          <w:rFonts w:ascii="Arial" w:hAnsi="Arial" w:cs="Arial"/>
          <w:sz w:val="20"/>
          <w:szCs w:val="20"/>
        </w:rPr>
        <w:t>Terrorism is an action that endangers or causes serious violence to a person/people; causes serious damage to property; or seriously interferes or disrupts an electronic system. The use or threat must be designed to influence the government or to intimidate the public and is made for the purpose of advancing a political, religious or ideological cause.</w:t>
      </w:r>
    </w:p>
    <w:p w14:paraId="3BA9FE6B" w14:textId="738C4724" w:rsidR="004D0FE3" w:rsidRPr="009451C1" w:rsidRDefault="00073F26" w:rsidP="00A56F03">
      <w:pPr>
        <w:pStyle w:val="NoSpacing1"/>
        <w:spacing w:line="276" w:lineRule="auto"/>
        <w:jc w:val="both"/>
        <w:rPr>
          <w:rFonts w:ascii="Arial" w:eastAsia="Times New Roman" w:hAnsi="Arial" w:cs="Arial"/>
          <w:sz w:val="20"/>
          <w:szCs w:val="20"/>
        </w:rPr>
      </w:pPr>
      <w:r w:rsidRPr="009451C1">
        <w:rPr>
          <w:rFonts w:ascii="Arial" w:eastAsia="Times New Roman" w:hAnsi="Arial" w:cs="Arial"/>
          <w:sz w:val="20"/>
          <w:szCs w:val="20"/>
        </w:rPr>
        <w:t xml:space="preserve">The school community has been made aware of the exploitation of vulnerable people, to involve them in terrorism or in activity in support of terrorism; they are also aware that the </w:t>
      </w:r>
      <w:proofErr w:type="spellStart"/>
      <w:r w:rsidRPr="009451C1">
        <w:rPr>
          <w:rFonts w:ascii="Arial" w:eastAsia="Times New Roman" w:hAnsi="Arial" w:cs="Arial"/>
          <w:sz w:val="20"/>
          <w:szCs w:val="20"/>
        </w:rPr>
        <w:t>normalisation</w:t>
      </w:r>
      <w:proofErr w:type="spellEnd"/>
      <w:r w:rsidRPr="009451C1">
        <w:rPr>
          <w:rFonts w:ascii="Arial" w:eastAsia="Times New Roman" w:hAnsi="Arial" w:cs="Arial"/>
          <w:sz w:val="20"/>
          <w:szCs w:val="20"/>
        </w:rPr>
        <w:t xml:space="preserve"> of extreme views may make children vulnerable to future manipulation and exploitation. </w:t>
      </w:r>
    </w:p>
    <w:p w14:paraId="6792373F" w14:textId="77777777" w:rsidR="00A56F03" w:rsidRPr="009451C1" w:rsidRDefault="00A56F03" w:rsidP="00A56F03">
      <w:pPr>
        <w:pStyle w:val="NoSpacing1"/>
        <w:spacing w:line="276" w:lineRule="auto"/>
        <w:jc w:val="both"/>
        <w:rPr>
          <w:rFonts w:ascii="Arial" w:eastAsia="Times New Roman" w:hAnsi="Arial" w:cs="Arial"/>
          <w:sz w:val="16"/>
          <w:szCs w:val="16"/>
        </w:rPr>
      </w:pPr>
    </w:p>
    <w:p w14:paraId="22D2ABB9" w14:textId="43ACCBAD" w:rsidR="00073F26" w:rsidRPr="009451C1" w:rsidRDefault="00073F26" w:rsidP="00073F26">
      <w:pPr>
        <w:tabs>
          <w:tab w:val="left" w:pos="1035"/>
        </w:tabs>
        <w:spacing w:after="0"/>
        <w:jc w:val="both"/>
        <w:rPr>
          <w:rFonts w:ascii="Arial" w:eastAsia="Arial" w:hAnsi="Arial" w:cs="Arial"/>
          <w:sz w:val="20"/>
          <w:szCs w:val="20"/>
        </w:rPr>
      </w:pPr>
      <w:r w:rsidRPr="009451C1">
        <w:rPr>
          <w:rFonts w:ascii="Arial" w:eastAsia="Arial" w:hAnsi="Arial" w:cs="Arial"/>
          <w:sz w:val="20"/>
          <w:szCs w:val="20"/>
        </w:rPr>
        <w:t>In order to raise awareness and reduce risks we ensure that our preventative work is specifically considered, outlined and highlighted in all relevant policies and procedures</w:t>
      </w:r>
      <w:r w:rsidRPr="009451C1">
        <w:rPr>
          <w:rFonts w:ascii="Arial" w:eastAsiaTheme="minorHAnsi" w:hAnsi="Arial" w:cs="Arial"/>
          <w:sz w:val="20"/>
          <w:szCs w:val="20"/>
          <w:lang w:eastAsia="en-US"/>
        </w:rPr>
        <w:t xml:space="preserve">, including those for </w:t>
      </w:r>
      <w:r w:rsidRPr="009451C1">
        <w:rPr>
          <w:rFonts w:ascii="Arial" w:eastAsia="Arial" w:hAnsi="Arial" w:cs="Arial"/>
          <w:sz w:val="20"/>
          <w:szCs w:val="20"/>
        </w:rPr>
        <w:t>Information technology, Special Educational Needs, attendance, assemblies, the use of school premises by external agencies, behaviour and anti-bullying</w:t>
      </w:r>
      <w:r w:rsidR="004D0FE3" w:rsidRPr="009451C1">
        <w:rPr>
          <w:rFonts w:ascii="Arial" w:eastAsia="Arial" w:hAnsi="Arial" w:cs="Arial"/>
          <w:sz w:val="20"/>
          <w:szCs w:val="20"/>
        </w:rPr>
        <w:t xml:space="preserve"> and the</w:t>
      </w:r>
      <w:r w:rsidR="004D0FE3" w:rsidRPr="009451C1">
        <w:rPr>
          <w:rFonts w:ascii="Arial" w:eastAsiaTheme="minorHAnsi" w:hAnsi="Arial" w:cs="Arial"/>
          <w:sz w:val="20"/>
          <w:szCs w:val="20"/>
          <w:lang w:eastAsia="en-US"/>
        </w:rPr>
        <w:t xml:space="preserve"> </w:t>
      </w:r>
      <w:r w:rsidR="004D0FE3" w:rsidRPr="009451C1">
        <w:rPr>
          <w:rFonts w:ascii="Arial" w:eastAsia="Arial" w:hAnsi="Arial" w:cs="Arial"/>
          <w:sz w:val="20"/>
          <w:szCs w:val="20"/>
        </w:rPr>
        <w:t>RE and PSHE curriculum.</w:t>
      </w:r>
      <w:r w:rsidR="00773019" w:rsidRPr="009451C1">
        <w:rPr>
          <w:rFonts w:ascii="Arial" w:eastAsia="Arial" w:hAnsi="Arial" w:cs="Arial"/>
          <w:sz w:val="20"/>
          <w:szCs w:val="20"/>
        </w:rPr>
        <w:t xml:space="preserve"> </w:t>
      </w:r>
    </w:p>
    <w:p w14:paraId="07128F5C" w14:textId="77777777" w:rsidR="00073F26" w:rsidRPr="009451C1" w:rsidRDefault="00073F26" w:rsidP="00073F26">
      <w:pPr>
        <w:tabs>
          <w:tab w:val="left" w:pos="1035"/>
        </w:tabs>
        <w:spacing w:after="0"/>
        <w:jc w:val="both"/>
        <w:rPr>
          <w:rFonts w:ascii="Arial" w:eastAsia="Arial" w:hAnsi="Arial" w:cs="Arial"/>
          <w:sz w:val="12"/>
          <w:szCs w:val="12"/>
        </w:rPr>
      </w:pPr>
    </w:p>
    <w:p w14:paraId="6E1263E8" w14:textId="77777777" w:rsidR="00073F26" w:rsidRPr="009451C1" w:rsidRDefault="00073F26" w:rsidP="00073F26">
      <w:pPr>
        <w:autoSpaceDE w:val="0"/>
        <w:autoSpaceDN w:val="0"/>
        <w:adjustRightInd w:val="0"/>
        <w:spacing w:after="0"/>
        <w:jc w:val="both"/>
        <w:rPr>
          <w:rFonts w:ascii="Arial" w:eastAsiaTheme="minorHAnsi" w:hAnsi="Arial" w:cs="Arial"/>
          <w:b/>
          <w:bCs/>
          <w:sz w:val="20"/>
          <w:szCs w:val="20"/>
          <w:lang w:eastAsia="en-US"/>
        </w:rPr>
      </w:pPr>
      <w:r w:rsidRPr="009451C1">
        <w:rPr>
          <w:rFonts w:ascii="Arial" w:eastAsia="Arial" w:hAnsi="Arial" w:cs="Arial"/>
          <w:sz w:val="20"/>
          <w:szCs w:val="20"/>
        </w:rPr>
        <w:t xml:space="preserve">Our taught curriculum includes educating children of </w:t>
      </w:r>
      <w:r w:rsidRPr="009451C1">
        <w:rPr>
          <w:rFonts w:ascii="Arial" w:eastAsiaTheme="minorHAnsi" w:hAnsi="Arial" w:cs="Arial"/>
          <w:sz w:val="20"/>
          <w:szCs w:val="20"/>
          <w:lang w:eastAsia="en-US"/>
        </w:rPr>
        <w:t>how people with extreme views share these with others; we are committed to ensuring that our pupils are offered a broad and balanced curriculum that aims to prepare them for life in modern Britain. Teaching the school’s core values alongside the fundamental British Values supports quality teaching and learning, whilst making a positive contribution to the development of a fair, just and civil society.</w:t>
      </w:r>
    </w:p>
    <w:p w14:paraId="528FB0EB" w14:textId="77777777" w:rsidR="00073F26" w:rsidRPr="009451C1" w:rsidRDefault="00073F26" w:rsidP="00073F26">
      <w:pPr>
        <w:tabs>
          <w:tab w:val="left" w:pos="1035"/>
        </w:tabs>
        <w:spacing w:after="0"/>
        <w:jc w:val="both"/>
        <w:rPr>
          <w:rFonts w:ascii="Arial" w:eastAsiaTheme="minorHAnsi" w:hAnsi="Arial" w:cs="Arial"/>
          <w:sz w:val="12"/>
          <w:szCs w:val="12"/>
          <w:lang w:eastAsia="en-US"/>
        </w:rPr>
      </w:pPr>
    </w:p>
    <w:p w14:paraId="6D83081A" w14:textId="5863AB4A" w:rsidR="00073F26" w:rsidRPr="009451C1" w:rsidRDefault="00073F26" w:rsidP="00073F26">
      <w:pPr>
        <w:tabs>
          <w:tab w:val="left" w:pos="1035"/>
        </w:tabs>
        <w:spacing w:after="0"/>
        <w:jc w:val="both"/>
        <w:rPr>
          <w:rFonts w:ascii="Arial" w:eastAsia="Arial" w:hAnsi="Arial" w:cs="Arial"/>
          <w:i/>
          <w:color w:val="FF0000"/>
          <w:sz w:val="20"/>
          <w:szCs w:val="20"/>
        </w:rPr>
      </w:pPr>
      <w:r w:rsidRPr="009451C1">
        <w:rPr>
          <w:rFonts w:ascii="Arial" w:eastAsiaTheme="minorHAnsi" w:hAnsi="Arial" w:cs="Arial"/>
          <w:sz w:val="20"/>
          <w:szCs w:val="20"/>
          <w:lang w:eastAsia="en-US"/>
        </w:rPr>
        <w:t>In our school community we are aware of these specif</w:t>
      </w:r>
      <w:r w:rsidRPr="009451C1">
        <w:rPr>
          <w:rFonts w:ascii="Arial" w:eastAsia="Arial" w:hAnsi="Arial" w:cs="Arial"/>
          <w:sz w:val="20"/>
          <w:szCs w:val="20"/>
        </w:rPr>
        <w:t>ic issues, relevant to our school’s profile</w:t>
      </w:r>
      <w:r w:rsidR="00CA50CB">
        <w:rPr>
          <w:rFonts w:ascii="Arial" w:eastAsia="Arial" w:hAnsi="Arial" w:cs="Arial"/>
          <w:sz w:val="20"/>
          <w:szCs w:val="20"/>
        </w:rPr>
        <w:t>.</w:t>
      </w:r>
    </w:p>
    <w:p w14:paraId="56DABA64" w14:textId="77777777" w:rsidR="00073F26" w:rsidRPr="009451C1" w:rsidRDefault="00073F26" w:rsidP="00073F26">
      <w:pPr>
        <w:pStyle w:val="NoSpacing1"/>
        <w:spacing w:line="276" w:lineRule="auto"/>
        <w:jc w:val="both"/>
        <w:rPr>
          <w:rFonts w:ascii="Arial" w:hAnsi="Arial" w:cs="Arial"/>
          <w:color w:val="000000"/>
          <w:sz w:val="12"/>
          <w:szCs w:val="12"/>
          <w:lang w:eastAsia="en-US"/>
        </w:rPr>
      </w:pPr>
    </w:p>
    <w:p w14:paraId="202D6C5E" w14:textId="2CE1E609" w:rsidR="00073F26" w:rsidRDefault="00073F26" w:rsidP="00073F26">
      <w:pPr>
        <w:pStyle w:val="NoSpacing1"/>
        <w:spacing w:line="276" w:lineRule="auto"/>
        <w:jc w:val="both"/>
        <w:rPr>
          <w:rFonts w:ascii="Arial" w:hAnsi="Arial" w:cs="Arial"/>
          <w:i/>
          <w:color w:val="FF0000"/>
          <w:sz w:val="20"/>
          <w:szCs w:val="20"/>
          <w:lang w:eastAsia="en-US"/>
        </w:rPr>
      </w:pPr>
      <w:r w:rsidRPr="009451C1">
        <w:rPr>
          <w:rFonts w:ascii="Arial" w:hAnsi="Arial" w:cs="Arial"/>
          <w:color w:val="000000"/>
          <w:sz w:val="20"/>
          <w:szCs w:val="20"/>
          <w:lang w:eastAsia="en-US"/>
        </w:rPr>
        <w:t xml:space="preserve">All staff have received training about the Prevent Duty and tackling extremism. This training is reinforced by </w:t>
      </w:r>
      <w:r w:rsidR="000C0795">
        <w:rPr>
          <w:rFonts w:ascii="Arial" w:hAnsi="Arial" w:cs="Arial"/>
          <w:color w:val="000000"/>
          <w:sz w:val="20"/>
          <w:szCs w:val="20"/>
          <w:lang w:eastAsia="en-US"/>
        </w:rPr>
        <w:t>r</w:t>
      </w:r>
      <w:r w:rsidR="000C0795" w:rsidRPr="00EF5771">
        <w:rPr>
          <w:rFonts w:ascii="Arial" w:hAnsi="Arial" w:cs="Arial"/>
          <w:color w:val="000000" w:themeColor="text1"/>
          <w:sz w:val="20"/>
          <w:szCs w:val="20"/>
          <w:lang w:eastAsia="en-US"/>
        </w:rPr>
        <w:t>egular staff meetings, additional training and scenarios shared with staff.</w:t>
      </w:r>
    </w:p>
    <w:p w14:paraId="67D03696" w14:textId="77777777" w:rsidR="00473BB4" w:rsidRDefault="00473BB4" w:rsidP="00073F26">
      <w:pPr>
        <w:pStyle w:val="NoSpacing1"/>
        <w:spacing w:line="276" w:lineRule="auto"/>
        <w:jc w:val="both"/>
        <w:rPr>
          <w:rFonts w:ascii="Arial" w:hAnsi="Arial" w:cs="Arial"/>
          <w:i/>
          <w:color w:val="FF0000"/>
          <w:sz w:val="20"/>
          <w:szCs w:val="20"/>
          <w:lang w:eastAsia="en-US"/>
        </w:rPr>
      </w:pPr>
    </w:p>
    <w:p w14:paraId="3BF5BF13" w14:textId="5F044756" w:rsidR="00473BB4" w:rsidRPr="00473BB4" w:rsidRDefault="00473BB4" w:rsidP="00073F26">
      <w:pPr>
        <w:pStyle w:val="NoSpacing1"/>
        <w:spacing w:line="276" w:lineRule="auto"/>
        <w:jc w:val="both"/>
        <w:rPr>
          <w:rFonts w:ascii="Arial" w:hAnsi="Arial" w:cs="Arial"/>
          <w:i/>
          <w:color w:val="FF0000"/>
          <w:sz w:val="20"/>
          <w:szCs w:val="20"/>
          <w:lang w:eastAsia="en-US"/>
        </w:rPr>
      </w:pPr>
      <w:r w:rsidRPr="002A5D91">
        <w:rPr>
          <w:rFonts w:ascii="Arial" w:hAnsi="Arial" w:cs="Arial"/>
          <w:iCs/>
          <w:color w:val="000000" w:themeColor="text1"/>
          <w:sz w:val="20"/>
          <w:szCs w:val="20"/>
          <w:lang w:eastAsia="en-US"/>
        </w:rPr>
        <w:t>Our school has a Prevent risk assessment in place which all staff are aware of</w:t>
      </w:r>
      <w:r w:rsidRPr="00473BB4">
        <w:rPr>
          <w:rFonts w:ascii="Arial" w:hAnsi="Arial" w:cs="Arial"/>
          <w:iCs/>
          <w:color w:val="00B050"/>
          <w:sz w:val="20"/>
          <w:szCs w:val="20"/>
          <w:lang w:eastAsia="en-US"/>
        </w:rPr>
        <w:t>.</w:t>
      </w:r>
      <w:r>
        <w:rPr>
          <w:rFonts w:ascii="Arial" w:hAnsi="Arial" w:cs="Arial"/>
          <w:iCs/>
          <w:color w:val="00B050"/>
          <w:sz w:val="20"/>
          <w:szCs w:val="20"/>
          <w:lang w:eastAsia="en-US"/>
        </w:rPr>
        <w:t xml:space="preserve"> </w:t>
      </w:r>
    </w:p>
    <w:p w14:paraId="09A3040E" w14:textId="77777777" w:rsidR="00073F26" w:rsidRPr="009451C1" w:rsidRDefault="00073F26" w:rsidP="00073F26">
      <w:pPr>
        <w:pStyle w:val="NoSpacing1"/>
        <w:spacing w:line="276" w:lineRule="auto"/>
        <w:jc w:val="both"/>
        <w:rPr>
          <w:rFonts w:ascii="Arial" w:hAnsi="Arial" w:cs="Arial"/>
          <w:color w:val="000000"/>
          <w:sz w:val="12"/>
          <w:szCs w:val="12"/>
          <w:lang w:eastAsia="en-US"/>
        </w:rPr>
      </w:pPr>
    </w:p>
    <w:p w14:paraId="4DDF3F83" w14:textId="398F2BC0" w:rsidR="00073F26" w:rsidRPr="009451C1" w:rsidRDefault="000A389B" w:rsidP="00073F26">
      <w:pPr>
        <w:pStyle w:val="NoSpacing1"/>
        <w:spacing w:line="276" w:lineRule="auto"/>
        <w:jc w:val="both"/>
        <w:rPr>
          <w:rFonts w:ascii="Arial" w:eastAsia="Times New Roman" w:hAnsi="Arial" w:cs="Arial"/>
          <w:sz w:val="20"/>
          <w:szCs w:val="20"/>
        </w:rPr>
      </w:pPr>
      <w:r w:rsidRPr="000A389B">
        <w:rPr>
          <w:rFonts w:ascii="Arial" w:eastAsia="Arial" w:hAnsi="Arial" w:cs="Arial"/>
          <w:i/>
          <w:color w:val="000000" w:themeColor="text1"/>
          <w:sz w:val="20"/>
          <w:szCs w:val="20"/>
        </w:rPr>
        <w:t>Cranberry Academy</w:t>
      </w:r>
      <w:r w:rsidR="00073F26" w:rsidRPr="000A389B">
        <w:rPr>
          <w:rFonts w:ascii="Arial" w:hAnsi="Arial" w:cs="Arial"/>
          <w:color w:val="000000" w:themeColor="text1"/>
          <w:sz w:val="20"/>
          <w:szCs w:val="20"/>
        </w:rPr>
        <w:t xml:space="preserve"> </w:t>
      </w:r>
      <w:r w:rsidR="00073F26" w:rsidRPr="009451C1">
        <w:rPr>
          <w:rFonts w:ascii="Arial" w:eastAsia="Times New Roman" w:hAnsi="Arial" w:cs="Arial"/>
          <w:sz w:val="20"/>
          <w:szCs w:val="20"/>
        </w:rPr>
        <w:t xml:space="preserve">is clear that this exploitation and </w:t>
      </w:r>
      <w:proofErr w:type="spellStart"/>
      <w:r w:rsidR="00073F26" w:rsidRPr="009451C1">
        <w:rPr>
          <w:rFonts w:ascii="Arial" w:eastAsia="Times New Roman" w:hAnsi="Arial" w:cs="Arial"/>
          <w:sz w:val="20"/>
          <w:szCs w:val="20"/>
        </w:rPr>
        <w:t>radicalisation</w:t>
      </w:r>
      <w:proofErr w:type="spellEnd"/>
      <w:r w:rsidR="00073F26" w:rsidRPr="009451C1">
        <w:rPr>
          <w:rFonts w:ascii="Arial" w:eastAsia="Times New Roman" w:hAnsi="Arial" w:cs="Arial"/>
          <w:sz w:val="20"/>
          <w:szCs w:val="20"/>
        </w:rPr>
        <w:t xml:space="preserve"> should be viewed as a safeguarding concern; </w:t>
      </w:r>
      <w:r w:rsidR="004D0FE3" w:rsidRPr="009451C1">
        <w:rPr>
          <w:rFonts w:ascii="Arial" w:eastAsia="Times New Roman" w:hAnsi="Arial" w:cs="Arial"/>
          <w:sz w:val="20"/>
          <w:szCs w:val="20"/>
        </w:rPr>
        <w:t>therefore,</w:t>
      </w:r>
      <w:r w:rsidR="00073F26" w:rsidRPr="009451C1">
        <w:rPr>
          <w:rFonts w:ascii="Arial" w:eastAsia="Times New Roman" w:hAnsi="Arial" w:cs="Arial"/>
          <w:sz w:val="20"/>
          <w:szCs w:val="20"/>
        </w:rPr>
        <w:t xml:space="preserve"> concerns need to be recorded and discussed with the DSL; with timely, appropriate action then being taken.</w:t>
      </w:r>
    </w:p>
    <w:p w14:paraId="089467CC" w14:textId="77777777" w:rsidR="00073F26" w:rsidRPr="009451C1" w:rsidRDefault="00073F26" w:rsidP="00073F26">
      <w:pPr>
        <w:pStyle w:val="NoSpacing1"/>
        <w:spacing w:line="276" w:lineRule="auto"/>
        <w:jc w:val="both"/>
        <w:rPr>
          <w:rFonts w:ascii="Arial" w:eastAsia="Times New Roman" w:hAnsi="Arial" w:cs="Arial"/>
          <w:sz w:val="12"/>
          <w:szCs w:val="12"/>
        </w:rPr>
      </w:pPr>
    </w:p>
    <w:p w14:paraId="405EC378" w14:textId="5E1A7E83" w:rsidR="00073F26" w:rsidRPr="009451C1" w:rsidRDefault="00073F26" w:rsidP="00124755">
      <w:pPr>
        <w:spacing w:after="0"/>
        <w:ind w:right="-1"/>
        <w:jc w:val="both"/>
        <w:rPr>
          <w:rFonts w:ascii="Arial" w:eastAsia="Times New Roman" w:hAnsi="Arial" w:cs="Arial"/>
          <w:color w:val="000000"/>
          <w:sz w:val="20"/>
          <w:szCs w:val="20"/>
          <w:lang w:eastAsia="en-GB"/>
        </w:rPr>
      </w:pPr>
      <w:r w:rsidRPr="009451C1">
        <w:rPr>
          <w:rFonts w:ascii="Arial" w:eastAsia="Times New Roman" w:hAnsi="Arial" w:cs="Arial"/>
          <w:color w:val="000000"/>
          <w:sz w:val="20"/>
          <w:szCs w:val="20"/>
          <w:lang w:eastAsia="en-GB"/>
        </w:rPr>
        <w:t xml:space="preserve">The </w:t>
      </w:r>
      <w:r w:rsidRPr="009451C1">
        <w:rPr>
          <w:rFonts w:ascii="Arial" w:eastAsia="Times New Roman" w:hAnsi="Arial" w:cs="Arial"/>
          <w:b/>
          <w:color w:val="000000"/>
          <w:sz w:val="20"/>
          <w:szCs w:val="20"/>
          <w:lang w:eastAsia="en-GB"/>
        </w:rPr>
        <w:t>Prevent Duty</w:t>
      </w:r>
      <w:r w:rsidRPr="009451C1">
        <w:rPr>
          <w:rFonts w:ascii="Arial" w:eastAsia="Times New Roman" w:hAnsi="Arial" w:cs="Arial"/>
          <w:color w:val="000000"/>
          <w:sz w:val="20"/>
          <w:szCs w:val="20"/>
          <w:lang w:eastAsia="en-GB"/>
        </w:rPr>
        <w:t xml:space="preserve"> requires that all staff are aware of the signs that a child may</w:t>
      </w:r>
      <w:r w:rsidR="001C6A7A">
        <w:rPr>
          <w:rFonts w:ascii="Arial" w:eastAsia="Times New Roman" w:hAnsi="Arial" w:cs="Arial"/>
          <w:color w:val="000000"/>
          <w:sz w:val="20"/>
          <w:szCs w:val="20"/>
          <w:lang w:eastAsia="en-GB"/>
        </w:rPr>
        <w:t xml:space="preserve"> </w:t>
      </w:r>
      <w:r w:rsidRPr="009451C1">
        <w:rPr>
          <w:rFonts w:ascii="Arial" w:eastAsia="Times New Roman" w:hAnsi="Arial" w:cs="Arial"/>
          <w:color w:val="000000"/>
          <w:sz w:val="20"/>
          <w:szCs w:val="20"/>
          <w:lang w:eastAsia="en-GB"/>
        </w:rPr>
        <w:t xml:space="preserve">be </w:t>
      </w:r>
      <w:r w:rsidR="0007749D" w:rsidRPr="0014297B">
        <w:rPr>
          <w:rFonts w:ascii="Arial" w:eastAsia="Times New Roman" w:hAnsi="Arial" w:cs="Arial"/>
          <w:color w:val="000000" w:themeColor="text1"/>
          <w:sz w:val="20"/>
          <w:szCs w:val="20"/>
          <w:lang w:eastAsia="en-GB"/>
        </w:rPr>
        <w:t>susceptible</w:t>
      </w:r>
      <w:r w:rsidRPr="0014297B">
        <w:rPr>
          <w:rFonts w:ascii="Arial" w:eastAsia="Times New Roman" w:hAnsi="Arial" w:cs="Arial"/>
          <w:color w:val="000000" w:themeColor="text1"/>
          <w:sz w:val="20"/>
          <w:szCs w:val="20"/>
          <w:lang w:eastAsia="en-GB"/>
        </w:rPr>
        <w:t xml:space="preserve"> to ra</w:t>
      </w:r>
      <w:r w:rsidRPr="009451C1">
        <w:rPr>
          <w:rFonts w:ascii="Arial" w:eastAsia="Times New Roman" w:hAnsi="Arial" w:cs="Arial"/>
          <w:color w:val="000000"/>
          <w:sz w:val="20"/>
          <w:szCs w:val="20"/>
          <w:lang w:eastAsia="en-GB"/>
        </w:rPr>
        <w:t xml:space="preserve">dicalisation. The risks will need to be considered for political; environmental; animal rights; or </w:t>
      </w:r>
      <w:r w:rsidR="004D0FE3" w:rsidRPr="009451C1">
        <w:rPr>
          <w:rFonts w:ascii="Arial" w:eastAsia="Times New Roman" w:hAnsi="Arial" w:cs="Arial"/>
          <w:color w:val="000000"/>
          <w:sz w:val="20"/>
          <w:szCs w:val="20"/>
          <w:lang w:eastAsia="en-GB"/>
        </w:rPr>
        <w:t>faith-based</w:t>
      </w:r>
      <w:r w:rsidRPr="009451C1">
        <w:rPr>
          <w:rFonts w:ascii="Arial" w:eastAsia="Times New Roman" w:hAnsi="Arial" w:cs="Arial"/>
          <w:color w:val="000000"/>
          <w:sz w:val="20"/>
          <w:szCs w:val="20"/>
          <w:lang w:eastAsia="en-GB"/>
        </w:rPr>
        <w:t xml:space="preserve"> extremism that may lead to a child becoming radicalised. </w:t>
      </w:r>
    </w:p>
    <w:p w14:paraId="3CFB8739" w14:textId="187F6B47" w:rsidR="00FB00EF" w:rsidRPr="009451C1" w:rsidRDefault="00FB00EF" w:rsidP="00124755">
      <w:pPr>
        <w:spacing w:after="0"/>
        <w:ind w:right="-1"/>
        <w:jc w:val="both"/>
        <w:rPr>
          <w:rFonts w:ascii="Arial" w:eastAsia="Times New Roman" w:hAnsi="Arial" w:cs="Arial"/>
          <w:color w:val="000000"/>
          <w:sz w:val="16"/>
          <w:szCs w:val="16"/>
          <w:lang w:eastAsia="en-GB"/>
        </w:rPr>
      </w:pPr>
    </w:p>
    <w:p w14:paraId="293D51D8" w14:textId="77777777" w:rsidR="00FB00EF" w:rsidRPr="009451C1" w:rsidRDefault="00FB00EF" w:rsidP="00124755">
      <w:pPr>
        <w:spacing w:after="0"/>
        <w:ind w:right="-1"/>
        <w:jc w:val="both"/>
        <w:rPr>
          <w:rFonts w:ascii="Arial" w:hAnsi="Arial" w:cs="Arial"/>
          <w:sz w:val="20"/>
          <w:szCs w:val="20"/>
        </w:rPr>
      </w:pPr>
      <w:r w:rsidRPr="009451C1">
        <w:rPr>
          <w:rFonts w:ascii="Arial" w:hAnsi="Arial" w:cs="Arial"/>
          <w:sz w:val="20"/>
          <w:szCs w:val="20"/>
        </w:rPr>
        <w:t>There is no single way of identifying whether a child is likely to be susceptible to an extremist ideology. Background factors combined with specific influences such as family and friends may contribute to a child’s vulnerability. Similarly, radicalisation can occur through many different methods (such as social media or the internet) and settings (such as within the home).</w:t>
      </w:r>
    </w:p>
    <w:p w14:paraId="531E5272" w14:textId="77777777" w:rsidR="003C4BFD" w:rsidRPr="009451C1" w:rsidRDefault="003C4BFD" w:rsidP="00124755">
      <w:pPr>
        <w:spacing w:after="0"/>
        <w:ind w:right="-1"/>
        <w:jc w:val="both"/>
        <w:rPr>
          <w:rFonts w:ascii="Arial" w:hAnsi="Arial" w:cs="Arial"/>
          <w:sz w:val="16"/>
          <w:szCs w:val="16"/>
        </w:rPr>
      </w:pPr>
    </w:p>
    <w:p w14:paraId="6B4346E7" w14:textId="52673C7C" w:rsidR="00FB00EF" w:rsidRPr="00D07BCA" w:rsidRDefault="00FB00EF" w:rsidP="00124755">
      <w:pPr>
        <w:spacing w:after="0"/>
        <w:ind w:right="-1"/>
        <w:jc w:val="both"/>
        <w:rPr>
          <w:rFonts w:ascii="Arial" w:hAnsi="Arial" w:cs="Arial"/>
          <w:b/>
          <w:bCs/>
          <w:i/>
          <w:iCs/>
          <w:color w:val="00B050"/>
          <w:sz w:val="20"/>
          <w:szCs w:val="20"/>
        </w:rPr>
      </w:pPr>
      <w:r w:rsidRPr="009451C1">
        <w:rPr>
          <w:rFonts w:ascii="Arial" w:hAnsi="Arial" w:cs="Arial"/>
          <w:sz w:val="20"/>
          <w:szCs w:val="20"/>
        </w:rPr>
        <w:t xml:space="preserve">However, it is possible to protect vulnerable people from extremist ideology and intervene to prevent those at risk of radicalisation being radicalised. As with other safeguarding risks, staff </w:t>
      </w:r>
      <w:r w:rsidR="00595903" w:rsidRPr="009451C1">
        <w:rPr>
          <w:rFonts w:ascii="Arial" w:hAnsi="Arial" w:cs="Arial"/>
          <w:sz w:val="20"/>
          <w:szCs w:val="20"/>
        </w:rPr>
        <w:t>are</w:t>
      </w:r>
      <w:r w:rsidRPr="009451C1">
        <w:rPr>
          <w:rFonts w:ascii="Arial" w:hAnsi="Arial" w:cs="Arial"/>
          <w:sz w:val="20"/>
          <w:szCs w:val="20"/>
        </w:rPr>
        <w:t xml:space="preserve"> alert to changes in children’s behaviour, which could indicate that they may </w:t>
      </w:r>
      <w:proofErr w:type="gramStart"/>
      <w:r w:rsidRPr="009451C1">
        <w:rPr>
          <w:rFonts w:ascii="Arial" w:hAnsi="Arial" w:cs="Arial"/>
          <w:sz w:val="20"/>
          <w:szCs w:val="20"/>
        </w:rPr>
        <w:t>be in need of</w:t>
      </w:r>
      <w:proofErr w:type="gramEnd"/>
      <w:r w:rsidRPr="009451C1">
        <w:rPr>
          <w:rFonts w:ascii="Arial" w:hAnsi="Arial" w:cs="Arial"/>
          <w:sz w:val="20"/>
          <w:szCs w:val="20"/>
        </w:rPr>
        <w:t xml:space="preserve"> help or protection. Staff use their judgement in identifying children who </w:t>
      </w:r>
      <w:r w:rsidRPr="00D07BCA">
        <w:rPr>
          <w:rFonts w:ascii="Arial" w:hAnsi="Arial" w:cs="Arial"/>
          <w:sz w:val="20"/>
          <w:szCs w:val="20"/>
        </w:rPr>
        <w:t xml:space="preserve">might be at risk of radicalisation and act proportionately which may include the designated </w:t>
      </w:r>
      <w:r w:rsidRPr="00D07BCA">
        <w:rPr>
          <w:rFonts w:ascii="Arial" w:hAnsi="Arial" w:cs="Arial"/>
          <w:sz w:val="20"/>
          <w:szCs w:val="20"/>
        </w:rPr>
        <w:lastRenderedPageBreak/>
        <w:t xml:space="preserve">safeguarding lead (or deputy) </w:t>
      </w:r>
      <w:r w:rsidR="0014297B" w:rsidRPr="0014297B">
        <w:rPr>
          <w:rFonts w:ascii="Arial" w:hAnsi="Arial" w:cs="Arial"/>
          <w:sz w:val="20"/>
          <w:szCs w:val="20"/>
        </w:rPr>
        <w:t xml:space="preserve">/ </w:t>
      </w:r>
      <w:r w:rsidR="0014297B" w:rsidRPr="002A5D91">
        <w:rPr>
          <w:rFonts w:ascii="Arial" w:eastAsia="Arial" w:hAnsi="Arial" w:cs="Arial"/>
          <w:b/>
          <w:bCs/>
          <w:color w:val="000000" w:themeColor="text1"/>
          <w:sz w:val="20"/>
          <w:szCs w:val="20"/>
        </w:rPr>
        <w:t>SPOC</w:t>
      </w:r>
      <w:r w:rsidR="009A21A9" w:rsidRPr="002A5D91">
        <w:rPr>
          <w:rFonts w:ascii="Arial" w:eastAsia="Arial" w:hAnsi="Arial" w:cs="Arial"/>
          <w:b/>
          <w:bCs/>
          <w:color w:val="000000" w:themeColor="text1"/>
          <w:sz w:val="20"/>
          <w:szCs w:val="20"/>
        </w:rPr>
        <w:t xml:space="preserve"> (Single Point of Contact)</w:t>
      </w:r>
      <w:r w:rsidR="0014297B" w:rsidRPr="002A5D91">
        <w:rPr>
          <w:rFonts w:ascii="Arial" w:eastAsia="Arial" w:hAnsi="Arial" w:cs="Arial"/>
          <w:b/>
          <w:bCs/>
          <w:color w:val="000000" w:themeColor="text1"/>
          <w:sz w:val="20"/>
          <w:szCs w:val="20"/>
        </w:rPr>
        <w:t xml:space="preserve"> </w:t>
      </w:r>
      <w:r w:rsidRPr="00D07BCA">
        <w:rPr>
          <w:rFonts w:ascii="Arial" w:hAnsi="Arial" w:cs="Arial"/>
          <w:sz w:val="20"/>
          <w:szCs w:val="20"/>
        </w:rPr>
        <w:t xml:space="preserve">making a </w:t>
      </w:r>
      <w:r w:rsidR="00AA25AE" w:rsidRPr="00D07BCA">
        <w:rPr>
          <w:rFonts w:ascii="Arial" w:eastAsia="Arial" w:hAnsi="Arial" w:cs="Arial"/>
          <w:sz w:val="20"/>
          <w:szCs w:val="20"/>
        </w:rPr>
        <w:t xml:space="preserve"> </w:t>
      </w:r>
      <w:hyperlink r:id="rId73" w:history="1">
        <w:r w:rsidR="00AA25AE" w:rsidRPr="00D07BCA">
          <w:rPr>
            <w:rStyle w:val="Hyperlink"/>
            <w:rFonts w:ascii="Arial" w:eastAsia="Arial" w:hAnsi="Arial" w:cs="Arial"/>
            <w:sz w:val="20"/>
            <w:szCs w:val="20"/>
          </w:rPr>
          <w:t>Prevent referral</w:t>
        </w:r>
      </w:hyperlink>
      <w:r w:rsidR="00AA25AE" w:rsidRPr="00D07BCA">
        <w:rPr>
          <w:rFonts w:ascii="Arial" w:eastAsia="Arial" w:hAnsi="Arial" w:cs="Arial"/>
          <w:color w:val="000000"/>
          <w:sz w:val="20"/>
          <w:szCs w:val="20"/>
        </w:rPr>
        <w:t xml:space="preserve"> </w:t>
      </w:r>
      <w:r w:rsidR="00AA25AE" w:rsidRPr="00D07BCA">
        <w:rPr>
          <w:rFonts w:ascii="Arial" w:eastAsia="Arial" w:hAnsi="Arial" w:cs="Arial"/>
          <w:sz w:val="20"/>
          <w:szCs w:val="20"/>
        </w:rPr>
        <w:t xml:space="preserve">on the Cheshire East stopadultabuse.org.uk </w:t>
      </w:r>
      <w:r w:rsidR="00AA25AE" w:rsidRPr="0014297B">
        <w:rPr>
          <w:rFonts w:ascii="Arial" w:eastAsia="Arial" w:hAnsi="Arial" w:cs="Arial"/>
          <w:color w:val="000000" w:themeColor="text1"/>
          <w:sz w:val="20"/>
          <w:szCs w:val="20"/>
        </w:rPr>
        <w:t>website (this could be about an adult and/or a child)</w:t>
      </w:r>
      <w:r w:rsidR="008E7C71" w:rsidRPr="0014297B">
        <w:rPr>
          <w:rFonts w:ascii="Arial" w:eastAsia="Arial" w:hAnsi="Arial" w:cs="Arial"/>
          <w:color w:val="000000" w:themeColor="text1"/>
          <w:sz w:val="20"/>
          <w:szCs w:val="20"/>
        </w:rPr>
        <w:t>.</w:t>
      </w:r>
      <w:r w:rsidR="00754D6A" w:rsidRPr="0014297B">
        <w:rPr>
          <w:rFonts w:ascii="Arial" w:eastAsia="Arial" w:hAnsi="Arial" w:cs="Arial"/>
          <w:color w:val="000000" w:themeColor="text1"/>
          <w:sz w:val="20"/>
          <w:szCs w:val="20"/>
        </w:rPr>
        <w:t xml:space="preserve">  </w:t>
      </w:r>
    </w:p>
    <w:p w14:paraId="0E7D9B94" w14:textId="77777777" w:rsidR="00073F26" w:rsidRPr="00D07BCA" w:rsidRDefault="00073F26" w:rsidP="00073F26">
      <w:pPr>
        <w:spacing w:after="0"/>
        <w:ind w:right="261"/>
        <w:jc w:val="both"/>
        <w:rPr>
          <w:rFonts w:ascii="Arial" w:eastAsia="Times New Roman" w:hAnsi="Arial" w:cs="Arial"/>
          <w:color w:val="000000"/>
          <w:sz w:val="12"/>
          <w:szCs w:val="12"/>
          <w:lang w:eastAsia="en-GB"/>
        </w:rPr>
      </w:pPr>
    </w:p>
    <w:p w14:paraId="03C62D19" w14:textId="6FCDD0B5" w:rsidR="00073F26" w:rsidRPr="00F829D7" w:rsidRDefault="00580BE2" w:rsidP="00073F26">
      <w:pPr>
        <w:autoSpaceDE w:val="0"/>
        <w:autoSpaceDN w:val="0"/>
        <w:adjustRightInd w:val="0"/>
        <w:spacing w:after="0"/>
        <w:jc w:val="both"/>
        <w:rPr>
          <w:rFonts w:ascii="Arial" w:eastAsia="Arial" w:hAnsi="Arial" w:cs="Arial"/>
          <w:color w:val="000000" w:themeColor="text1"/>
          <w:sz w:val="20"/>
          <w:szCs w:val="20"/>
        </w:rPr>
      </w:pPr>
      <w:r w:rsidRPr="00D07BCA">
        <w:rPr>
          <w:rFonts w:ascii="Arial" w:eastAsia="Arial" w:hAnsi="Arial" w:cs="Arial"/>
          <w:color w:val="000000"/>
          <w:sz w:val="20"/>
          <w:szCs w:val="20"/>
        </w:rPr>
        <w:t>I</w:t>
      </w:r>
      <w:r w:rsidR="00C344F4" w:rsidRPr="00D07BCA">
        <w:rPr>
          <w:rFonts w:ascii="Arial" w:eastAsia="Arial" w:hAnsi="Arial" w:cs="Arial"/>
          <w:color w:val="000000"/>
          <w:sz w:val="20"/>
          <w:szCs w:val="20"/>
        </w:rPr>
        <w:t>f we</w:t>
      </w:r>
      <w:r w:rsidR="00073F26" w:rsidRPr="00D07BCA">
        <w:rPr>
          <w:rFonts w:ascii="Arial" w:eastAsia="Arial" w:hAnsi="Arial" w:cs="Arial"/>
          <w:color w:val="000000"/>
          <w:sz w:val="20"/>
          <w:szCs w:val="20"/>
        </w:rPr>
        <w:t xml:space="preserve"> suspect a child to be suffering or likely to suffer significant harm, including being radicalised </w:t>
      </w:r>
      <w:r w:rsidR="00C344F4" w:rsidRPr="00D07BCA">
        <w:rPr>
          <w:rFonts w:ascii="Arial" w:eastAsia="Arial" w:hAnsi="Arial" w:cs="Arial"/>
          <w:color w:val="000000"/>
          <w:sz w:val="20"/>
          <w:szCs w:val="20"/>
        </w:rPr>
        <w:t xml:space="preserve">we </w:t>
      </w:r>
      <w:r w:rsidR="00C344F4" w:rsidRPr="0014297B">
        <w:rPr>
          <w:rFonts w:ascii="Arial" w:eastAsia="Arial" w:hAnsi="Arial" w:cs="Arial"/>
          <w:color w:val="000000" w:themeColor="text1"/>
          <w:sz w:val="20"/>
          <w:szCs w:val="20"/>
        </w:rPr>
        <w:t>would</w:t>
      </w:r>
      <w:r w:rsidR="00AA25AE" w:rsidRPr="0014297B">
        <w:rPr>
          <w:rFonts w:ascii="Arial" w:eastAsia="Arial" w:hAnsi="Arial" w:cs="Arial"/>
          <w:color w:val="000000" w:themeColor="text1"/>
          <w:sz w:val="20"/>
          <w:szCs w:val="20"/>
        </w:rPr>
        <w:t xml:space="preserve"> also </w:t>
      </w:r>
      <w:r w:rsidR="00073F26" w:rsidRPr="00D07BCA">
        <w:rPr>
          <w:rFonts w:ascii="Arial" w:eastAsia="Arial" w:hAnsi="Arial" w:cs="Arial"/>
          <w:color w:val="000000"/>
          <w:sz w:val="20"/>
          <w:szCs w:val="20"/>
        </w:rPr>
        <w:t>co</w:t>
      </w:r>
      <w:r w:rsidR="00073F26" w:rsidRPr="00F829D7">
        <w:rPr>
          <w:rFonts w:ascii="Arial" w:eastAsia="Arial" w:hAnsi="Arial" w:cs="Arial"/>
          <w:color w:val="000000" w:themeColor="text1"/>
          <w:sz w:val="20"/>
          <w:szCs w:val="20"/>
        </w:rPr>
        <w:t>ntact:</w:t>
      </w:r>
    </w:p>
    <w:p w14:paraId="5BD67F33" w14:textId="77777777" w:rsidR="003C0DD7" w:rsidRPr="00F829D7" w:rsidRDefault="003C0DD7" w:rsidP="003C0DD7">
      <w:pPr>
        <w:autoSpaceDE w:val="0"/>
        <w:autoSpaceDN w:val="0"/>
        <w:adjustRightInd w:val="0"/>
        <w:spacing w:after="0" w:line="240" w:lineRule="auto"/>
        <w:ind w:left="720"/>
        <w:rPr>
          <w:rFonts w:ascii="Arial" w:eastAsia="Arial" w:hAnsi="Arial" w:cs="Arial"/>
          <w:color w:val="000000" w:themeColor="text1"/>
          <w:sz w:val="8"/>
          <w:szCs w:val="8"/>
        </w:rPr>
      </w:pPr>
    </w:p>
    <w:p w14:paraId="3AC2D425" w14:textId="68B75220" w:rsidR="00073F26" w:rsidRPr="00F829D7" w:rsidRDefault="00641114" w:rsidP="003C0DD7">
      <w:pPr>
        <w:autoSpaceDE w:val="0"/>
        <w:autoSpaceDN w:val="0"/>
        <w:adjustRightInd w:val="0"/>
        <w:spacing w:after="0" w:line="240" w:lineRule="auto"/>
        <w:ind w:left="720"/>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Cheshire East </w:t>
      </w:r>
      <w:r w:rsidR="00DE5326" w:rsidRPr="00F829D7">
        <w:rPr>
          <w:rFonts w:ascii="Arial" w:eastAsia="Arial" w:hAnsi="Arial" w:cs="Arial"/>
          <w:color w:val="000000" w:themeColor="text1"/>
          <w:sz w:val="20"/>
          <w:szCs w:val="20"/>
        </w:rPr>
        <w:t>I</w:t>
      </w:r>
      <w:r w:rsidRPr="00F829D7">
        <w:rPr>
          <w:rFonts w:ascii="Arial" w:eastAsia="Arial" w:hAnsi="Arial" w:cs="Arial"/>
          <w:color w:val="000000" w:themeColor="text1"/>
          <w:sz w:val="20"/>
          <w:szCs w:val="20"/>
        </w:rPr>
        <w:t xml:space="preserve">ntegrated </w:t>
      </w:r>
      <w:r w:rsidR="003C0DD7" w:rsidRPr="00F829D7">
        <w:rPr>
          <w:rFonts w:ascii="Arial" w:eastAsia="Arial" w:hAnsi="Arial" w:cs="Arial"/>
          <w:color w:val="000000" w:themeColor="text1"/>
          <w:sz w:val="20"/>
          <w:szCs w:val="20"/>
        </w:rPr>
        <w:t>F</w:t>
      </w:r>
      <w:r w:rsidRPr="00F829D7">
        <w:rPr>
          <w:rFonts w:ascii="Arial" w:eastAsia="Arial" w:hAnsi="Arial" w:cs="Arial"/>
          <w:color w:val="000000" w:themeColor="text1"/>
          <w:sz w:val="20"/>
          <w:szCs w:val="20"/>
        </w:rPr>
        <w:t xml:space="preserve">ront </w:t>
      </w:r>
      <w:r w:rsidR="003C0DD7" w:rsidRPr="00F829D7">
        <w:rPr>
          <w:rFonts w:ascii="Arial" w:eastAsia="Arial" w:hAnsi="Arial" w:cs="Arial"/>
          <w:color w:val="000000" w:themeColor="text1"/>
          <w:sz w:val="20"/>
          <w:szCs w:val="20"/>
        </w:rPr>
        <w:t>D</w:t>
      </w:r>
      <w:r w:rsidRPr="00F829D7">
        <w:rPr>
          <w:rFonts w:ascii="Arial" w:eastAsia="Arial" w:hAnsi="Arial" w:cs="Arial"/>
          <w:color w:val="000000" w:themeColor="text1"/>
          <w:sz w:val="20"/>
          <w:szCs w:val="20"/>
        </w:rPr>
        <w:t>oor:</w:t>
      </w:r>
      <w:r w:rsidR="003C0DD7" w:rsidRPr="00F829D7">
        <w:rPr>
          <w:rFonts w:ascii="Arial" w:eastAsia="Arial" w:hAnsi="Arial" w:cs="Arial"/>
          <w:color w:val="000000" w:themeColor="text1"/>
          <w:sz w:val="20"/>
          <w:szCs w:val="20"/>
        </w:rPr>
        <w:t xml:space="preserve"> </w:t>
      </w:r>
      <w:r w:rsidR="00A74B7A" w:rsidRPr="00F829D7">
        <w:rPr>
          <w:rFonts w:ascii="Arial" w:eastAsiaTheme="minorHAnsi" w:hAnsi="Arial" w:cs="Arial"/>
          <w:color w:val="000000" w:themeColor="text1"/>
          <w:sz w:val="20"/>
          <w:szCs w:val="20"/>
          <w:lang w:eastAsia="en-US"/>
        </w:rPr>
        <w:t xml:space="preserve">0300 123 5012 </w:t>
      </w:r>
      <w:r w:rsidR="00073F26" w:rsidRPr="00F829D7">
        <w:rPr>
          <w:rFonts w:ascii="Arial" w:eastAsia="Arial" w:hAnsi="Arial" w:cs="Arial"/>
          <w:color w:val="000000" w:themeColor="text1"/>
          <w:sz w:val="20"/>
          <w:szCs w:val="20"/>
          <w:u w:val="single"/>
        </w:rPr>
        <w:t>and</w:t>
      </w:r>
      <w:r w:rsidR="00073F26" w:rsidRPr="00F829D7">
        <w:rPr>
          <w:rFonts w:ascii="Arial" w:eastAsia="Arial" w:hAnsi="Arial" w:cs="Arial"/>
          <w:color w:val="000000" w:themeColor="text1"/>
          <w:sz w:val="20"/>
          <w:szCs w:val="20"/>
        </w:rPr>
        <w:t xml:space="preserve"> </w:t>
      </w:r>
      <w:r w:rsidR="008775A4" w:rsidRPr="00F829D7">
        <w:rPr>
          <w:rFonts w:ascii="Arial" w:eastAsia="Arial" w:hAnsi="Arial" w:cs="Arial"/>
          <w:color w:val="000000" w:themeColor="text1"/>
          <w:sz w:val="20"/>
          <w:szCs w:val="20"/>
        </w:rPr>
        <w:t xml:space="preserve">complete a </w:t>
      </w:r>
      <w:hyperlink r:id="rId74" w:history="1">
        <w:r w:rsidR="00B22851" w:rsidRPr="00F829D7">
          <w:rPr>
            <w:rStyle w:val="Hyperlink"/>
            <w:rFonts w:ascii="Arial" w:eastAsia="Arial" w:hAnsi="Arial" w:cs="Arial"/>
            <w:color w:val="000000" w:themeColor="text1"/>
            <w:sz w:val="20"/>
            <w:szCs w:val="20"/>
          </w:rPr>
          <w:t>Prevent referral</w:t>
        </w:r>
      </w:hyperlink>
      <w:r w:rsidR="00FB79B2" w:rsidRPr="00F829D7">
        <w:rPr>
          <w:rFonts w:ascii="Arial" w:eastAsia="Arial" w:hAnsi="Arial" w:cs="Arial"/>
          <w:color w:val="000000" w:themeColor="text1"/>
          <w:sz w:val="20"/>
          <w:szCs w:val="20"/>
        </w:rPr>
        <w:t xml:space="preserve"> on the </w:t>
      </w:r>
      <w:r w:rsidR="00E3195B" w:rsidRPr="00F829D7">
        <w:rPr>
          <w:rFonts w:ascii="Arial" w:eastAsia="Arial" w:hAnsi="Arial" w:cs="Arial"/>
          <w:color w:val="000000" w:themeColor="text1"/>
          <w:sz w:val="20"/>
          <w:szCs w:val="20"/>
        </w:rPr>
        <w:t>stopadultabuse.org.uk website.</w:t>
      </w:r>
      <w:r w:rsidR="00B22851" w:rsidRPr="00F829D7">
        <w:rPr>
          <w:rFonts w:ascii="Arial" w:eastAsia="Arial" w:hAnsi="Arial" w:cs="Arial"/>
          <w:color w:val="000000" w:themeColor="text1"/>
          <w:sz w:val="20"/>
          <w:szCs w:val="20"/>
        </w:rPr>
        <w:t xml:space="preserve"> </w:t>
      </w:r>
    </w:p>
    <w:p w14:paraId="03A98AB8" w14:textId="1A3B5CEF" w:rsidR="00A74B7A" w:rsidRPr="00F829D7" w:rsidRDefault="00A74B7A" w:rsidP="00073F26">
      <w:pPr>
        <w:autoSpaceDE w:val="0"/>
        <w:autoSpaceDN w:val="0"/>
        <w:adjustRightInd w:val="0"/>
        <w:spacing w:after="0"/>
        <w:jc w:val="both"/>
        <w:rPr>
          <w:rFonts w:ascii="Arial" w:eastAsia="Arial" w:hAnsi="Arial" w:cs="Arial"/>
          <w:color w:val="000000" w:themeColor="text1"/>
          <w:sz w:val="20"/>
          <w:szCs w:val="20"/>
        </w:rPr>
      </w:pPr>
    </w:p>
    <w:p w14:paraId="36468444" w14:textId="77777777" w:rsidR="00073F26" w:rsidRPr="00F829D7" w:rsidRDefault="00A676C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Where necessary individuals may be discussed at </w:t>
      </w:r>
      <w:r w:rsidR="00073F26" w:rsidRPr="00F829D7">
        <w:rPr>
          <w:rFonts w:ascii="Arial" w:eastAsia="Arial" w:hAnsi="Arial" w:cs="Arial"/>
          <w:color w:val="000000" w:themeColor="text1"/>
          <w:sz w:val="20"/>
          <w:szCs w:val="20"/>
        </w:rPr>
        <w:t>Channel:</w:t>
      </w:r>
    </w:p>
    <w:p w14:paraId="1C64B251" w14:textId="77777777" w:rsidR="00641114" w:rsidRPr="00F829D7" w:rsidRDefault="0064111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Channel is a voluntary, confidential support programme which focuses on providing support at an early stage to people who are identified as being susceptible to being drawn into terrorism. </w:t>
      </w:r>
    </w:p>
    <w:p w14:paraId="7BA75F91" w14:textId="77777777" w:rsidR="00DE5326" w:rsidRPr="00F829D7" w:rsidRDefault="00DE5326" w:rsidP="00073F26">
      <w:pPr>
        <w:autoSpaceDE w:val="0"/>
        <w:autoSpaceDN w:val="0"/>
        <w:adjustRightInd w:val="0"/>
        <w:spacing w:after="0"/>
        <w:jc w:val="both"/>
        <w:rPr>
          <w:rFonts w:ascii="Arial" w:eastAsia="Arial" w:hAnsi="Arial" w:cs="Arial"/>
          <w:color w:val="000000" w:themeColor="text1"/>
          <w:sz w:val="16"/>
          <w:szCs w:val="16"/>
        </w:rPr>
      </w:pPr>
    </w:p>
    <w:p w14:paraId="13507125" w14:textId="33F5E6E3" w:rsidR="00641114" w:rsidRPr="00F829D7" w:rsidRDefault="0064111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Prevent referrals are first assessed by police and may be passed to a multi-agency Channel panel, which will discuss the individual referred to determine whether they are at risk of being drawn into terrorism and consider the appropriate support required. </w:t>
      </w:r>
    </w:p>
    <w:p w14:paraId="24205314" w14:textId="77777777" w:rsidR="00DE5326" w:rsidRPr="00F829D7" w:rsidRDefault="00DE5326" w:rsidP="00073F26">
      <w:pPr>
        <w:autoSpaceDE w:val="0"/>
        <w:autoSpaceDN w:val="0"/>
        <w:adjustRightInd w:val="0"/>
        <w:spacing w:after="0"/>
        <w:jc w:val="both"/>
        <w:rPr>
          <w:rFonts w:ascii="Arial" w:eastAsia="Arial" w:hAnsi="Arial" w:cs="Arial"/>
          <w:color w:val="000000" w:themeColor="text1"/>
          <w:sz w:val="16"/>
          <w:szCs w:val="16"/>
        </w:rPr>
      </w:pPr>
    </w:p>
    <w:p w14:paraId="043275AF" w14:textId="5F0A2AFF" w:rsidR="00641114" w:rsidRPr="00F829D7" w:rsidRDefault="0064111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Whilst the referral is being assessed, should any further or new information come to light, this should also be passed to police. </w:t>
      </w:r>
    </w:p>
    <w:p w14:paraId="6D52AFC9" w14:textId="77777777" w:rsidR="00DE5326" w:rsidRPr="00F829D7" w:rsidRDefault="00DE5326" w:rsidP="00073F26">
      <w:pPr>
        <w:autoSpaceDE w:val="0"/>
        <w:autoSpaceDN w:val="0"/>
        <w:adjustRightInd w:val="0"/>
        <w:spacing w:after="0"/>
        <w:jc w:val="both"/>
        <w:rPr>
          <w:rFonts w:ascii="Arial" w:eastAsia="Arial" w:hAnsi="Arial" w:cs="Arial"/>
          <w:color w:val="000000" w:themeColor="text1"/>
          <w:sz w:val="16"/>
          <w:szCs w:val="16"/>
        </w:rPr>
      </w:pPr>
    </w:p>
    <w:p w14:paraId="14D8CBFC" w14:textId="071FE2F6" w:rsidR="00641114" w:rsidRPr="00F829D7" w:rsidRDefault="0064111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A representative from the school or college may be asked to attend the Channel panel to help with this assessment. </w:t>
      </w:r>
    </w:p>
    <w:p w14:paraId="512D7540" w14:textId="77777777" w:rsidR="00DE5326" w:rsidRPr="00F829D7" w:rsidRDefault="00DE5326" w:rsidP="00073F26">
      <w:pPr>
        <w:autoSpaceDE w:val="0"/>
        <w:autoSpaceDN w:val="0"/>
        <w:adjustRightInd w:val="0"/>
        <w:spacing w:after="0"/>
        <w:jc w:val="both"/>
        <w:rPr>
          <w:rFonts w:ascii="Arial" w:eastAsia="Arial" w:hAnsi="Arial" w:cs="Arial"/>
          <w:color w:val="000000" w:themeColor="text1"/>
          <w:sz w:val="16"/>
          <w:szCs w:val="16"/>
        </w:rPr>
      </w:pPr>
    </w:p>
    <w:p w14:paraId="60063765" w14:textId="77777777" w:rsidR="00DE5326" w:rsidRPr="00F829D7" w:rsidRDefault="0064111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An individual will be required to provide their consent before any support delivered through the programme is provided. </w:t>
      </w:r>
    </w:p>
    <w:p w14:paraId="2146C189" w14:textId="77777777" w:rsidR="00DE5326" w:rsidRPr="00F829D7" w:rsidRDefault="00DE5326" w:rsidP="00073F26">
      <w:pPr>
        <w:autoSpaceDE w:val="0"/>
        <w:autoSpaceDN w:val="0"/>
        <w:adjustRightInd w:val="0"/>
        <w:spacing w:after="0"/>
        <w:jc w:val="both"/>
        <w:rPr>
          <w:rFonts w:ascii="Arial" w:eastAsia="Arial" w:hAnsi="Arial" w:cs="Arial"/>
          <w:color w:val="000000" w:themeColor="text1"/>
          <w:sz w:val="16"/>
          <w:szCs w:val="16"/>
        </w:rPr>
      </w:pPr>
    </w:p>
    <w:p w14:paraId="1CF2DC35" w14:textId="32685CA7" w:rsidR="00641114" w:rsidRPr="00F829D7" w:rsidRDefault="00641114" w:rsidP="00073F26">
      <w:pPr>
        <w:autoSpaceDE w:val="0"/>
        <w:autoSpaceDN w:val="0"/>
        <w:adjustRightInd w:val="0"/>
        <w:spacing w:after="0"/>
        <w:jc w:val="both"/>
        <w:rPr>
          <w:rFonts w:ascii="Arial" w:eastAsia="Arial" w:hAnsi="Arial" w:cs="Arial"/>
          <w:color w:val="000000" w:themeColor="text1"/>
          <w:sz w:val="20"/>
          <w:szCs w:val="20"/>
        </w:rPr>
      </w:pPr>
      <w:r w:rsidRPr="00F829D7">
        <w:rPr>
          <w:rFonts w:ascii="Arial" w:eastAsia="Arial" w:hAnsi="Arial" w:cs="Arial"/>
          <w:color w:val="000000" w:themeColor="text1"/>
          <w:sz w:val="20"/>
          <w:szCs w:val="20"/>
        </w:rPr>
        <w:t xml:space="preserve">The </w:t>
      </w:r>
      <w:r w:rsidR="003C0DD7" w:rsidRPr="00F829D7">
        <w:rPr>
          <w:rFonts w:ascii="Arial" w:eastAsia="Arial" w:hAnsi="Arial" w:cs="Arial"/>
          <w:color w:val="000000" w:themeColor="text1"/>
          <w:sz w:val="20"/>
          <w:szCs w:val="20"/>
        </w:rPr>
        <w:t>D</w:t>
      </w:r>
      <w:r w:rsidRPr="00F829D7">
        <w:rPr>
          <w:rFonts w:ascii="Arial" w:eastAsia="Arial" w:hAnsi="Arial" w:cs="Arial"/>
          <w:color w:val="000000" w:themeColor="text1"/>
          <w:sz w:val="20"/>
          <w:szCs w:val="20"/>
        </w:rPr>
        <w:t xml:space="preserve">esignated </w:t>
      </w:r>
      <w:r w:rsidR="003C0DD7" w:rsidRPr="00F829D7">
        <w:rPr>
          <w:rFonts w:ascii="Arial" w:eastAsia="Arial" w:hAnsi="Arial" w:cs="Arial"/>
          <w:color w:val="000000" w:themeColor="text1"/>
          <w:sz w:val="20"/>
          <w:szCs w:val="20"/>
        </w:rPr>
        <w:t>S</w:t>
      </w:r>
      <w:r w:rsidRPr="00F829D7">
        <w:rPr>
          <w:rFonts w:ascii="Arial" w:eastAsia="Arial" w:hAnsi="Arial" w:cs="Arial"/>
          <w:color w:val="000000" w:themeColor="text1"/>
          <w:sz w:val="20"/>
          <w:szCs w:val="20"/>
        </w:rPr>
        <w:t xml:space="preserve">afeguarding </w:t>
      </w:r>
      <w:r w:rsidR="003C0DD7" w:rsidRPr="00F829D7">
        <w:rPr>
          <w:rFonts w:ascii="Arial" w:eastAsia="Arial" w:hAnsi="Arial" w:cs="Arial"/>
          <w:color w:val="000000" w:themeColor="text1"/>
          <w:sz w:val="20"/>
          <w:szCs w:val="20"/>
        </w:rPr>
        <w:t>L</w:t>
      </w:r>
      <w:r w:rsidRPr="00F829D7">
        <w:rPr>
          <w:rFonts w:ascii="Arial" w:eastAsia="Arial" w:hAnsi="Arial" w:cs="Arial"/>
          <w:color w:val="000000" w:themeColor="text1"/>
          <w:sz w:val="20"/>
          <w:szCs w:val="20"/>
        </w:rPr>
        <w:t>ead (or a deputy) should consider if it would be appropriate to share any information with the new school or college in advance of a child leaving. For example, information that would allow the new school or college to continue supporting victims of abuse, incidents that may indicate concerns about serious violence or harmful behaviours and/or details of those who are currently receiving support through the ‘Channel’ programme and have that support in place for when the child arrives.</w:t>
      </w:r>
    </w:p>
    <w:p w14:paraId="2DCEDE19" w14:textId="77777777" w:rsidR="00641114" w:rsidRPr="009451C1" w:rsidRDefault="00641114" w:rsidP="00073F26">
      <w:pPr>
        <w:autoSpaceDE w:val="0"/>
        <w:autoSpaceDN w:val="0"/>
        <w:adjustRightInd w:val="0"/>
        <w:spacing w:after="0"/>
        <w:jc w:val="both"/>
        <w:rPr>
          <w:rFonts w:ascii="Arial" w:eastAsia="Arial" w:hAnsi="Arial" w:cs="Arial"/>
          <w:b/>
          <w:color w:val="000000"/>
          <w:sz w:val="20"/>
          <w:szCs w:val="20"/>
        </w:rPr>
      </w:pPr>
    </w:p>
    <w:p w14:paraId="619126EA" w14:textId="432A9F83" w:rsidR="0022414D" w:rsidRPr="004D0E91" w:rsidRDefault="0022414D" w:rsidP="0022414D">
      <w:pPr>
        <w:autoSpaceDE w:val="0"/>
        <w:autoSpaceDN w:val="0"/>
        <w:adjustRightInd w:val="0"/>
        <w:spacing w:after="0"/>
        <w:rPr>
          <w:rFonts w:asciiTheme="minorHAnsi" w:eastAsia="Arial" w:hAnsiTheme="minorHAnsi" w:cstheme="minorHAnsi"/>
          <w:color w:val="000000" w:themeColor="text1"/>
          <w:sz w:val="20"/>
          <w:szCs w:val="20"/>
        </w:rPr>
      </w:pPr>
      <w:hyperlink r:id="rId75" w:history="1">
        <w:r w:rsidRPr="004D0E91">
          <w:rPr>
            <w:rStyle w:val="Hyperlink"/>
            <w:rFonts w:asciiTheme="minorHAnsi" w:hAnsiTheme="minorHAnsi" w:cstheme="minorHAnsi"/>
          </w:rPr>
          <w:t>Channel Duty Guidance: Protecting people susceptible to radicalisation (publishing.service.gov.uk)</w:t>
        </w:r>
      </w:hyperlink>
    </w:p>
    <w:p w14:paraId="4A4CEC7C" w14:textId="7D98FF5C" w:rsidR="00073F26" w:rsidRPr="004D0E91" w:rsidRDefault="00073F26" w:rsidP="00073F26">
      <w:pPr>
        <w:autoSpaceDE w:val="0"/>
        <w:autoSpaceDN w:val="0"/>
        <w:adjustRightInd w:val="0"/>
        <w:spacing w:after="0"/>
        <w:jc w:val="both"/>
        <w:rPr>
          <w:rFonts w:asciiTheme="minorHAnsi" w:eastAsia="Arial" w:hAnsiTheme="minorHAnsi" w:cstheme="minorHAnsi"/>
          <w:color w:val="000000" w:themeColor="text1"/>
          <w:sz w:val="20"/>
          <w:szCs w:val="20"/>
        </w:rPr>
      </w:pPr>
    </w:p>
    <w:p w14:paraId="54A0575C" w14:textId="5B67595F" w:rsidR="00073F26" w:rsidRPr="009451C1" w:rsidRDefault="00073F26" w:rsidP="00980C91">
      <w:pPr>
        <w:spacing w:after="0"/>
        <w:rPr>
          <w:rFonts w:ascii="Arial" w:hAnsi="Arial" w:cs="Arial"/>
          <w:b/>
          <w:color w:val="000000" w:themeColor="text1"/>
          <w:sz w:val="20"/>
          <w:szCs w:val="20"/>
          <w:lang w:eastAsia="en-GB"/>
        </w:rPr>
      </w:pPr>
      <w:r w:rsidRPr="009451C1">
        <w:rPr>
          <w:rFonts w:ascii="Arial" w:eastAsia="Arial" w:hAnsi="Arial" w:cs="Arial"/>
          <w:b/>
          <w:color w:val="000000" w:themeColor="text1"/>
          <w:sz w:val="20"/>
          <w:szCs w:val="20"/>
        </w:rPr>
        <w:t xml:space="preserve">In Cheshire East the Channel Co-ordinator is Sandra Murphy – </w:t>
      </w:r>
      <w:r w:rsidRPr="009451C1">
        <w:rPr>
          <w:rFonts w:ascii="Arial" w:hAnsi="Arial" w:cs="Arial"/>
          <w:b/>
          <w:color w:val="000000" w:themeColor="text1"/>
          <w:sz w:val="20"/>
          <w:szCs w:val="20"/>
          <w:lang w:eastAsia="en-GB"/>
        </w:rPr>
        <w:t>Head of Adult Safeguarding.</w:t>
      </w:r>
    </w:p>
    <w:p w14:paraId="26DC7252" w14:textId="77777777" w:rsidR="00980C91" w:rsidRPr="009451C1" w:rsidRDefault="00980C91" w:rsidP="00980C91">
      <w:pPr>
        <w:spacing w:after="0"/>
        <w:rPr>
          <w:rFonts w:ascii="Arial" w:hAnsi="Arial" w:cs="Arial"/>
          <w:b/>
          <w:color w:val="000000" w:themeColor="text1"/>
          <w:sz w:val="12"/>
          <w:szCs w:val="12"/>
          <w:lang w:eastAsia="en-GB"/>
        </w:rPr>
      </w:pPr>
    </w:p>
    <w:p w14:paraId="250F4B41" w14:textId="70D0D230" w:rsidR="00073F26" w:rsidRPr="009451C1" w:rsidRDefault="00073F26" w:rsidP="006F495F">
      <w:pPr>
        <w:jc w:val="both"/>
        <w:rPr>
          <w:rFonts w:ascii="Arial" w:eastAsia="Arial" w:hAnsi="Arial" w:cs="Arial"/>
          <w:color w:val="000000"/>
          <w:sz w:val="20"/>
          <w:szCs w:val="20"/>
        </w:rPr>
      </w:pPr>
      <w:r w:rsidRPr="009451C1">
        <w:rPr>
          <w:rFonts w:ascii="Arial" w:eastAsia="Arial" w:hAnsi="Arial" w:cs="Arial"/>
          <w:color w:val="000000"/>
          <w:sz w:val="20"/>
          <w:szCs w:val="20"/>
        </w:rPr>
        <w:t xml:space="preserve">The CE Channel Panel </w:t>
      </w:r>
      <w:r w:rsidRPr="009451C1">
        <w:rPr>
          <w:rFonts w:ascii="Arial" w:eastAsia="Arial" w:hAnsi="Arial" w:cs="Arial"/>
          <w:color w:val="000000" w:themeColor="text1"/>
          <w:sz w:val="20"/>
          <w:szCs w:val="20"/>
        </w:rPr>
        <w:t>meets monthly</w:t>
      </w:r>
      <w:r w:rsidRPr="009451C1">
        <w:rPr>
          <w:rFonts w:ascii="Arial" w:eastAsia="Arial" w:hAnsi="Arial" w:cs="Arial"/>
          <w:color w:val="000000"/>
          <w:sz w:val="20"/>
          <w:szCs w:val="20"/>
        </w:rPr>
        <w:t>.  Attendees sign a Confidentiality Agreement and share case information. Discussion covers the vulnerabilities of individuals and their families, current support, and risks for the individual and community. Attendees agree if the case is appropriate for Channel and the support plan which is needed.</w:t>
      </w:r>
      <w:r w:rsidR="00BE38CD" w:rsidRPr="009451C1">
        <w:rPr>
          <w:rFonts w:ascii="Arial" w:eastAsia="Arial" w:hAnsi="Arial" w:cs="Arial"/>
          <w:color w:val="000000"/>
          <w:sz w:val="20"/>
          <w:szCs w:val="20"/>
        </w:rPr>
        <w:t xml:space="preserve">  </w:t>
      </w:r>
      <w:r w:rsidR="00BE38CD" w:rsidRPr="00E15D5A">
        <w:rPr>
          <w:rFonts w:ascii="Arial" w:eastAsia="Arial" w:hAnsi="Arial" w:cs="Arial"/>
          <w:color w:val="000000" w:themeColor="text1"/>
          <w:sz w:val="20"/>
          <w:szCs w:val="20"/>
        </w:rPr>
        <w:t>Consent is then sought from the adult / parent with parental responsibility.</w:t>
      </w:r>
      <w:r w:rsidR="006F495F">
        <w:rPr>
          <w:rFonts w:ascii="Arial" w:eastAsia="Arial" w:hAnsi="Arial" w:cs="Arial"/>
          <w:color w:val="000000" w:themeColor="text1"/>
          <w:sz w:val="20"/>
          <w:szCs w:val="20"/>
        </w:rPr>
        <w:t xml:space="preserve"> </w:t>
      </w:r>
      <w:r w:rsidR="006F495F" w:rsidRPr="00A31E66">
        <w:rPr>
          <w:rFonts w:ascii="Arial" w:eastAsia="Arial" w:hAnsi="Arial" w:cs="Arial"/>
          <w:color w:val="000000" w:themeColor="text1"/>
          <w:sz w:val="20"/>
          <w:szCs w:val="20"/>
        </w:rPr>
        <w:t>This means that schools may be invited to attend the meeting</w:t>
      </w:r>
      <w:r w:rsidR="006F495F">
        <w:rPr>
          <w:rFonts w:ascii="Arial" w:eastAsia="Arial" w:hAnsi="Arial" w:cs="Arial"/>
          <w:color w:val="000000" w:themeColor="text1"/>
          <w:sz w:val="20"/>
          <w:szCs w:val="20"/>
        </w:rPr>
        <w:t xml:space="preserve">. </w:t>
      </w:r>
      <w:r w:rsidRPr="009451C1">
        <w:rPr>
          <w:rFonts w:ascii="Arial" w:eastAsia="Arial" w:hAnsi="Arial" w:cs="Arial"/>
          <w:color w:val="000000"/>
          <w:sz w:val="20"/>
          <w:szCs w:val="20"/>
        </w:rPr>
        <w:t>For those already open to Panel support plans are tailored, building on existing support, and may consist of help with family problems, mental health support, religious education, mentoring etc.</w:t>
      </w:r>
    </w:p>
    <w:p w14:paraId="56C6B33C" w14:textId="77777777" w:rsidR="00073F26" w:rsidRPr="009451C1" w:rsidRDefault="00073F26" w:rsidP="00124755">
      <w:pPr>
        <w:autoSpaceDE w:val="0"/>
        <w:autoSpaceDN w:val="0"/>
        <w:adjustRightInd w:val="0"/>
        <w:spacing w:after="0"/>
        <w:jc w:val="both"/>
        <w:rPr>
          <w:rFonts w:ascii="Arial" w:eastAsia="Arial" w:hAnsi="Arial" w:cs="Arial"/>
          <w:color w:val="000000"/>
          <w:sz w:val="12"/>
          <w:szCs w:val="12"/>
        </w:rPr>
      </w:pPr>
    </w:p>
    <w:p w14:paraId="1FD6EE99" w14:textId="77777777" w:rsidR="00073F26" w:rsidRPr="009451C1" w:rsidRDefault="00073F26" w:rsidP="00124755">
      <w:pPr>
        <w:autoSpaceDE w:val="0"/>
        <w:autoSpaceDN w:val="0"/>
        <w:adjustRightInd w:val="0"/>
        <w:spacing w:after="0"/>
        <w:jc w:val="both"/>
        <w:rPr>
          <w:rFonts w:ascii="Arial" w:eastAsia="Arial" w:hAnsi="Arial" w:cs="Arial"/>
          <w:color w:val="000000"/>
          <w:sz w:val="20"/>
          <w:szCs w:val="20"/>
        </w:rPr>
      </w:pPr>
      <w:r w:rsidRPr="009451C1">
        <w:rPr>
          <w:rFonts w:ascii="Arial" w:eastAsia="Arial" w:hAnsi="Arial" w:cs="Arial"/>
          <w:color w:val="000000"/>
          <w:sz w:val="20"/>
          <w:szCs w:val="20"/>
        </w:rPr>
        <w:t>For those who are not Channel appropriate: a safe exit from Channel or a referral elsewhere is discussed.</w:t>
      </w:r>
    </w:p>
    <w:p w14:paraId="664546D4" w14:textId="77777777" w:rsidR="00B379E2" w:rsidRDefault="00AA42B8" w:rsidP="00124755">
      <w:pPr>
        <w:autoSpaceDE w:val="0"/>
        <w:autoSpaceDN w:val="0"/>
        <w:adjustRightInd w:val="0"/>
        <w:spacing w:after="0"/>
        <w:jc w:val="both"/>
        <w:rPr>
          <w:rFonts w:ascii="Arial" w:eastAsiaTheme="minorHAnsi" w:hAnsi="Arial" w:cs="Arial"/>
          <w:b/>
          <w:bCs/>
          <w:color w:val="000000" w:themeColor="text1"/>
          <w:sz w:val="24"/>
          <w:szCs w:val="24"/>
          <w:u w:val="single"/>
          <w:lang w:eastAsia="en-US"/>
        </w:rPr>
      </w:pPr>
      <w:bookmarkStart w:id="7" w:name="_Toc448922388"/>
      <w:r w:rsidRPr="009451C1">
        <w:rPr>
          <w:rFonts w:ascii="Arial" w:eastAsiaTheme="minorHAnsi" w:hAnsi="Arial" w:cs="Arial"/>
          <w:b/>
          <w:bCs/>
          <w:color w:val="000000" w:themeColor="text1"/>
          <w:sz w:val="24"/>
          <w:szCs w:val="24"/>
          <w:u w:val="single"/>
          <w:lang w:eastAsia="en-US"/>
        </w:rPr>
        <w:t xml:space="preserve">Serious </w:t>
      </w:r>
      <w:r w:rsidR="008E7C71">
        <w:rPr>
          <w:rFonts w:ascii="Arial" w:eastAsiaTheme="minorHAnsi" w:hAnsi="Arial" w:cs="Arial"/>
          <w:b/>
          <w:bCs/>
          <w:color w:val="000000" w:themeColor="text1"/>
          <w:sz w:val="24"/>
          <w:szCs w:val="24"/>
          <w:u w:val="single"/>
          <w:lang w:eastAsia="en-US"/>
        </w:rPr>
        <w:t>V</w:t>
      </w:r>
      <w:r w:rsidRPr="009451C1">
        <w:rPr>
          <w:rFonts w:ascii="Arial" w:eastAsiaTheme="minorHAnsi" w:hAnsi="Arial" w:cs="Arial"/>
          <w:b/>
          <w:bCs/>
          <w:color w:val="000000" w:themeColor="text1"/>
          <w:sz w:val="24"/>
          <w:szCs w:val="24"/>
          <w:u w:val="single"/>
          <w:lang w:eastAsia="en-US"/>
        </w:rPr>
        <w:t>iolence</w:t>
      </w:r>
    </w:p>
    <w:p w14:paraId="71210FB0" w14:textId="1593D698" w:rsidR="00FB0E0B" w:rsidRPr="00C9125A" w:rsidRDefault="00FB0E0B" w:rsidP="00124755">
      <w:pPr>
        <w:autoSpaceDE w:val="0"/>
        <w:autoSpaceDN w:val="0"/>
        <w:adjustRightInd w:val="0"/>
        <w:spacing w:after="0"/>
        <w:jc w:val="both"/>
        <w:rPr>
          <w:rFonts w:ascii="Arial" w:eastAsiaTheme="minorHAnsi" w:hAnsi="Arial" w:cs="Arial"/>
          <w:bCs/>
          <w:color w:val="000000" w:themeColor="text1"/>
          <w:sz w:val="20"/>
          <w:szCs w:val="20"/>
          <w:lang w:eastAsia="en-US"/>
        </w:rPr>
      </w:pPr>
      <w:r w:rsidRPr="00C9125A">
        <w:rPr>
          <w:rFonts w:ascii="Arial" w:eastAsiaTheme="minorHAnsi" w:hAnsi="Arial" w:cs="Arial"/>
          <w:bCs/>
          <w:color w:val="000000" w:themeColor="text1"/>
          <w:sz w:val="20"/>
          <w:szCs w:val="20"/>
          <w:lang w:eastAsia="en-US"/>
        </w:rPr>
        <w:t>Serious violence is a continuing safeguarding concern. It may involve physical assault, carrying, threatening with, or using weapons, often in the context of peer conflict or bullying, and it can also be associated with criminal exploitation. Staff should report any concerns about a child carrying or using a weapon (or expressing intent to do so) to the designated safeguarding lead (or a deputy).</w:t>
      </w:r>
    </w:p>
    <w:p w14:paraId="38CB0A50" w14:textId="77777777" w:rsidR="00FB0E0B" w:rsidRPr="00C9125A" w:rsidRDefault="00FB0E0B" w:rsidP="00124755">
      <w:pPr>
        <w:autoSpaceDE w:val="0"/>
        <w:autoSpaceDN w:val="0"/>
        <w:adjustRightInd w:val="0"/>
        <w:spacing w:after="0"/>
        <w:jc w:val="both"/>
        <w:rPr>
          <w:rFonts w:ascii="Arial" w:eastAsiaTheme="minorHAnsi" w:hAnsi="Arial" w:cs="Arial"/>
          <w:bCs/>
          <w:color w:val="000000" w:themeColor="text1"/>
          <w:sz w:val="16"/>
          <w:szCs w:val="16"/>
          <w:lang w:eastAsia="en-US"/>
        </w:rPr>
      </w:pPr>
    </w:p>
    <w:p w14:paraId="15A787FC" w14:textId="1C63B95E" w:rsidR="00AA42B8" w:rsidRPr="00C9125A" w:rsidRDefault="00E262A5" w:rsidP="00124755">
      <w:pPr>
        <w:autoSpaceDE w:val="0"/>
        <w:autoSpaceDN w:val="0"/>
        <w:adjustRightInd w:val="0"/>
        <w:spacing w:after="0"/>
        <w:jc w:val="both"/>
        <w:rPr>
          <w:rFonts w:ascii="Arial" w:eastAsiaTheme="minorHAnsi" w:hAnsi="Arial" w:cs="Arial"/>
          <w:bCs/>
          <w:color w:val="000000" w:themeColor="text1"/>
          <w:sz w:val="20"/>
          <w:szCs w:val="20"/>
          <w:lang w:eastAsia="en-US"/>
        </w:rPr>
      </w:pPr>
      <w:r w:rsidRPr="00C9125A">
        <w:rPr>
          <w:rFonts w:ascii="Arial" w:eastAsiaTheme="minorHAnsi" w:hAnsi="Arial" w:cs="Arial"/>
          <w:bCs/>
          <w:color w:val="000000" w:themeColor="text1"/>
          <w:sz w:val="20"/>
          <w:szCs w:val="20"/>
          <w:lang w:eastAsia="en-US"/>
        </w:rPr>
        <w:t>A</w:t>
      </w:r>
      <w:r w:rsidR="00AA42B8" w:rsidRPr="00C9125A">
        <w:rPr>
          <w:rFonts w:ascii="Arial" w:eastAsiaTheme="minorHAnsi" w:hAnsi="Arial" w:cs="Arial"/>
          <w:bCs/>
          <w:color w:val="000000" w:themeColor="text1"/>
          <w:sz w:val="20"/>
          <w:szCs w:val="20"/>
          <w:lang w:eastAsia="en-US"/>
        </w:rPr>
        <w:t xml:space="preserve">ll staff </w:t>
      </w:r>
      <w:r w:rsidR="00980C91" w:rsidRPr="00C9125A">
        <w:rPr>
          <w:rFonts w:ascii="Arial" w:eastAsiaTheme="minorHAnsi" w:hAnsi="Arial" w:cs="Arial"/>
          <w:bCs/>
          <w:color w:val="000000" w:themeColor="text1"/>
          <w:sz w:val="20"/>
          <w:szCs w:val="20"/>
          <w:lang w:eastAsia="en-US"/>
        </w:rPr>
        <w:t>are</w:t>
      </w:r>
      <w:r w:rsidR="00AA42B8" w:rsidRPr="00C9125A">
        <w:rPr>
          <w:rFonts w:ascii="Arial" w:eastAsiaTheme="minorHAnsi" w:hAnsi="Arial" w:cs="Arial"/>
          <w:bCs/>
          <w:color w:val="000000" w:themeColor="text1"/>
          <w:sz w:val="20"/>
          <w:szCs w:val="20"/>
          <w:lang w:eastAsia="en-US"/>
        </w:rPr>
        <w:t xml:space="preserve"> aware of indicators, which may signal that children are at risk from, or are involved</w:t>
      </w:r>
      <w:r w:rsidR="00180EDA" w:rsidRPr="00C9125A">
        <w:rPr>
          <w:rFonts w:ascii="Arial" w:eastAsiaTheme="minorHAnsi" w:hAnsi="Arial" w:cs="Arial"/>
          <w:bCs/>
          <w:color w:val="000000" w:themeColor="text1"/>
          <w:sz w:val="20"/>
          <w:szCs w:val="20"/>
          <w:lang w:eastAsia="en-US"/>
        </w:rPr>
        <w:t xml:space="preserve"> in committing</w:t>
      </w:r>
      <w:r w:rsidR="00AA42B8" w:rsidRPr="00C9125A">
        <w:rPr>
          <w:rFonts w:ascii="Arial" w:eastAsiaTheme="minorHAnsi" w:hAnsi="Arial" w:cs="Arial"/>
          <w:bCs/>
          <w:color w:val="000000" w:themeColor="text1"/>
          <w:sz w:val="20"/>
          <w:szCs w:val="20"/>
          <w:lang w:eastAsia="en-US"/>
        </w:rPr>
        <w:t xml:space="preserve"> serious vio</w:t>
      </w:r>
      <w:r w:rsidR="00180EDA" w:rsidRPr="00C9125A">
        <w:rPr>
          <w:rFonts w:ascii="Arial" w:eastAsiaTheme="minorHAnsi" w:hAnsi="Arial" w:cs="Arial"/>
          <w:bCs/>
          <w:color w:val="000000" w:themeColor="text1"/>
          <w:sz w:val="20"/>
          <w:szCs w:val="20"/>
          <w:lang w:eastAsia="en-US"/>
        </w:rPr>
        <w:t>lence.</w:t>
      </w:r>
      <w:r w:rsidR="00AA42B8" w:rsidRPr="00C9125A">
        <w:rPr>
          <w:rFonts w:ascii="Arial" w:eastAsiaTheme="minorHAnsi" w:hAnsi="Arial" w:cs="Arial"/>
          <w:bCs/>
          <w:color w:val="000000" w:themeColor="text1"/>
          <w:sz w:val="20"/>
          <w:szCs w:val="20"/>
          <w:lang w:eastAsia="en-US"/>
        </w:rPr>
        <w:t xml:space="preserve"> These may include increased absence from school, a change in friendships or relationships with older individuals or groups, a significant decline in</w:t>
      </w:r>
      <w:r w:rsidR="00180EDA" w:rsidRPr="00C9125A">
        <w:rPr>
          <w:rFonts w:ascii="Arial" w:eastAsiaTheme="minorHAnsi" w:hAnsi="Arial" w:cs="Arial"/>
          <w:bCs/>
          <w:color w:val="000000" w:themeColor="text1"/>
          <w:sz w:val="20"/>
          <w:szCs w:val="20"/>
          <w:lang w:eastAsia="en-US"/>
        </w:rPr>
        <w:t xml:space="preserve"> education</w:t>
      </w:r>
      <w:r w:rsidR="00AA42B8" w:rsidRPr="00C9125A">
        <w:rPr>
          <w:rFonts w:ascii="Arial" w:eastAsiaTheme="minorHAnsi" w:hAnsi="Arial" w:cs="Arial"/>
          <w:bCs/>
          <w:color w:val="000000" w:themeColor="text1"/>
          <w:sz w:val="20"/>
          <w:szCs w:val="20"/>
          <w:lang w:eastAsia="en-US"/>
        </w:rPr>
        <w:t xml:space="preserve"> performance</w:t>
      </w:r>
      <w:r w:rsidR="00180EDA" w:rsidRPr="00C9125A">
        <w:rPr>
          <w:rFonts w:ascii="Arial" w:eastAsiaTheme="minorHAnsi" w:hAnsi="Arial" w:cs="Arial"/>
          <w:bCs/>
          <w:color w:val="000000" w:themeColor="text1"/>
          <w:sz w:val="20"/>
          <w:szCs w:val="20"/>
          <w:lang w:eastAsia="en-US"/>
        </w:rPr>
        <w:t>,</w:t>
      </w:r>
      <w:r w:rsidR="00AA42B8" w:rsidRPr="00C9125A">
        <w:rPr>
          <w:rFonts w:ascii="Arial" w:eastAsiaTheme="minorHAnsi" w:hAnsi="Arial" w:cs="Arial"/>
          <w:bCs/>
          <w:color w:val="000000" w:themeColor="text1"/>
          <w:sz w:val="20"/>
          <w:szCs w:val="20"/>
          <w:lang w:eastAsia="en-US"/>
        </w:rPr>
        <w:t xml:space="preserve"> signs of self-harm or a significant change in wellbeing, or signs of assault or unexplained injuries. Unexplained gifts or new possessions could also indicate that children have been approached by, or are involved with, individuals associated with criminal networks or gangs</w:t>
      </w:r>
      <w:r w:rsidR="00180EDA" w:rsidRPr="00C9125A">
        <w:rPr>
          <w:rFonts w:ascii="Arial" w:eastAsiaTheme="minorHAnsi" w:hAnsi="Arial" w:cs="Arial"/>
          <w:bCs/>
          <w:color w:val="000000" w:themeColor="text1"/>
          <w:sz w:val="20"/>
          <w:szCs w:val="20"/>
          <w:lang w:eastAsia="en-US"/>
        </w:rPr>
        <w:t xml:space="preserve"> and may be at risk of criminal exploitation. </w:t>
      </w:r>
    </w:p>
    <w:p w14:paraId="57188F5C" w14:textId="77777777" w:rsidR="00E73E3B" w:rsidRPr="00D2258B" w:rsidRDefault="00E73E3B" w:rsidP="00AA42B8">
      <w:pPr>
        <w:autoSpaceDE w:val="0"/>
        <w:autoSpaceDN w:val="0"/>
        <w:adjustRightInd w:val="0"/>
        <w:spacing w:after="0"/>
        <w:jc w:val="both"/>
        <w:rPr>
          <w:rFonts w:ascii="Arial" w:eastAsiaTheme="minorHAnsi" w:hAnsi="Arial" w:cs="Arial"/>
          <w:color w:val="000000" w:themeColor="text1"/>
          <w:sz w:val="16"/>
          <w:szCs w:val="16"/>
          <w:lang w:eastAsia="en-US"/>
        </w:rPr>
      </w:pPr>
    </w:p>
    <w:p w14:paraId="6D3E39CF" w14:textId="72EF9218" w:rsidR="00086A21" w:rsidRPr="00C9125A" w:rsidRDefault="00E573C9" w:rsidP="00AA42B8">
      <w:pPr>
        <w:pStyle w:val="Default"/>
        <w:spacing w:line="276" w:lineRule="auto"/>
        <w:jc w:val="both"/>
        <w:rPr>
          <w:rFonts w:ascii="Arial" w:hAnsi="Arial" w:cs="Arial"/>
          <w:color w:val="000000" w:themeColor="text1"/>
          <w:sz w:val="20"/>
          <w:szCs w:val="20"/>
        </w:rPr>
      </w:pPr>
      <w:r w:rsidRPr="00C9125A">
        <w:rPr>
          <w:rFonts w:ascii="Arial" w:hAnsi="Arial" w:cs="Arial"/>
          <w:color w:val="000000" w:themeColor="text1"/>
          <w:sz w:val="20"/>
          <w:szCs w:val="20"/>
        </w:rPr>
        <w:lastRenderedPageBreak/>
        <w:t xml:space="preserve">All staff should be aware of the range of risk factors which increase the likelihood of involvement in serious violence, such as being male, having been frequently absent or </w:t>
      </w:r>
      <w:r w:rsidR="00180EDA" w:rsidRPr="00C9125A">
        <w:rPr>
          <w:rFonts w:ascii="Arial" w:hAnsi="Arial" w:cs="Arial"/>
          <w:color w:val="000000" w:themeColor="text1"/>
          <w:sz w:val="20"/>
          <w:szCs w:val="20"/>
        </w:rPr>
        <w:t>suspended, spent time in Alternative Provision or permanently excluded from school,</w:t>
      </w:r>
      <w:r w:rsidRPr="00C9125A">
        <w:rPr>
          <w:rFonts w:ascii="Arial" w:hAnsi="Arial" w:cs="Arial"/>
          <w:color w:val="000000" w:themeColor="text1"/>
          <w:sz w:val="20"/>
          <w:szCs w:val="20"/>
        </w:rPr>
        <w:t xml:space="preserve"> having experienced child maltreatment and having been involved in offending, such as theft or robbery</w:t>
      </w:r>
      <w:r w:rsidR="00180EDA" w:rsidRPr="00C9125A">
        <w:rPr>
          <w:rFonts w:ascii="Arial" w:hAnsi="Arial" w:cs="Arial"/>
          <w:color w:val="000000" w:themeColor="text1"/>
          <w:sz w:val="20"/>
          <w:szCs w:val="20"/>
        </w:rPr>
        <w:t>, having used drugs or alcohol in early adolescence, and having previously been a victim or previously perpetrated violence</w:t>
      </w:r>
      <w:r w:rsidRPr="00C9125A">
        <w:rPr>
          <w:rFonts w:ascii="Arial" w:hAnsi="Arial" w:cs="Arial"/>
          <w:color w:val="000000" w:themeColor="text1"/>
          <w:sz w:val="20"/>
          <w:szCs w:val="20"/>
        </w:rPr>
        <w:t>. Advice for schools and colleges is provided in the Home Office’s Preventing youth violence and gang involvement and its Criminal exploitation of children and vulnerable adults: county lines guidance.</w:t>
      </w:r>
    </w:p>
    <w:p w14:paraId="20FC298B" w14:textId="77777777" w:rsidR="00220EAD" w:rsidRPr="009451C1" w:rsidRDefault="00220EAD" w:rsidP="00522AC7">
      <w:pPr>
        <w:keepNext/>
        <w:spacing w:after="0"/>
        <w:jc w:val="both"/>
        <w:outlineLvl w:val="2"/>
        <w:rPr>
          <w:rFonts w:ascii="Arial" w:eastAsia="Times New Roman" w:hAnsi="Arial" w:cs="Arial"/>
          <w:b/>
          <w:bCs/>
          <w:color w:val="000000" w:themeColor="text1"/>
          <w:sz w:val="24"/>
          <w:szCs w:val="24"/>
          <w:u w:val="single"/>
          <w:lang w:eastAsia="en-GB"/>
        </w:rPr>
      </w:pPr>
    </w:p>
    <w:p w14:paraId="4E0199ED" w14:textId="77777777" w:rsidR="00B4096E" w:rsidRPr="009948F2" w:rsidRDefault="00B4096E" w:rsidP="008760BF">
      <w:pPr>
        <w:spacing w:after="0"/>
        <w:jc w:val="both"/>
        <w:rPr>
          <w:rFonts w:asciiTheme="minorHAnsi" w:eastAsia="Times New Roman" w:hAnsiTheme="minorHAnsi" w:cstheme="minorHAnsi"/>
          <w:color w:val="000000" w:themeColor="text1"/>
          <w:sz w:val="20"/>
          <w:szCs w:val="20"/>
          <w:u w:val="single"/>
          <w:lang w:eastAsia="en-GB"/>
        </w:rPr>
      </w:pPr>
      <w:r w:rsidRPr="009948F2">
        <w:rPr>
          <w:rFonts w:asciiTheme="minorHAnsi" w:eastAsia="Times New Roman" w:hAnsiTheme="minorHAnsi" w:cstheme="minorHAnsi"/>
          <w:color w:val="000000" w:themeColor="text1"/>
          <w:sz w:val="20"/>
          <w:szCs w:val="20"/>
          <w:u w:val="single"/>
          <w:lang w:eastAsia="en-GB"/>
        </w:rPr>
        <w:t xml:space="preserve">Nudes and semi-nudes, including where generated by AI </w:t>
      </w:r>
    </w:p>
    <w:p w14:paraId="23824025" w14:textId="67EB1308" w:rsidR="00B4096E" w:rsidRPr="009948F2" w:rsidRDefault="00B4096E" w:rsidP="008760BF">
      <w:pPr>
        <w:spacing w:after="0"/>
        <w:jc w:val="both"/>
        <w:rPr>
          <w:rFonts w:asciiTheme="minorHAnsi" w:eastAsia="Times New Roman" w:hAnsiTheme="minorHAnsi" w:cstheme="minorHAnsi"/>
          <w:color w:val="000000" w:themeColor="text1"/>
          <w:sz w:val="20"/>
          <w:szCs w:val="20"/>
          <w:lang w:eastAsia="en-GB"/>
        </w:rPr>
      </w:pPr>
      <w:r w:rsidRPr="009948F2">
        <w:rPr>
          <w:rFonts w:asciiTheme="minorHAnsi" w:eastAsia="Times New Roman" w:hAnsiTheme="minorHAnsi" w:cstheme="minorHAnsi"/>
          <w:color w:val="000000" w:themeColor="text1"/>
          <w:sz w:val="20"/>
          <w:szCs w:val="20"/>
          <w:lang w:eastAsia="en-GB"/>
        </w:rPr>
        <w:t>For the purposes of this guidance, the term ‘making or sharing nudes and semi nudes’ refers to the creation, sending or posting of nude or semi-nude images by young people under the age of 18. The term ‘images’ includes all visual content, such as photographs, videos and livestreams. We use the term ‘nudes’ because it is the most widely understood by young people and best captures the full range of image-sharing behaviours.</w:t>
      </w:r>
      <w:r w:rsidR="00CC0BAC" w:rsidRPr="009948F2">
        <w:rPr>
          <w:rFonts w:asciiTheme="minorHAnsi" w:eastAsia="Times New Roman" w:hAnsiTheme="minorHAnsi" w:cstheme="minorHAnsi"/>
          <w:color w:val="000000" w:themeColor="text1"/>
          <w:sz w:val="20"/>
          <w:szCs w:val="20"/>
          <w:lang w:eastAsia="en-GB"/>
        </w:rPr>
        <w:t xml:space="preserve"> </w:t>
      </w:r>
      <w:r w:rsidR="00CC0BAC" w:rsidRPr="009948F2">
        <w:rPr>
          <w:rFonts w:asciiTheme="minorHAnsi" w:hAnsiTheme="minorHAnsi" w:cstheme="minorHAnsi"/>
          <w:color w:val="000000" w:themeColor="text1"/>
          <w:sz w:val="20"/>
          <w:szCs w:val="20"/>
          <w:shd w:val="clear" w:color="auto" w:fill="FFFFFF"/>
        </w:rPr>
        <w:t>It also includes AI-generated intimate images and videos.</w:t>
      </w:r>
    </w:p>
    <w:p w14:paraId="7600B00F" w14:textId="77777777" w:rsidR="00B4096E" w:rsidRPr="009948F2" w:rsidRDefault="00B4096E" w:rsidP="008760BF">
      <w:pPr>
        <w:spacing w:after="0"/>
        <w:jc w:val="both"/>
        <w:rPr>
          <w:rFonts w:asciiTheme="minorHAnsi" w:eastAsia="Times New Roman" w:hAnsiTheme="minorHAnsi" w:cstheme="minorHAnsi"/>
          <w:color w:val="000000" w:themeColor="text1"/>
          <w:sz w:val="16"/>
          <w:szCs w:val="16"/>
          <w:lang w:eastAsia="en-GB"/>
        </w:rPr>
      </w:pPr>
    </w:p>
    <w:p w14:paraId="3BB741FB" w14:textId="37993A21" w:rsidR="00522AC7" w:rsidRPr="009948F2" w:rsidRDefault="00B4096E" w:rsidP="008760BF">
      <w:pPr>
        <w:spacing w:after="0"/>
        <w:jc w:val="both"/>
        <w:rPr>
          <w:rFonts w:asciiTheme="minorHAnsi" w:eastAsia="Times New Roman" w:hAnsiTheme="minorHAnsi" w:cstheme="minorHAnsi"/>
          <w:color w:val="000000" w:themeColor="text1"/>
          <w:sz w:val="20"/>
          <w:szCs w:val="20"/>
          <w:lang w:val="en" w:eastAsia="en-GB"/>
        </w:rPr>
      </w:pPr>
      <w:r w:rsidRPr="009948F2">
        <w:rPr>
          <w:rFonts w:asciiTheme="minorHAnsi" w:eastAsia="Times New Roman" w:hAnsiTheme="minorHAnsi" w:cstheme="minorHAnsi"/>
          <w:color w:val="000000" w:themeColor="text1"/>
          <w:sz w:val="20"/>
          <w:szCs w:val="20"/>
          <w:lang w:eastAsia="en-GB"/>
        </w:rPr>
        <w:t>Images may be taken by the child themselves (sometimes referred to as ‘self-generated imagery’) or taken or created by another person. They may also be digitally altered or wholly generated using artificial intelligence, including what are sometimes described as ‘deepfakes’ or ‘deep nudes</w:t>
      </w:r>
      <w:proofErr w:type="gramStart"/>
      <w:r w:rsidRPr="009948F2">
        <w:rPr>
          <w:rFonts w:asciiTheme="minorHAnsi" w:eastAsia="Times New Roman" w:hAnsiTheme="minorHAnsi" w:cstheme="minorHAnsi"/>
          <w:color w:val="000000" w:themeColor="text1"/>
          <w:sz w:val="20"/>
          <w:szCs w:val="20"/>
          <w:lang w:eastAsia="en-GB"/>
        </w:rPr>
        <w:t>’.</w:t>
      </w:r>
      <w:r w:rsidR="00DE0810" w:rsidRPr="009948F2">
        <w:rPr>
          <w:rFonts w:asciiTheme="minorHAnsi" w:hAnsiTheme="minorHAnsi" w:cstheme="minorHAnsi"/>
          <w:color w:val="000000" w:themeColor="text1"/>
          <w:sz w:val="20"/>
          <w:szCs w:val="20"/>
          <w:shd w:val="clear" w:color="auto" w:fill="FFFFFF"/>
        </w:rPr>
        <w:t>.</w:t>
      </w:r>
      <w:proofErr w:type="gramEnd"/>
      <w:r w:rsidR="00DE0810" w:rsidRPr="009948F2">
        <w:rPr>
          <w:rFonts w:asciiTheme="minorHAnsi" w:hAnsiTheme="minorHAnsi" w:cstheme="minorHAnsi"/>
          <w:color w:val="000000" w:themeColor="text1"/>
          <w:sz w:val="20"/>
          <w:szCs w:val="20"/>
          <w:shd w:val="clear" w:color="auto" w:fill="FFFFFF"/>
        </w:rPr>
        <w:t xml:space="preserve"> It could also involve sharing between devices via services like Apple’s </w:t>
      </w:r>
      <w:proofErr w:type="spellStart"/>
      <w:r w:rsidR="00DE0810" w:rsidRPr="009948F2">
        <w:rPr>
          <w:rFonts w:asciiTheme="minorHAnsi" w:hAnsiTheme="minorHAnsi" w:cstheme="minorHAnsi"/>
          <w:color w:val="000000" w:themeColor="text1"/>
          <w:sz w:val="20"/>
          <w:szCs w:val="20"/>
          <w:shd w:val="clear" w:color="auto" w:fill="FFFFFF"/>
        </w:rPr>
        <w:t>AirDrop</w:t>
      </w:r>
      <w:proofErr w:type="spellEnd"/>
      <w:r w:rsidR="00DE0810" w:rsidRPr="009948F2">
        <w:rPr>
          <w:rFonts w:asciiTheme="minorHAnsi" w:hAnsiTheme="minorHAnsi" w:cstheme="minorHAnsi"/>
          <w:color w:val="000000" w:themeColor="text1"/>
          <w:sz w:val="20"/>
          <w:szCs w:val="20"/>
          <w:shd w:val="clear" w:color="auto" w:fill="FFFFFF"/>
        </w:rPr>
        <w:t xml:space="preserve"> which works offline.</w:t>
      </w:r>
      <w:r w:rsidR="00522AC7" w:rsidRPr="009948F2">
        <w:rPr>
          <w:rFonts w:asciiTheme="minorHAnsi" w:eastAsia="Times New Roman" w:hAnsiTheme="minorHAnsi" w:cstheme="minorHAnsi"/>
          <w:color w:val="000000" w:themeColor="text1"/>
          <w:sz w:val="20"/>
          <w:szCs w:val="20"/>
          <w:lang w:val="en" w:eastAsia="en-GB"/>
        </w:rPr>
        <w:t xml:space="preserve"> </w:t>
      </w:r>
    </w:p>
    <w:p w14:paraId="38F00B9E" w14:textId="573A9278" w:rsidR="00DE0810" w:rsidRPr="009948F2" w:rsidRDefault="00DE0810" w:rsidP="008760BF">
      <w:pPr>
        <w:spacing w:before="240" w:after="240"/>
        <w:jc w:val="both"/>
        <w:rPr>
          <w:rFonts w:asciiTheme="minorHAnsi" w:eastAsia="Times New Roman" w:hAnsiTheme="minorHAnsi" w:cstheme="minorHAnsi"/>
          <w:color w:val="000000" w:themeColor="text1"/>
          <w:sz w:val="20"/>
          <w:szCs w:val="20"/>
          <w:lang w:eastAsia="en-GB"/>
        </w:rPr>
      </w:pPr>
      <w:r w:rsidRPr="009948F2">
        <w:rPr>
          <w:rFonts w:asciiTheme="minorHAnsi" w:eastAsia="Times New Roman" w:hAnsiTheme="minorHAnsi" w:cstheme="minorHAnsi"/>
          <w:color w:val="000000" w:themeColor="text1"/>
          <w:sz w:val="20"/>
          <w:szCs w:val="20"/>
          <w:lang w:eastAsia="en-GB"/>
        </w:rPr>
        <w:t>Producing and sharing nudes and semi-nudes of under 18s is illegal, which causes considerable concern in education settings working with children and young people, and amongst parents and carers.</w:t>
      </w:r>
    </w:p>
    <w:p w14:paraId="3170C427" w14:textId="6D6B41C0" w:rsidR="00A31E66" w:rsidRPr="009948F2" w:rsidRDefault="00DE0810" w:rsidP="008760BF">
      <w:pPr>
        <w:spacing w:before="240" w:after="240"/>
        <w:jc w:val="both"/>
        <w:rPr>
          <w:color w:val="000000" w:themeColor="text1"/>
        </w:rPr>
      </w:pPr>
      <w:r w:rsidRPr="009948F2">
        <w:rPr>
          <w:rFonts w:asciiTheme="minorHAnsi" w:eastAsia="Times New Roman" w:hAnsiTheme="minorHAnsi" w:cstheme="minorHAnsi"/>
          <w:color w:val="000000" w:themeColor="text1"/>
          <w:sz w:val="20"/>
          <w:szCs w:val="20"/>
          <w:lang w:eastAsia="en-GB"/>
        </w:rPr>
        <w:t xml:space="preserve">Although the production of such images will likely take place outside of education settings, sharing can take place and the impacts of an incident are often identified or reported here. Our school will respond swiftly and confidently to make sure </w:t>
      </w:r>
      <w:proofErr w:type="gramStart"/>
      <w:r w:rsidRPr="009948F2">
        <w:rPr>
          <w:rFonts w:asciiTheme="minorHAnsi" w:eastAsia="Times New Roman" w:hAnsiTheme="minorHAnsi" w:cstheme="minorHAnsi"/>
          <w:color w:val="000000" w:themeColor="text1"/>
          <w:sz w:val="20"/>
          <w:szCs w:val="20"/>
          <w:lang w:eastAsia="en-GB"/>
        </w:rPr>
        <w:t>children</w:t>
      </w:r>
      <w:proofErr w:type="gramEnd"/>
      <w:r w:rsidRPr="009948F2">
        <w:rPr>
          <w:rFonts w:asciiTheme="minorHAnsi" w:eastAsia="Times New Roman" w:hAnsiTheme="minorHAnsi" w:cstheme="minorHAnsi"/>
          <w:color w:val="000000" w:themeColor="text1"/>
          <w:sz w:val="20"/>
          <w:szCs w:val="20"/>
          <w:lang w:eastAsia="en-GB"/>
        </w:rPr>
        <w:t xml:space="preserve"> and young people are safeguarded, supported, and educated. We will follow the guidance set out in the following document:</w:t>
      </w:r>
      <w:r w:rsidRPr="009948F2">
        <w:rPr>
          <w:rFonts w:asciiTheme="majorHAnsi" w:eastAsia="Times New Roman" w:hAnsiTheme="majorHAnsi" w:cstheme="majorHAnsi"/>
          <w:color w:val="000000" w:themeColor="text1"/>
          <w:sz w:val="20"/>
          <w:szCs w:val="20"/>
          <w:lang w:eastAsia="en-GB"/>
        </w:rPr>
        <w:t xml:space="preserve"> </w:t>
      </w:r>
      <w:hyperlink r:id="rId76" w:history="1">
        <w:r w:rsidR="00A31E66" w:rsidRPr="009948F2">
          <w:rPr>
            <w:rStyle w:val="Hyperlink"/>
            <w:rFonts w:asciiTheme="minorHAnsi" w:eastAsia="Times New Roman" w:hAnsiTheme="minorHAnsi" w:cstheme="minorHAnsi"/>
            <w:color w:val="000000" w:themeColor="text1"/>
            <w:sz w:val="20"/>
            <w:szCs w:val="20"/>
            <w:lang w:eastAsia="en-GB"/>
          </w:rPr>
          <w:t>Sharing nudes and semi-nudes: advice for education settings working with children and young people (updated March 2024) - GOV.UK</w:t>
        </w:r>
      </w:hyperlink>
    </w:p>
    <w:p w14:paraId="119818FF" w14:textId="77777777" w:rsidR="00174F20" w:rsidRPr="009948F2" w:rsidRDefault="00174F20" w:rsidP="00174F20">
      <w:pPr>
        <w:spacing w:before="240" w:after="240"/>
        <w:jc w:val="both"/>
        <w:rPr>
          <w:rFonts w:asciiTheme="minorHAnsi" w:eastAsia="Times New Roman" w:hAnsiTheme="minorHAnsi" w:cstheme="minorHAnsi"/>
          <w:color w:val="000000" w:themeColor="text1"/>
          <w:sz w:val="20"/>
          <w:szCs w:val="20"/>
          <w:lang w:eastAsia="en-GB"/>
        </w:rPr>
      </w:pPr>
      <w:r w:rsidRPr="009948F2">
        <w:rPr>
          <w:rFonts w:asciiTheme="minorHAnsi" w:eastAsia="Times New Roman" w:hAnsiTheme="minorHAnsi" w:cstheme="minorHAnsi"/>
          <w:color w:val="000000" w:themeColor="text1"/>
          <w:sz w:val="20"/>
          <w:szCs w:val="20"/>
          <w:lang w:eastAsia="en-GB"/>
        </w:rPr>
        <w:t>We take a safeguarding approach in response to all incidents involving the sharing of nude or semi-nude images, regardless of whether they are consensual or non-consensual. All such incidents require a safeguarding response, with a proportionate approach that considers the age, development, and circumstances of the children involved, as well as any elements of coercion, exploitation or vulnerability.</w:t>
      </w:r>
    </w:p>
    <w:p w14:paraId="22C48DEA" w14:textId="6A5FA928" w:rsidR="00E262A5" w:rsidRPr="009451C1" w:rsidRDefault="00AA42B8" w:rsidP="00AA42B8">
      <w:pPr>
        <w:pStyle w:val="Default"/>
        <w:spacing w:line="276" w:lineRule="auto"/>
        <w:jc w:val="both"/>
        <w:rPr>
          <w:rFonts w:ascii="Arial" w:hAnsi="Arial" w:cs="Arial"/>
        </w:rPr>
      </w:pPr>
      <w:r w:rsidRPr="009451C1">
        <w:rPr>
          <w:rFonts w:ascii="Arial" w:hAnsi="Arial" w:cs="Arial"/>
          <w:b/>
          <w:bCs/>
          <w:u w:val="single"/>
        </w:rPr>
        <w:t xml:space="preserve">Sexual </w:t>
      </w:r>
      <w:r w:rsidR="00C35683">
        <w:rPr>
          <w:rFonts w:ascii="Arial" w:hAnsi="Arial" w:cs="Arial"/>
          <w:b/>
          <w:bCs/>
          <w:u w:val="single"/>
        </w:rPr>
        <w:t>A</w:t>
      </w:r>
      <w:r w:rsidRPr="009451C1">
        <w:rPr>
          <w:rFonts w:ascii="Arial" w:hAnsi="Arial" w:cs="Arial"/>
          <w:b/>
          <w:bCs/>
          <w:u w:val="single"/>
        </w:rPr>
        <w:t>buse</w:t>
      </w:r>
    </w:p>
    <w:p w14:paraId="6984FE28" w14:textId="77777777" w:rsidR="00C344F4" w:rsidRDefault="00C344F4" w:rsidP="00AA42B8">
      <w:pPr>
        <w:pStyle w:val="Default"/>
        <w:spacing w:line="276" w:lineRule="auto"/>
        <w:jc w:val="both"/>
        <w:rPr>
          <w:rFonts w:ascii="Arial" w:hAnsi="Arial" w:cs="Arial"/>
          <w:sz w:val="20"/>
          <w:szCs w:val="20"/>
        </w:rPr>
      </w:pPr>
      <w:r w:rsidRPr="009451C1">
        <w:rPr>
          <w:rFonts w:ascii="Arial" w:hAnsi="Arial" w:cs="Arial"/>
          <w:sz w:val="20"/>
          <w:szCs w:val="20"/>
        </w:rPr>
        <w:t>Staff are aware of sexual abuse and that:</w:t>
      </w:r>
    </w:p>
    <w:p w14:paraId="2303F5C3" w14:textId="77777777" w:rsidR="009A21A9" w:rsidRPr="009451C1" w:rsidRDefault="009A21A9" w:rsidP="00AA42B8">
      <w:pPr>
        <w:pStyle w:val="Default"/>
        <w:spacing w:line="276" w:lineRule="auto"/>
        <w:jc w:val="both"/>
        <w:rPr>
          <w:rFonts w:ascii="Arial" w:hAnsi="Arial" w:cs="Arial"/>
          <w:sz w:val="20"/>
          <w:szCs w:val="20"/>
        </w:rPr>
      </w:pPr>
    </w:p>
    <w:p w14:paraId="2E172E8E" w14:textId="5053E158" w:rsidR="00977CF2" w:rsidRPr="009451C1" w:rsidRDefault="00C344F4" w:rsidP="007936C6">
      <w:pPr>
        <w:pStyle w:val="Default"/>
        <w:numPr>
          <w:ilvl w:val="0"/>
          <w:numId w:val="33"/>
        </w:numPr>
        <w:spacing w:line="276" w:lineRule="auto"/>
        <w:ind w:left="284" w:hanging="284"/>
        <w:jc w:val="both"/>
        <w:rPr>
          <w:rFonts w:ascii="Arial" w:hAnsi="Arial" w:cs="Arial"/>
          <w:sz w:val="20"/>
          <w:szCs w:val="20"/>
        </w:rPr>
      </w:pPr>
      <w:r w:rsidRPr="009451C1">
        <w:rPr>
          <w:rFonts w:ascii="Arial" w:hAnsi="Arial" w:cs="Arial"/>
          <w:sz w:val="20"/>
          <w:szCs w:val="20"/>
        </w:rPr>
        <w:t>It i</w:t>
      </w:r>
      <w:r w:rsidR="00AA42B8" w:rsidRPr="009451C1">
        <w:rPr>
          <w:rFonts w:ascii="Arial" w:hAnsi="Arial" w:cs="Arial"/>
          <w:sz w:val="20"/>
          <w:szCs w:val="20"/>
        </w:rPr>
        <w:t xml:space="preserve">nvolves forcing or enticing a child to take part in sexual activities, not necessarily involving a high level of violence, </w:t>
      </w:r>
      <w:proofErr w:type="gramStart"/>
      <w:r w:rsidR="00AA42B8" w:rsidRPr="009451C1">
        <w:rPr>
          <w:rFonts w:ascii="Arial" w:hAnsi="Arial" w:cs="Arial"/>
          <w:sz w:val="20"/>
          <w:szCs w:val="20"/>
        </w:rPr>
        <w:t>whether or not</w:t>
      </w:r>
      <w:proofErr w:type="gramEnd"/>
      <w:r w:rsidR="00AA42B8" w:rsidRPr="009451C1">
        <w:rPr>
          <w:rFonts w:ascii="Arial" w:hAnsi="Arial" w:cs="Arial"/>
          <w:sz w:val="20"/>
          <w:szCs w:val="20"/>
        </w:rPr>
        <w:t xml:space="preserve"> the chil</w:t>
      </w:r>
      <w:r w:rsidR="00977CF2" w:rsidRPr="009451C1">
        <w:rPr>
          <w:rFonts w:ascii="Arial" w:hAnsi="Arial" w:cs="Arial"/>
          <w:sz w:val="20"/>
          <w:szCs w:val="20"/>
        </w:rPr>
        <w:t>d is aware of what is happening</w:t>
      </w:r>
      <w:r w:rsidR="00AA42B8" w:rsidRPr="009451C1">
        <w:rPr>
          <w:rFonts w:ascii="Arial" w:hAnsi="Arial" w:cs="Arial"/>
          <w:sz w:val="20"/>
          <w:szCs w:val="20"/>
        </w:rPr>
        <w:t xml:space="preserve"> </w:t>
      </w:r>
    </w:p>
    <w:p w14:paraId="3CF8BF9E" w14:textId="77777777" w:rsidR="003D6BB1" w:rsidRPr="00B80062" w:rsidRDefault="003D6BB1" w:rsidP="003D6BB1">
      <w:pPr>
        <w:pStyle w:val="Default"/>
        <w:spacing w:line="276" w:lineRule="auto"/>
        <w:ind w:left="284"/>
        <w:jc w:val="both"/>
        <w:rPr>
          <w:rFonts w:ascii="Arial" w:hAnsi="Arial" w:cs="Arial"/>
          <w:color w:val="000000" w:themeColor="text1"/>
          <w:sz w:val="12"/>
          <w:szCs w:val="12"/>
        </w:rPr>
      </w:pPr>
    </w:p>
    <w:p w14:paraId="4A61D840" w14:textId="0A2D6FB1" w:rsidR="00C344F4" w:rsidRPr="00B80062" w:rsidRDefault="00AA42B8" w:rsidP="007936C6">
      <w:pPr>
        <w:pStyle w:val="Default"/>
        <w:numPr>
          <w:ilvl w:val="0"/>
          <w:numId w:val="33"/>
        </w:numPr>
        <w:spacing w:line="276" w:lineRule="auto"/>
        <w:ind w:left="284" w:hanging="284"/>
        <w:jc w:val="both"/>
        <w:rPr>
          <w:rFonts w:ascii="Arial" w:hAnsi="Arial" w:cs="Arial"/>
          <w:color w:val="000000" w:themeColor="text1"/>
          <w:sz w:val="20"/>
          <w:szCs w:val="20"/>
        </w:rPr>
      </w:pPr>
      <w:r w:rsidRPr="00B80062">
        <w:rPr>
          <w:rFonts w:ascii="Arial" w:hAnsi="Arial" w:cs="Arial"/>
          <w:color w:val="000000" w:themeColor="text1"/>
          <w:sz w:val="20"/>
          <w:szCs w:val="20"/>
        </w:rPr>
        <w:t xml:space="preserve">The activities may involve physical contact, including assault by penetration (for example rape or </w:t>
      </w:r>
      <w:r w:rsidR="00B4096E" w:rsidRPr="00B80062">
        <w:rPr>
          <w:rFonts w:ascii="Arial" w:hAnsi="Arial" w:cs="Arial"/>
          <w:color w:val="000000" w:themeColor="text1"/>
          <w:sz w:val="20"/>
          <w:szCs w:val="20"/>
        </w:rPr>
        <w:t>penetration with an object</w:t>
      </w:r>
      <w:r w:rsidRPr="00B80062">
        <w:rPr>
          <w:rFonts w:ascii="Arial" w:hAnsi="Arial" w:cs="Arial"/>
          <w:color w:val="000000" w:themeColor="text1"/>
          <w:sz w:val="20"/>
          <w:szCs w:val="20"/>
        </w:rPr>
        <w:t>) or non-penetrative acts such as masturbation, kissing, rubbing a</w:t>
      </w:r>
      <w:r w:rsidR="00977CF2" w:rsidRPr="00B80062">
        <w:rPr>
          <w:rFonts w:ascii="Arial" w:hAnsi="Arial" w:cs="Arial"/>
          <w:color w:val="000000" w:themeColor="text1"/>
          <w:sz w:val="20"/>
          <w:szCs w:val="20"/>
        </w:rPr>
        <w:t>nd touching outside of clothing</w:t>
      </w:r>
      <w:r w:rsidRPr="00B80062">
        <w:rPr>
          <w:rFonts w:ascii="Arial" w:hAnsi="Arial" w:cs="Arial"/>
          <w:color w:val="000000" w:themeColor="text1"/>
          <w:sz w:val="20"/>
          <w:szCs w:val="20"/>
        </w:rPr>
        <w:t xml:space="preserve"> </w:t>
      </w:r>
    </w:p>
    <w:p w14:paraId="0A326B30" w14:textId="43125C0B" w:rsidR="00F81C63" w:rsidRPr="00B80062" w:rsidRDefault="00C344F4" w:rsidP="007936C6">
      <w:pPr>
        <w:pStyle w:val="ListParagraph"/>
        <w:numPr>
          <w:ilvl w:val="0"/>
          <w:numId w:val="33"/>
        </w:numPr>
        <w:autoSpaceDE w:val="0"/>
        <w:autoSpaceDN w:val="0"/>
        <w:adjustRightInd w:val="0"/>
        <w:spacing w:after="197"/>
        <w:ind w:left="284" w:hanging="284"/>
        <w:jc w:val="both"/>
        <w:rPr>
          <w:rFonts w:ascii="Arial" w:eastAsiaTheme="minorHAnsi" w:hAnsi="Arial" w:cs="Arial"/>
          <w:color w:val="000000" w:themeColor="text1"/>
          <w:sz w:val="20"/>
          <w:szCs w:val="20"/>
          <w:lang w:eastAsia="en-US"/>
        </w:rPr>
      </w:pPr>
      <w:r w:rsidRPr="00B80062">
        <w:rPr>
          <w:rFonts w:ascii="Arial" w:eastAsiaTheme="minorHAnsi" w:hAnsi="Arial" w:cs="Arial"/>
          <w:color w:val="000000" w:themeColor="text1"/>
          <w:sz w:val="20"/>
          <w:szCs w:val="20"/>
          <w:lang w:eastAsia="en-US"/>
        </w:rPr>
        <w:t>It</w:t>
      </w:r>
      <w:r w:rsidR="00AA42B8" w:rsidRPr="00B80062">
        <w:rPr>
          <w:rFonts w:ascii="Arial" w:eastAsiaTheme="minorHAnsi" w:hAnsi="Arial" w:cs="Arial"/>
          <w:color w:val="000000" w:themeColor="text1"/>
          <w:sz w:val="20"/>
          <w:szCs w:val="20"/>
          <w:lang w:eastAsia="en-US"/>
        </w:rPr>
        <w:t xml:space="preserve"> may also include non-contact activities, such as involving children in looking at, or in the production of, sexual images, watching sexual activities, encouraging children to behave in sexually inappropriate ways, or grooming a child in preparation for ab</w:t>
      </w:r>
      <w:r w:rsidR="00977CF2" w:rsidRPr="00B80062">
        <w:rPr>
          <w:rFonts w:ascii="Arial" w:eastAsiaTheme="minorHAnsi" w:hAnsi="Arial" w:cs="Arial"/>
          <w:color w:val="000000" w:themeColor="text1"/>
          <w:sz w:val="20"/>
          <w:szCs w:val="20"/>
          <w:lang w:eastAsia="en-US"/>
        </w:rPr>
        <w:t>use</w:t>
      </w:r>
    </w:p>
    <w:p w14:paraId="6CDE72F9" w14:textId="65B3CF68" w:rsidR="001C2340" w:rsidRPr="00B80062" w:rsidRDefault="00F81C63" w:rsidP="007936C6">
      <w:pPr>
        <w:pStyle w:val="ListParagraph"/>
        <w:numPr>
          <w:ilvl w:val="0"/>
          <w:numId w:val="33"/>
        </w:numPr>
        <w:autoSpaceDE w:val="0"/>
        <w:autoSpaceDN w:val="0"/>
        <w:adjustRightInd w:val="0"/>
        <w:spacing w:after="197"/>
        <w:ind w:left="284" w:hanging="284"/>
        <w:jc w:val="both"/>
        <w:rPr>
          <w:rFonts w:ascii="Arial" w:eastAsiaTheme="minorHAnsi" w:hAnsi="Arial" w:cs="Arial"/>
          <w:color w:val="000000" w:themeColor="text1"/>
          <w:sz w:val="20"/>
          <w:szCs w:val="20"/>
          <w:lang w:eastAsia="en-US"/>
        </w:rPr>
      </w:pPr>
      <w:r w:rsidRPr="00B80062">
        <w:rPr>
          <w:rFonts w:ascii="Arial" w:eastAsiaTheme="minorHAnsi" w:hAnsi="Arial" w:cs="Arial"/>
          <w:color w:val="000000" w:themeColor="text1"/>
          <w:sz w:val="20"/>
          <w:szCs w:val="20"/>
          <w:lang w:eastAsia="en-US"/>
        </w:rPr>
        <w:t xml:space="preserve">It can take place online, and technology can be used to facilitate offline abuse </w:t>
      </w:r>
    </w:p>
    <w:p w14:paraId="499F50E3" w14:textId="77777777" w:rsidR="00752B9C" w:rsidRPr="00B80062" w:rsidRDefault="00C344F4" w:rsidP="007936C6">
      <w:pPr>
        <w:pStyle w:val="ListParagraph"/>
        <w:numPr>
          <w:ilvl w:val="0"/>
          <w:numId w:val="33"/>
        </w:numPr>
        <w:autoSpaceDE w:val="0"/>
        <w:autoSpaceDN w:val="0"/>
        <w:adjustRightInd w:val="0"/>
        <w:spacing w:after="197"/>
        <w:ind w:left="284" w:hanging="284"/>
        <w:jc w:val="both"/>
        <w:rPr>
          <w:rFonts w:ascii="Arial" w:eastAsiaTheme="minorHAnsi" w:hAnsi="Arial" w:cs="Arial"/>
          <w:color w:val="000000" w:themeColor="text1"/>
          <w:sz w:val="20"/>
          <w:szCs w:val="20"/>
          <w:lang w:eastAsia="en-US"/>
        </w:rPr>
      </w:pPr>
      <w:r w:rsidRPr="00B80062">
        <w:rPr>
          <w:rFonts w:ascii="Arial" w:eastAsiaTheme="minorHAnsi" w:hAnsi="Arial" w:cs="Arial"/>
          <w:color w:val="000000" w:themeColor="text1"/>
          <w:sz w:val="20"/>
          <w:szCs w:val="20"/>
          <w:lang w:eastAsia="en-US"/>
        </w:rPr>
        <w:t xml:space="preserve">It </w:t>
      </w:r>
      <w:r w:rsidR="00AA42B8" w:rsidRPr="00B80062">
        <w:rPr>
          <w:rFonts w:ascii="Arial" w:eastAsiaTheme="minorHAnsi" w:hAnsi="Arial" w:cs="Arial"/>
          <w:color w:val="000000" w:themeColor="text1"/>
          <w:sz w:val="20"/>
          <w:szCs w:val="20"/>
          <w:lang w:eastAsia="en-US"/>
        </w:rPr>
        <w:t>is not solely perpetrated by adult males. Women can also commit acts of sexu</w:t>
      </w:r>
      <w:r w:rsidR="00977CF2" w:rsidRPr="00B80062">
        <w:rPr>
          <w:rFonts w:ascii="Arial" w:eastAsiaTheme="minorHAnsi" w:hAnsi="Arial" w:cs="Arial"/>
          <w:color w:val="000000" w:themeColor="text1"/>
          <w:sz w:val="20"/>
          <w:szCs w:val="20"/>
          <w:lang w:eastAsia="en-US"/>
        </w:rPr>
        <w:t>al abuse, as can other children</w:t>
      </w:r>
      <w:r w:rsidR="00AA42B8" w:rsidRPr="00B80062">
        <w:rPr>
          <w:rFonts w:ascii="Arial" w:eastAsiaTheme="minorHAnsi" w:hAnsi="Arial" w:cs="Arial"/>
          <w:color w:val="000000" w:themeColor="text1"/>
          <w:sz w:val="20"/>
          <w:szCs w:val="20"/>
          <w:lang w:eastAsia="en-US"/>
        </w:rPr>
        <w:t xml:space="preserve"> </w:t>
      </w:r>
    </w:p>
    <w:p w14:paraId="7FEEE396" w14:textId="77777777" w:rsidR="00752B9C" w:rsidRPr="00B80062" w:rsidRDefault="00752B9C" w:rsidP="00977CF2">
      <w:pPr>
        <w:pStyle w:val="ListParagraph"/>
        <w:spacing w:after="0"/>
        <w:ind w:left="284" w:hanging="284"/>
        <w:rPr>
          <w:rFonts w:ascii="Arial" w:eastAsiaTheme="minorHAnsi" w:hAnsi="Arial" w:cs="Arial"/>
          <w:color w:val="000000" w:themeColor="text1"/>
          <w:sz w:val="12"/>
          <w:szCs w:val="12"/>
          <w:lang w:eastAsia="en-US"/>
        </w:rPr>
      </w:pPr>
    </w:p>
    <w:p w14:paraId="00B27110" w14:textId="58A82430" w:rsidR="006117B7" w:rsidRPr="00B80062" w:rsidRDefault="00AA42B8" w:rsidP="00752B9C">
      <w:pPr>
        <w:autoSpaceDE w:val="0"/>
        <w:autoSpaceDN w:val="0"/>
        <w:adjustRightInd w:val="0"/>
        <w:spacing w:after="0"/>
        <w:jc w:val="both"/>
        <w:rPr>
          <w:rFonts w:ascii="Arial" w:eastAsiaTheme="minorHAnsi" w:hAnsi="Arial" w:cs="Arial"/>
          <w:color w:val="000000" w:themeColor="text1"/>
          <w:sz w:val="20"/>
          <w:szCs w:val="20"/>
          <w:lang w:eastAsia="en-US"/>
        </w:rPr>
      </w:pPr>
      <w:r w:rsidRPr="00B80062">
        <w:rPr>
          <w:rFonts w:ascii="Arial" w:eastAsiaTheme="minorHAnsi" w:hAnsi="Arial" w:cs="Arial"/>
          <w:color w:val="000000" w:themeColor="text1"/>
          <w:sz w:val="20"/>
          <w:szCs w:val="20"/>
          <w:lang w:eastAsia="en-US"/>
        </w:rPr>
        <w:t xml:space="preserve">The sexual abuse of children by other children is a specific safeguarding issue in education see </w:t>
      </w:r>
      <w:r w:rsidR="0072322A" w:rsidRPr="00B80062">
        <w:rPr>
          <w:rFonts w:ascii="Arial" w:eastAsiaTheme="minorHAnsi" w:hAnsi="Arial" w:cs="Arial"/>
          <w:color w:val="000000" w:themeColor="text1"/>
          <w:sz w:val="20"/>
          <w:szCs w:val="20"/>
          <w:lang w:eastAsia="en-US"/>
        </w:rPr>
        <w:t>child-on-child</w:t>
      </w:r>
      <w:r w:rsidRPr="00B80062">
        <w:rPr>
          <w:rFonts w:ascii="Arial" w:eastAsiaTheme="minorHAnsi" w:hAnsi="Arial" w:cs="Arial"/>
          <w:color w:val="000000" w:themeColor="text1"/>
          <w:sz w:val="20"/>
          <w:szCs w:val="20"/>
          <w:lang w:eastAsia="en-US"/>
        </w:rPr>
        <w:t>.</w:t>
      </w:r>
      <w:bookmarkEnd w:id="7"/>
    </w:p>
    <w:p w14:paraId="3907A2B4" w14:textId="7DD4807F" w:rsidR="004A2E49" w:rsidRPr="00B80062" w:rsidRDefault="004A2E49" w:rsidP="004A2E49">
      <w:pPr>
        <w:autoSpaceDE w:val="0"/>
        <w:autoSpaceDN w:val="0"/>
        <w:adjustRightInd w:val="0"/>
        <w:spacing w:after="0"/>
        <w:jc w:val="both"/>
        <w:rPr>
          <w:rFonts w:ascii="Arial" w:eastAsiaTheme="minorHAnsi" w:hAnsi="Arial" w:cs="Arial"/>
          <w:color w:val="000000" w:themeColor="text1"/>
          <w:sz w:val="20"/>
          <w:szCs w:val="20"/>
          <w:lang w:eastAsia="en-US"/>
        </w:rPr>
      </w:pPr>
      <w:r w:rsidRPr="00B80062">
        <w:rPr>
          <w:rFonts w:ascii="Arial" w:eastAsiaTheme="minorHAnsi" w:hAnsi="Arial" w:cs="Arial"/>
          <w:color w:val="000000" w:themeColor="text1"/>
          <w:sz w:val="20"/>
          <w:szCs w:val="20"/>
          <w:lang w:eastAsia="en-US"/>
        </w:rPr>
        <w:t>The Crime and Policing Act 2026 introduces the Mandatory Reporting of Child Sexual Abuse.</w:t>
      </w:r>
    </w:p>
    <w:p w14:paraId="09A1B581" w14:textId="77777777" w:rsidR="006117B7" w:rsidRPr="00B80062" w:rsidRDefault="006117B7" w:rsidP="00752B9C">
      <w:pPr>
        <w:autoSpaceDE w:val="0"/>
        <w:autoSpaceDN w:val="0"/>
        <w:adjustRightInd w:val="0"/>
        <w:spacing w:after="0"/>
        <w:jc w:val="both"/>
        <w:rPr>
          <w:rFonts w:ascii="Arial" w:eastAsiaTheme="minorHAnsi" w:hAnsi="Arial" w:cs="Arial"/>
          <w:color w:val="000000" w:themeColor="text1"/>
          <w:sz w:val="20"/>
          <w:szCs w:val="20"/>
          <w:lang w:eastAsia="en-US"/>
        </w:rPr>
      </w:pPr>
    </w:p>
    <w:p w14:paraId="35C1120D" w14:textId="70ECF08F" w:rsidR="006117B7" w:rsidRPr="00B80062" w:rsidRDefault="006117B7" w:rsidP="00752B9C">
      <w:pPr>
        <w:autoSpaceDE w:val="0"/>
        <w:autoSpaceDN w:val="0"/>
        <w:adjustRightInd w:val="0"/>
        <w:spacing w:after="0"/>
        <w:jc w:val="both"/>
        <w:rPr>
          <w:rFonts w:ascii="Arial" w:eastAsiaTheme="minorHAnsi" w:hAnsi="Arial" w:cs="Arial"/>
          <w:color w:val="000000" w:themeColor="text1"/>
          <w:sz w:val="20"/>
          <w:szCs w:val="20"/>
          <w:u w:val="single"/>
          <w:lang w:eastAsia="en-US"/>
        </w:rPr>
      </w:pPr>
      <w:r w:rsidRPr="00B80062">
        <w:rPr>
          <w:rFonts w:ascii="Arial" w:eastAsiaTheme="minorHAnsi" w:hAnsi="Arial" w:cs="Arial"/>
          <w:color w:val="000000" w:themeColor="text1"/>
          <w:sz w:val="20"/>
          <w:szCs w:val="20"/>
          <w:u w:val="single"/>
          <w:lang w:eastAsia="en-US"/>
        </w:rPr>
        <w:t>Young carers</w:t>
      </w:r>
    </w:p>
    <w:p w14:paraId="364FBBE3" w14:textId="243D3C3F" w:rsidR="006117B7" w:rsidRPr="006117B7" w:rsidRDefault="006117B7" w:rsidP="00752B9C">
      <w:pPr>
        <w:autoSpaceDE w:val="0"/>
        <w:autoSpaceDN w:val="0"/>
        <w:adjustRightInd w:val="0"/>
        <w:spacing w:after="0"/>
        <w:jc w:val="both"/>
        <w:rPr>
          <w:rFonts w:ascii="Arial" w:eastAsiaTheme="minorHAnsi" w:hAnsi="Arial" w:cs="Arial"/>
          <w:b/>
          <w:bCs/>
          <w:color w:val="00B050"/>
          <w:sz w:val="20"/>
          <w:szCs w:val="20"/>
          <w:lang w:eastAsia="en-US"/>
        </w:rPr>
      </w:pPr>
      <w:r w:rsidRPr="00B80062">
        <w:rPr>
          <w:rFonts w:ascii="Arial" w:eastAsiaTheme="minorHAnsi" w:hAnsi="Arial" w:cs="Arial"/>
          <w:color w:val="000000" w:themeColor="text1"/>
          <w:sz w:val="20"/>
          <w:szCs w:val="20"/>
          <w:lang w:eastAsia="en-US"/>
        </w:rPr>
        <w:t>We are aware of the needs of young carers recognising that caring responsibilities can impact on their attendance, attainment, behaviour and wellbeing. Early identification is essential to ensure young carers</w:t>
      </w:r>
      <w:r w:rsidRPr="00B80062">
        <w:rPr>
          <w:rFonts w:ascii="Arial" w:eastAsiaTheme="minorHAnsi" w:hAnsi="Arial" w:cs="Arial"/>
          <w:b/>
          <w:bCs/>
          <w:color w:val="000000" w:themeColor="text1"/>
          <w:sz w:val="20"/>
          <w:szCs w:val="20"/>
          <w:lang w:eastAsia="en-US"/>
        </w:rPr>
        <w:t xml:space="preserve"> </w:t>
      </w:r>
      <w:r w:rsidRPr="006117B7">
        <w:rPr>
          <w:rFonts w:ascii="Arial" w:eastAsiaTheme="minorHAnsi" w:hAnsi="Arial" w:cs="Arial"/>
          <w:b/>
          <w:bCs/>
          <w:color w:val="00B050"/>
          <w:sz w:val="20"/>
          <w:szCs w:val="20"/>
          <w:lang w:eastAsia="en-US"/>
        </w:rPr>
        <w:t xml:space="preserve">receive support at </w:t>
      </w:r>
      <w:r w:rsidRPr="00B80062">
        <w:rPr>
          <w:rFonts w:ascii="Arial" w:eastAsiaTheme="minorHAnsi" w:hAnsi="Arial" w:cs="Arial"/>
          <w:color w:val="000000" w:themeColor="text1"/>
          <w:sz w:val="20"/>
          <w:szCs w:val="20"/>
          <w:lang w:eastAsia="en-US"/>
        </w:rPr>
        <w:lastRenderedPageBreak/>
        <w:t>the right time and by the appropriate services including additional support from external partners, or local authority and health services</w:t>
      </w:r>
      <w:r w:rsidR="00E1547B" w:rsidRPr="00B80062">
        <w:rPr>
          <w:rFonts w:ascii="Arial" w:eastAsiaTheme="minorHAnsi" w:hAnsi="Arial" w:cs="Arial"/>
          <w:color w:val="000000" w:themeColor="text1"/>
          <w:sz w:val="20"/>
          <w:szCs w:val="20"/>
          <w:lang w:eastAsia="en-US"/>
        </w:rPr>
        <w:t>.</w:t>
      </w:r>
    </w:p>
    <w:p w14:paraId="04B41717" w14:textId="77777777" w:rsidR="00C35683" w:rsidRDefault="00C35683" w:rsidP="00C35683">
      <w:pPr>
        <w:spacing w:after="0" w:line="240" w:lineRule="auto"/>
        <w:jc w:val="both"/>
        <w:rPr>
          <w:rFonts w:ascii="Arial" w:eastAsiaTheme="minorHAnsi" w:hAnsi="Arial" w:cs="Arial"/>
          <w:color w:val="00B050"/>
          <w:sz w:val="20"/>
          <w:szCs w:val="20"/>
          <w:lang w:eastAsia="en-US"/>
        </w:rPr>
      </w:pPr>
    </w:p>
    <w:p w14:paraId="7EE8633D" w14:textId="34126C28" w:rsidR="00476A7E" w:rsidRPr="00C35683" w:rsidRDefault="00476A7E" w:rsidP="00C35683">
      <w:pPr>
        <w:spacing w:after="0" w:line="240" w:lineRule="auto"/>
        <w:jc w:val="both"/>
        <w:rPr>
          <w:rFonts w:ascii="Arial" w:hAnsi="Arial" w:cs="Arial"/>
          <w:b/>
          <w:bCs/>
          <w:sz w:val="24"/>
          <w:szCs w:val="24"/>
          <w:u w:val="single"/>
        </w:rPr>
      </w:pPr>
      <w:r w:rsidRPr="00C35683">
        <w:rPr>
          <w:rFonts w:ascii="Arial" w:hAnsi="Arial" w:cs="Arial"/>
          <w:b/>
          <w:bCs/>
          <w:sz w:val="24"/>
          <w:szCs w:val="24"/>
          <w:u w:val="single"/>
        </w:rPr>
        <w:t>Acronyms</w:t>
      </w:r>
      <w:r w:rsidR="00AA25AE" w:rsidRPr="00C35683">
        <w:rPr>
          <w:rFonts w:ascii="Arial" w:hAnsi="Arial" w:cs="Arial"/>
          <w:b/>
          <w:bCs/>
          <w:sz w:val="24"/>
          <w:szCs w:val="24"/>
          <w:u w:val="single"/>
        </w:rPr>
        <w:t xml:space="preserve"> </w:t>
      </w:r>
    </w:p>
    <w:p w14:paraId="1635C2B2" w14:textId="77777777" w:rsidR="002259B6" w:rsidRPr="009451C1" w:rsidRDefault="002259B6" w:rsidP="003D4D60">
      <w:pPr>
        <w:spacing w:after="0" w:line="240" w:lineRule="auto"/>
        <w:ind w:left="-284"/>
        <w:jc w:val="both"/>
        <w:rPr>
          <w:rFonts w:ascii="Arial" w:hAnsi="Arial" w:cs="Arial"/>
          <w:b/>
          <w:bCs/>
          <w:u w:val="single"/>
        </w:rPr>
      </w:pPr>
    </w:p>
    <w:p w14:paraId="43071CDC" w14:textId="334C8222" w:rsidR="00E65BC0" w:rsidRPr="009451C1" w:rsidRDefault="00476A7E" w:rsidP="003D4D60">
      <w:pPr>
        <w:spacing w:after="0" w:line="240" w:lineRule="auto"/>
        <w:ind w:left="-284"/>
        <w:jc w:val="both"/>
        <w:rPr>
          <w:rFonts w:ascii="Arial" w:hAnsi="Arial" w:cs="Arial"/>
        </w:rPr>
      </w:pPr>
      <w:r w:rsidRPr="009451C1">
        <w:rPr>
          <w:rFonts w:ascii="Arial" w:hAnsi="Arial" w:cs="Arial"/>
        </w:rPr>
        <w:t>Th</w:t>
      </w:r>
      <w:r w:rsidR="00880B2B" w:rsidRPr="009451C1">
        <w:rPr>
          <w:rFonts w:ascii="Arial" w:hAnsi="Arial" w:cs="Arial"/>
        </w:rPr>
        <w:t xml:space="preserve">e policy contains </w:t>
      </w:r>
      <w:proofErr w:type="gramStart"/>
      <w:r w:rsidR="00880B2B" w:rsidRPr="009451C1">
        <w:rPr>
          <w:rFonts w:ascii="Arial" w:hAnsi="Arial" w:cs="Arial"/>
        </w:rPr>
        <w:t xml:space="preserve">a </w:t>
      </w:r>
      <w:r w:rsidR="00E65BC0" w:rsidRPr="009451C1">
        <w:rPr>
          <w:rFonts w:ascii="Arial" w:hAnsi="Arial" w:cs="Arial"/>
        </w:rPr>
        <w:t>number of</w:t>
      </w:r>
      <w:proofErr w:type="gramEnd"/>
      <w:r w:rsidR="00E65BC0" w:rsidRPr="009451C1">
        <w:rPr>
          <w:rFonts w:ascii="Arial" w:hAnsi="Arial" w:cs="Arial"/>
        </w:rPr>
        <w:t xml:space="preserve"> acronyms used in the </w:t>
      </w:r>
      <w:r w:rsidR="004B5BC9" w:rsidRPr="009451C1">
        <w:rPr>
          <w:rFonts w:ascii="Arial" w:hAnsi="Arial" w:cs="Arial"/>
        </w:rPr>
        <w:t>safeguarding</w:t>
      </w:r>
      <w:r w:rsidR="00E65BC0" w:rsidRPr="009451C1">
        <w:rPr>
          <w:rFonts w:ascii="Arial" w:hAnsi="Arial" w:cs="Arial"/>
        </w:rPr>
        <w:t>. These acronyms are listed below alongside their descriptions.</w:t>
      </w:r>
    </w:p>
    <w:p w14:paraId="02EAF00E" w14:textId="77777777" w:rsidR="00E65BC0" w:rsidRPr="009451C1" w:rsidRDefault="00E65BC0" w:rsidP="00E65BC0">
      <w:pPr>
        <w:spacing w:after="0" w:line="240" w:lineRule="auto"/>
        <w:ind w:right="-1"/>
        <w:jc w:val="both"/>
        <w:rPr>
          <w:rFonts w:ascii="Arial" w:hAnsi="Arial" w:cs="Arial"/>
        </w:rPr>
      </w:pPr>
    </w:p>
    <w:tbl>
      <w:tblPr>
        <w:tblStyle w:val="TableGrid"/>
        <w:tblW w:w="5217" w:type="pct"/>
        <w:tblInd w:w="-289" w:type="dxa"/>
        <w:tblLayout w:type="fixed"/>
        <w:tblLook w:val="04A0" w:firstRow="1" w:lastRow="0" w:firstColumn="1" w:lastColumn="0" w:noHBand="0" w:noVBand="1"/>
      </w:tblPr>
      <w:tblGrid>
        <w:gridCol w:w="1278"/>
        <w:gridCol w:w="1760"/>
        <w:gridCol w:w="7451"/>
      </w:tblGrid>
      <w:tr w:rsidR="00E65BC0" w:rsidRPr="006C180E" w14:paraId="369F17C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0A07EB2F" w14:textId="77777777" w:rsidR="00E65BC0" w:rsidRPr="006C180E" w:rsidRDefault="00E65BC0" w:rsidP="00124755">
            <w:pPr>
              <w:ind w:left="-258" w:right="-1" w:firstLine="258"/>
              <w:jc w:val="both"/>
              <w:rPr>
                <w:rFonts w:ascii="Arial" w:hAnsi="Arial" w:cs="Arial"/>
                <w:b/>
                <w:bCs/>
              </w:rPr>
            </w:pPr>
            <w:r w:rsidRPr="006C180E">
              <w:rPr>
                <w:rFonts w:ascii="Arial" w:hAnsi="Arial" w:cs="Arial"/>
                <w:b/>
                <w:bCs/>
              </w:rPr>
              <w:t>Acronym</w:t>
            </w:r>
          </w:p>
        </w:tc>
        <w:tc>
          <w:tcPr>
            <w:tcW w:w="839"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6CD60FFD" w14:textId="77777777" w:rsidR="00E65BC0" w:rsidRPr="006C180E" w:rsidRDefault="00E65BC0" w:rsidP="00124755">
            <w:pPr>
              <w:ind w:left="-258" w:right="-1" w:firstLine="258"/>
              <w:rPr>
                <w:rFonts w:ascii="Arial" w:hAnsi="Arial" w:cs="Arial"/>
                <w:b/>
                <w:bCs/>
              </w:rPr>
            </w:pPr>
            <w:r w:rsidRPr="006C180E">
              <w:rPr>
                <w:rFonts w:ascii="Arial" w:hAnsi="Arial" w:cs="Arial"/>
                <w:b/>
                <w:bCs/>
              </w:rPr>
              <w:t>Long form</w:t>
            </w:r>
          </w:p>
        </w:tc>
        <w:tc>
          <w:tcPr>
            <w:tcW w:w="3552"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6B304A4B" w14:textId="77777777" w:rsidR="00E65BC0" w:rsidRPr="006C180E" w:rsidRDefault="00E65BC0" w:rsidP="00124755">
            <w:pPr>
              <w:ind w:left="-258" w:right="-1" w:firstLine="258"/>
              <w:jc w:val="both"/>
              <w:rPr>
                <w:rFonts w:ascii="Arial" w:hAnsi="Arial" w:cs="Arial"/>
                <w:b/>
                <w:bCs/>
                <w:color w:val="B0DFA0" w:themeColor="accent5" w:themeTint="99"/>
              </w:rPr>
            </w:pPr>
            <w:r w:rsidRPr="006C180E">
              <w:rPr>
                <w:rFonts w:ascii="Arial" w:hAnsi="Arial" w:cs="Arial"/>
                <w:b/>
                <w:bCs/>
              </w:rPr>
              <w:t>Description</w:t>
            </w:r>
          </w:p>
        </w:tc>
      </w:tr>
      <w:tr w:rsidR="00E65BC0" w:rsidRPr="006C180E" w14:paraId="0CFAC13A"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0611DB8" w14:textId="77777777" w:rsidR="00E65BC0" w:rsidRPr="006C180E" w:rsidRDefault="00E65BC0" w:rsidP="00E65BC0">
            <w:pPr>
              <w:ind w:right="-1"/>
              <w:jc w:val="both"/>
              <w:rPr>
                <w:rFonts w:ascii="Arial" w:hAnsi="Arial" w:cs="Arial"/>
              </w:rPr>
            </w:pPr>
            <w:r w:rsidRPr="006C180E">
              <w:rPr>
                <w:rFonts w:ascii="Arial" w:hAnsi="Arial" w:cs="Arial"/>
              </w:rPr>
              <w:t>CCE</w:t>
            </w:r>
          </w:p>
        </w:tc>
        <w:tc>
          <w:tcPr>
            <w:tcW w:w="839" w:type="pct"/>
            <w:tcBorders>
              <w:top w:val="single" w:sz="4" w:space="0" w:color="auto"/>
              <w:left w:val="single" w:sz="4" w:space="0" w:color="auto"/>
              <w:bottom w:val="single" w:sz="4" w:space="0" w:color="auto"/>
              <w:right w:val="single" w:sz="4" w:space="0" w:color="auto"/>
            </w:tcBorders>
            <w:vAlign w:val="center"/>
            <w:hideMark/>
          </w:tcPr>
          <w:p w14:paraId="78BDD430" w14:textId="505C7132" w:rsidR="00E65BC0" w:rsidRPr="006C180E" w:rsidRDefault="00E65BC0" w:rsidP="00E65BC0">
            <w:pPr>
              <w:ind w:right="-1"/>
              <w:rPr>
                <w:rFonts w:ascii="Arial" w:hAnsi="Arial" w:cs="Arial"/>
              </w:rPr>
            </w:pPr>
            <w:r w:rsidRPr="006C180E">
              <w:rPr>
                <w:rFonts w:ascii="Arial" w:hAnsi="Arial" w:cs="Arial"/>
              </w:rPr>
              <w:t xml:space="preserve">Child </w:t>
            </w:r>
            <w:r w:rsidR="002A604C">
              <w:rPr>
                <w:rFonts w:ascii="Arial" w:hAnsi="Arial" w:cs="Arial"/>
              </w:rPr>
              <w:t>Cr</w:t>
            </w:r>
            <w:r w:rsidRPr="006C180E">
              <w:rPr>
                <w:rFonts w:ascii="Arial" w:hAnsi="Arial" w:cs="Arial"/>
              </w:rPr>
              <w:t xml:space="preserve">iminal </w:t>
            </w:r>
            <w:r w:rsidR="002A604C">
              <w:rPr>
                <w:rFonts w:ascii="Arial" w:hAnsi="Arial" w:cs="Arial"/>
              </w:rPr>
              <w:t>E</w:t>
            </w:r>
            <w:r w:rsidRPr="006C180E">
              <w:rPr>
                <w:rFonts w:ascii="Arial" w:hAnsi="Arial" w:cs="Arial"/>
              </w:rPr>
              <w:t>xploitation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582260F" w14:textId="77777777" w:rsidR="00E65BC0" w:rsidRPr="006C180E" w:rsidRDefault="00E65BC0" w:rsidP="00E65BC0">
            <w:pPr>
              <w:ind w:right="-1"/>
              <w:jc w:val="both"/>
              <w:rPr>
                <w:rFonts w:ascii="Arial" w:hAnsi="Arial" w:cs="Arial"/>
              </w:rPr>
            </w:pPr>
            <w:r w:rsidRPr="006C180E">
              <w:rPr>
                <w:rFonts w:ascii="Arial" w:hAnsi="Arial" w:cs="Arial"/>
              </w:rPr>
              <w:t>A form of abuse where an individual or group takes advantage of an imbalance of power to coerce, manipulate or deceive a child into taking part in criminal activity in exchange for something the victim needs or wants, for the financial advantage or other advantage of the perpetrator or facilitator, and/or through violence or the threat of violence.</w:t>
            </w:r>
          </w:p>
        </w:tc>
      </w:tr>
      <w:tr w:rsidR="00E65BC0" w:rsidRPr="006C180E" w14:paraId="034E88A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AD39541" w14:textId="1AB65B16" w:rsidR="00E65BC0" w:rsidRPr="006C180E" w:rsidRDefault="00E65BC0" w:rsidP="00E65BC0">
            <w:pPr>
              <w:ind w:right="-1"/>
              <w:jc w:val="both"/>
              <w:rPr>
                <w:rFonts w:ascii="Arial" w:hAnsi="Arial" w:cs="Arial"/>
              </w:rPr>
            </w:pPr>
            <w:r w:rsidRPr="006C180E">
              <w:rPr>
                <w:rFonts w:ascii="Arial" w:hAnsi="Arial" w:cs="Arial"/>
              </w:rPr>
              <w:t>CSC</w:t>
            </w:r>
          </w:p>
        </w:tc>
        <w:tc>
          <w:tcPr>
            <w:tcW w:w="839" w:type="pct"/>
            <w:tcBorders>
              <w:top w:val="single" w:sz="4" w:space="0" w:color="auto"/>
              <w:left w:val="single" w:sz="4" w:space="0" w:color="auto"/>
              <w:bottom w:val="single" w:sz="4" w:space="0" w:color="auto"/>
              <w:right w:val="single" w:sz="4" w:space="0" w:color="auto"/>
            </w:tcBorders>
            <w:vAlign w:val="center"/>
            <w:hideMark/>
          </w:tcPr>
          <w:p w14:paraId="7211A784" w14:textId="60D109BF" w:rsidR="00E65BC0" w:rsidRPr="006C180E" w:rsidRDefault="00E65BC0" w:rsidP="00E65BC0">
            <w:pPr>
              <w:ind w:right="-1"/>
              <w:rPr>
                <w:rFonts w:ascii="Arial" w:hAnsi="Arial" w:cs="Arial"/>
              </w:rPr>
            </w:pPr>
            <w:r w:rsidRPr="006C180E">
              <w:rPr>
                <w:rFonts w:ascii="Arial" w:hAnsi="Arial" w:cs="Arial"/>
              </w:rPr>
              <w:t xml:space="preserve">Children’s </w:t>
            </w:r>
            <w:r w:rsidR="00124755" w:rsidRPr="006C180E">
              <w:rPr>
                <w:rFonts w:ascii="Arial" w:hAnsi="Arial" w:cs="Arial"/>
              </w:rPr>
              <w:t>S</w:t>
            </w:r>
            <w:r w:rsidRPr="006C180E">
              <w:rPr>
                <w:rFonts w:ascii="Arial" w:hAnsi="Arial" w:cs="Arial"/>
              </w:rPr>
              <w:t xml:space="preserve">ocial </w:t>
            </w:r>
            <w:r w:rsidR="00124755" w:rsidRPr="006C180E">
              <w:rPr>
                <w:rFonts w:ascii="Arial" w:hAnsi="Arial" w:cs="Arial"/>
              </w:rPr>
              <w:t>C</w:t>
            </w:r>
            <w:r w:rsidRPr="006C180E">
              <w:rPr>
                <w:rFonts w:ascii="Arial" w:hAnsi="Arial" w:cs="Arial"/>
              </w:rPr>
              <w:t xml:space="preserve">are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A54690B" w14:textId="77777777" w:rsidR="00E65BC0" w:rsidRPr="006C180E" w:rsidRDefault="00E65BC0" w:rsidP="00E65BC0">
            <w:pPr>
              <w:ind w:right="-1"/>
              <w:jc w:val="both"/>
              <w:rPr>
                <w:rFonts w:ascii="Arial" w:hAnsi="Arial" w:cs="Arial"/>
              </w:rPr>
            </w:pPr>
            <w:r w:rsidRPr="006C180E">
              <w:rPr>
                <w:rFonts w:ascii="Arial" w:hAnsi="Arial" w:cs="Arial"/>
              </w:rPr>
              <w:t xml:space="preserve">The branch of the local authority that deals with children’s social care. </w:t>
            </w:r>
          </w:p>
        </w:tc>
      </w:tr>
      <w:tr w:rsidR="00E65BC0" w:rsidRPr="006C180E" w14:paraId="54D120F6"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6DDA80A" w14:textId="77777777" w:rsidR="00E65BC0" w:rsidRPr="006C180E" w:rsidRDefault="00E65BC0" w:rsidP="00E65BC0">
            <w:pPr>
              <w:ind w:right="-1"/>
              <w:jc w:val="both"/>
              <w:rPr>
                <w:rFonts w:ascii="Arial" w:hAnsi="Arial" w:cs="Arial"/>
              </w:rPr>
            </w:pPr>
            <w:r w:rsidRPr="006C180E">
              <w:rPr>
                <w:rFonts w:ascii="Arial" w:hAnsi="Arial" w:cs="Arial"/>
              </w:rPr>
              <w:t>CSE</w:t>
            </w:r>
          </w:p>
        </w:tc>
        <w:tc>
          <w:tcPr>
            <w:tcW w:w="839" w:type="pct"/>
            <w:tcBorders>
              <w:top w:val="single" w:sz="4" w:space="0" w:color="auto"/>
              <w:left w:val="single" w:sz="4" w:space="0" w:color="auto"/>
              <w:bottom w:val="single" w:sz="4" w:space="0" w:color="auto"/>
              <w:right w:val="single" w:sz="4" w:space="0" w:color="auto"/>
            </w:tcBorders>
            <w:vAlign w:val="center"/>
            <w:hideMark/>
          </w:tcPr>
          <w:p w14:paraId="30847003" w14:textId="64E5E5FB" w:rsidR="00E65BC0" w:rsidRPr="006C180E" w:rsidRDefault="00E65BC0" w:rsidP="00E65BC0">
            <w:pPr>
              <w:ind w:right="-1"/>
              <w:rPr>
                <w:rFonts w:ascii="Arial" w:hAnsi="Arial" w:cs="Arial"/>
              </w:rPr>
            </w:pPr>
            <w:r w:rsidRPr="006C180E">
              <w:rPr>
                <w:rFonts w:ascii="Arial" w:hAnsi="Arial" w:cs="Arial"/>
              </w:rPr>
              <w:t xml:space="preserve">Child </w:t>
            </w:r>
            <w:r w:rsidR="002A604C">
              <w:rPr>
                <w:rFonts w:ascii="Arial" w:hAnsi="Arial" w:cs="Arial"/>
              </w:rPr>
              <w:t>S</w:t>
            </w:r>
            <w:r w:rsidRPr="006C180E">
              <w:rPr>
                <w:rFonts w:ascii="Arial" w:hAnsi="Arial" w:cs="Arial"/>
              </w:rPr>
              <w:t xml:space="preserve">exual </w:t>
            </w:r>
            <w:r w:rsidR="002A604C">
              <w:rPr>
                <w:rFonts w:ascii="Arial" w:hAnsi="Arial" w:cs="Arial"/>
              </w:rPr>
              <w:t>E</w:t>
            </w:r>
            <w:r w:rsidRPr="006C180E">
              <w:rPr>
                <w:rFonts w:ascii="Arial" w:hAnsi="Arial" w:cs="Arial"/>
              </w:rPr>
              <w:t>xploitation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3C9EE8A" w14:textId="77777777" w:rsidR="00E65BC0" w:rsidRPr="006C180E" w:rsidRDefault="00E65BC0" w:rsidP="00E65BC0">
            <w:pPr>
              <w:ind w:right="-1"/>
              <w:jc w:val="both"/>
              <w:rPr>
                <w:rFonts w:ascii="Arial" w:hAnsi="Arial" w:cs="Arial"/>
              </w:rPr>
            </w:pPr>
            <w:r w:rsidRPr="006C180E">
              <w:rPr>
                <w:rFonts w:ascii="Arial" w:hAnsi="Arial" w:cs="Arial"/>
              </w:rPr>
              <w:t>A form of sexual abuse where an individual or group takes advantage of an imbalance of power to coerce, manipulate or deceive a child into sexual activity in exchange for something the victim needs or wants, for the financial advantage, increased status or other advantage of the perpetrator or facilitator, and/or through violence or the threat of violence.</w:t>
            </w:r>
          </w:p>
        </w:tc>
      </w:tr>
      <w:tr w:rsidR="00E65BC0" w:rsidRPr="006C180E" w14:paraId="202BB74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5EA6EBB" w14:textId="77777777" w:rsidR="00E65BC0" w:rsidRPr="006C180E" w:rsidRDefault="00E65BC0" w:rsidP="00E65BC0">
            <w:pPr>
              <w:ind w:right="-1"/>
              <w:jc w:val="both"/>
              <w:rPr>
                <w:rFonts w:ascii="Arial" w:hAnsi="Arial" w:cs="Arial"/>
              </w:rPr>
            </w:pPr>
            <w:r w:rsidRPr="006C180E">
              <w:rPr>
                <w:rFonts w:ascii="Arial" w:hAnsi="Arial" w:cs="Arial"/>
              </w:rPr>
              <w:t>DBS</w:t>
            </w:r>
          </w:p>
        </w:tc>
        <w:tc>
          <w:tcPr>
            <w:tcW w:w="839" w:type="pct"/>
            <w:tcBorders>
              <w:top w:val="single" w:sz="4" w:space="0" w:color="auto"/>
              <w:left w:val="single" w:sz="4" w:space="0" w:color="auto"/>
              <w:bottom w:val="single" w:sz="4" w:space="0" w:color="auto"/>
              <w:right w:val="single" w:sz="4" w:space="0" w:color="auto"/>
            </w:tcBorders>
            <w:vAlign w:val="center"/>
            <w:hideMark/>
          </w:tcPr>
          <w:p w14:paraId="3DA6F551" w14:textId="263C91CE" w:rsidR="00E65BC0" w:rsidRPr="006C180E" w:rsidRDefault="00E65BC0" w:rsidP="00E65BC0">
            <w:pPr>
              <w:ind w:right="-1"/>
              <w:rPr>
                <w:rFonts w:ascii="Arial" w:hAnsi="Arial" w:cs="Arial"/>
              </w:rPr>
            </w:pPr>
            <w:r w:rsidRPr="006C180E">
              <w:rPr>
                <w:rFonts w:ascii="Arial" w:hAnsi="Arial" w:cs="Arial"/>
              </w:rPr>
              <w:t xml:space="preserve">Disclosure and </w:t>
            </w:r>
            <w:r w:rsidR="002A604C">
              <w:rPr>
                <w:rFonts w:ascii="Arial" w:hAnsi="Arial" w:cs="Arial"/>
              </w:rPr>
              <w:t>B</w:t>
            </w:r>
            <w:r w:rsidRPr="006C180E">
              <w:rPr>
                <w:rFonts w:ascii="Arial" w:hAnsi="Arial" w:cs="Arial"/>
              </w:rPr>
              <w:t xml:space="preserve">arring </w:t>
            </w:r>
            <w:r w:rsidR="002A604C">
              <w:rPr>
                <w:rFonts w:ascii="Arial" w:hAnsi="Arial" w:cs="Arial"/>
              </w:rPr>
              <w:t>S</w:t>
            </w:r>
            <w:r w:rsidRPr="006C180E">
              <w:rPr>
                <w:rFonts w:ascii="Arial" w:hAnsi="Arial" w:cs="Arial"/>
              </w:rPr>
              <w:t>ervice</w:t>
            </w:r>
          </w:p>
        </w:tc>
        <w:tc>
          <w:tcPr>
            <w:tcW w:w="3552" w:type="pct"/>
            <w:tcBorders>
              <w:top w:val="single" w:sz="4" w:space="0" w:color="auto"/>
              <w:left w:val="single" w:sz="4" w:space="0" w:color="auto"/>
              <w:bottom w:val="single" w:sz="4" w:space="0" w:color="auto"/>
              <w:right w:val="single" w:sz="4" w:space="0" w:color="auto"/>
            </w:tcBorders>
            <w:vAlign w:val="center"/>
            <w:hideMark/>
          </w:tcPr>
          <w:p w14:paraId="491E0828" w14:textId="77777777" w:rsidR="00E65BC0" w:rsidRPr="006C180E" w:rsidRDefault="00E65BC0" w:rsidP="00E65BC0">
            <w:pPr>
              <w:ind w:right="-1"/>
              <w:jc w:val="both"/>
              <w:rPr>
                <w:rFonts w:ascii="Arial" w:hAnsi="Arial" w:cs="Arial"/>
              </w:rPr>
            </w:pPr>
            <w:r w:rsidRPr="006C180E">
              <w:rPr>
                <w:rFonts w:ascii="Arial" w:hAnsi="Arial" w:cs="Arial"/>
              </w:rPr>
              <w:t>The service that performs the statutory check of criminal records for anyone working or volunteering in a school.</w:t>
            </w:r>
          </w:p>
        </w:tc>
      </w:tr>
      <w:tr w:rsidR="00E65BC0" w:rsidRPr="006C180E" w14:paraId="7FCCC99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823FDD5" w14:textId="77777777" w:rsidR="00E65BC0" w:rsidRPr="006C180E" w:rsidRDefault="00E65BC0" w:rsidP="00E65BC0">
            <w:pPr>
              <w:ind w:right="-1"/>
              <w:jc w:val="both"/>
              <w:rPr>
                <w:rFonts w:ascii="Arial" w:hAnsi="Arial" w:cs="Arial"/>
              </w:rPr>
            </w:pPr>
            <w:r w:rsidRPr="006C180E">
              <w:rPr>
                <w:rFonts w:ascii="Arial" w:hAnsi="Arial" w:cs="Arial"/>
              </w:rPr>
              <w:t>DfE</w:t>
            </w:r>
          </w:p>
        </w:tc>
        <w:tc>
          <w:tcPr>
            <w:tcW w:w="839" w:type="pct"/>
            <w:tcBorders>
              <w:top w:val="single" w:sz="4" w:space="0" w:color="auto"/>
              <w:left w:val="single" w:sz="4" w:space="0" w:color="auto"/>
              <w:bottom w:val="single" w:sz="4" w:space="0" w:color="auto"/>
              <w:right w:val="single" w:sz="4" w:space="0" w:color="auto"/>
            </w:tcBorders>
            <w:vAlign w:val="center"/>
            <w:hideMark/>
          </w:tcPr>
          <w:p w14:paraId="27CDADB2" w14:textId="77777777" w:rsidR="00E65BC0" w:rsidRPr="006C180E" w:rsidRDefault="00E65BC0" w:rsidP="00E65BC0">
            <w:pPr>
              <w:ind w:right="-1"/>
              <w:rPr>
                <w:rFonts w:ascii="Arial" w:hAnsi="Arial" w:cs="Arial"/>
              </w:rPr>
            </w:pPr>
            <w:r w:rsidRPr="006C180E">
              <w:rPr>
                <w:rFonts w:ascii="Arial" w:hAnsi="Arial" w:cs="Arial"/>
              </w:rPr>
              <w:t xml:space="preserve">Department for Education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88D4CEC" w14:textId="77777777" w:rsidR="00E65BC0" w:rsidRPr="006C180E" w:rsidRDefault="00E65BC0" w:rsidP="00E65BC0">
            <w:pPr>
              <w:ind w:right="-1"/>
              <w:jc w:val="both"/>
              <w:rPr>
                <w:rFonts w:ascii="Arial" w:hAnsi="Arial" w:cs="Arial"/>
              </w:rPr>
            </w:pPr>
            <w:r w:rsidRPr="006C180E">
              <w:rPr>
                <w:rFonts w:ascii="Arial" w:hAnsi="Arial" w:cs="Arial"/>
              </w:rPr>
              <w:t>The national government body with responsibility for children’s services, policy and education, including early years, schools, higher and further education policy, apprenticeships and wider skills in England.</w:t>
            </w:r>
          </w:p>
        </w:tc>
      </w:tr>
      <w:tr w:rsidR="00E65BC0" w:rsidRPr="006C180E" w14:paraId="60469465"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5F3146" w14:textId="77777777" w:rsidR="00E65BC0" w:rsidRPr="006C180E" w:rsidRDefault="00E65BC0" w:rsidP="00E65BC0">
            <w:pPr>
              <w:ind w:right="-1"/>
              <w:jc w:val="both"/>
              <w:rPr>
                <w:rFonts w:ascii="Arial" w:hAnsi="Arial" w:cs="Arial"/>
              </w:rPr>
            </w:pPr>
            <w:r w:rsidRPr="006C180E">
              <w:rPr>
                <w:rFonts w:ascii="Arial" w:hAnsi="Arial" w:cs="Arial"/>
              </w:rPr>
              <w:t>DPO</w:t>
            </w:r>
          </w:p>
        </w:tc>
        <w:tc>
          <w:tcPr>
            <w:tcW w:w="839" w:type="pct"/>
            <w:tcBorders>
              <w:top w:val="single" w:sz="4" w:space="0" w:color="auto"/>
              <w:left w:val="single" w:sz="4" w:space="0" w:color="auto"/>
              <w:bottom w:val="single" w:sz="4" w:space="0" w:color="auto"/>
              <w:right w:val="single" w:sz="4" w:space="0" w:color="auto"/>
            </w:tcBorders>
            <w:vAlign w:val="center"/>
            <w:hideMark/>
          </w:tcPr>
          <w:p w14:paraId="54F22EE8" w14:textId="380AFBF6" w:rsidR="00E65BC0" w:rsidRPr="006C180E" w:rsidRDefault="00E65BC0" w:rsidP="00E65BC0">
            <w:pPr>
              <w:ind w:right="-1"/>
              <w:rPr>
                <w:rFonts w:ascii="Arial" w:hAnsi="Arial" w:cs="Arial"/>
              </w:rPr>
            </w:pPr>
            <w:r w:rsidRPr="006C180E">
              <w:rPr>
                <w:rFonts w:ascii="Arial" w:hAnsi="Arial" w:cs="Arial"/>
              </w:rPr>
              <w:t xml:space="preserve">Data </w:t>
            </w:r>
            <w:r w:rsidR="002A604C">
              <w:rPr>
                <w:rFonts w:ascii="Arial" w:hAnsi="Arial" w:cs="Arial"/>
              </w:rPr>
              <w:t>P</w:t>
            </w:r>
            <w:r w:rsidRPr="006C180E">
              <w:rPr>
                <w:rFonts w:ascii="Arial" w:hAnsi="Arial" w:cs="Arial"/>
              </w:rPr>
              <w:t xml:space="preserve">rotection </w:t>
            </w:r>
            <w:r w:rsidR="002A604C">
              <w:rPr>
                <w:rFonts w:ascii="Arial" w:hAnsi="Arial" w:cs="Arial"/>
              </w:rPr>
              <w:t>O</w:t>
            </w:r>
            <w:r w:rsidRPr="006C180E">
              <w:rPr>
                <w:rFonts w:ascii="Arial" w:hAnsi="Arial" w:cs="Arial"/>
              </w:rPr>
              <w:t>fficer</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9FE6A72" w14:textId="77777777" w:rsidR="00E65BC0" w:rsidRPr="006C180E" w:rsidRDefault="00E65BC0" w:rsidP="00E65BC0">
            <w:pPr>
              <w:ind w:right="-1"/>
              <w:jc w:val="both"/>
              <w:rPr>
                <w:rFonts w:ascii="Arial" w:hAnsi="Arial" w:cs="Arial"/>
              </w:rPr>
            </w:pPr>
            <w:r w:rsidRPr="006C180E">
              <w:rPr>
                <w:rFonts w:ascii="Arial" w:hAnsi="Arial" w:cs="Arial"/>
              </w:rPr>
              <w:t>The appointed person in school with responsibility for overseeing data protection strategy and implementation to ensure compliance with the UK GDPR and Data Protection Act.</w:t>
            </w:r>
          </w:p>
        </w:tc>
      </w:tr>
      <w:tr w:rsidR="00E65BC0" w:rsidRPr="006C180E" w14:paraId="16B27BD3"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EB7BFA2" w14:textId="77777777" w:rsidR="00E65BC0" w:rsidRPr="006C180E" w:rsidRDefault="00E65BC0" w:rsidP="00E65BC0">
            <w:pPr>
              <w:ind w:right="-1"/>
              <w:jc w:val="both"/>
              <w:rPr>
                <w:rFonts w:ascii="Arial" w:hAnsi="Arial" w:cs="Arial"/>
              </w:rPr>
            </w:pPr>
            <w:r w:rsidRPr="006C180E">
              <w:rPr>
                <w:rFonts w:ascii="Arial" w:hAnsi="Arial" w:cs="Arial"/>
              </w:rPr>
              <w:t>DSL</w:t>
            </w:r>
          </w:p>
        </w:tc>
        <w:tc>
          <w:tcPr>
            <w:tcW w:w="839" w:type="pct"/>
            <w:tcBorders>
              <w:top w:val="single" w:sz="4" w:space="0" w:color="auto"/>
              <w:left w:val="single" w:sz="4" w:space="0" w:color="auto"/>
              <w:bottom w:val="single" w:sz="4" w:space="0" w:color="auto"/>
              <w:right w:val="single" w:sz="4" w:space="0" w:color="auto"/>
            </w:tcBorders>
            <w:vAlign w:val="center"/>
            <w:hideMark/>
          </w:tcPr>
          <w:p w14:paraId="3A3F74A1" w14:textId="0B6665D3" w:rsidR="00E65BC0" w:rsidRPr="006C180E" w:rsidRDefault="00E65BC0" w:rsidP="00E65BC0">
            <w:pPr>
              <w:ind w:right="-1"/>
              <w:rPr>
                <w:rFonts w:ascii="Arial" w:hAnsi="Arial" w:cs="Arial"/>
              </w:rPr>
            </w:pPr>
            <w:r w:rsidRPr="006C180E">
              <w:rPr>
                <w:rFonts w:ascii="Arial" w:hAnsi="Arial" w:cs="Arial"/>
              </w:rPr>
              <w:t xml:space="preserve">Designated </w:t>
            </w:r>
            <w:r w:rsidR="00124755" w:rsidRPr="006C180E">
              <w:rPr>
                <w:rFonts w:ascii="Arial" w:hAnsi="Arial" w:cs="Arial"/>
              </w:rPr>
              <w:t>S</w:t>
            </w:r>
            <w:r w:rsidRPr="006C180E">
              <w:rPr>
                <w:rFonts w:ascii="Arial" w:hAnsi="Arial" w:cs="Arial"/>
              </w:rPr>
              <w:t xml:space="preserve">afeguarding </w:t>
            </w:r>
            <w:r w:rsidR="00124755" w:rsidRPr="006C180E">
              <w:rPr>
                <w:rFonts w:ascii="Arial" w:hAnsi="Arial" w:cs="Arial"/>
              </w:rPr>
              <w:t>L</w:t>
            </w:r>
            <w:r w:rsidRPr="006C180E">
              <w:rPr>
                <w:rFonts w:ascii="Arial" w:hAnsi="Arial" w:cs="Arial"/>
              </w:rPr>
              <w:t>ead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F6A28F8" w14:textId="77777777" w:rsidR="00E65BC0" w:rsidRPr="006C180E" w:rsidRDefault="00E65BC0" w:rsidP="00E65BC0">
            <w:pPr>
              <w:ind w:right="-1"/>
              <w:jc w:val="both"/>
              <w:rPr>
                <w:rFonts w:ascii="Arial" w:hAnsi="Arial" w:cs="Arial"/>
              </w:rPr>
            </w:pPr>
            <w:r w:rsidRPr="006C180E">
              <w:rPr>
                <w:rFonts w:ascii="Arial" w:hAnsi="Arial" w:cs="Arial"/>
              </w:rPr>
              <w:t>A member of the senior leadership team who has lead responsibility for safeguarding and child protection throughout the school.</w:t>
            </w:r>
          </w:p>
        </w:tc>
      </w:tr>
      <w:tr w:rsidR="00E65BC0" w:rsidRPr="006C180E" w14:paraId="021C267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CFDB440" w14:textId="77777777" w:rsidR="00E65BC0" w:rsidRPr="006C180E" w:rsidRDefault="00E65BC0" w:rsidP="00E65BC0">
            <w:pPr>
              <w:ind w:right="-1"/>
              <w:jc w:val="both"/>
              <w:rPr>
                <w:rFonts w:ascii="Arial" w:hAnsi="Arial" w:cs="Arial"/>
              </w:rPr>
            </w:pPr>
            <w:r w:rsidRPr="006C180E">
              <w:rPr>
                <w:rFonts w:ascii="Arial" w:hAnsi="Arial" w:cs="Arial"/>
              </w:rPr>
              <w:t>EHC plan</w:t>
            </w:r>
          </w:p>
        </w:tc>
        <w:tc>
          <w:tcPr>
            <w:tcW w:w="839" w:type="pct"/>
            <w:tcBorders>
              <w:top w:val="single" w:sz="4" w:space="0" w:color="auto"/>
              <w:left w:val="single" w:sz="4" w:space="0" w:color="auto"/>
              <w:bottom w:val="single" w:sz="4" w:space="0" w:color="auto"/>
              <w:right w:val="single" w:sz="4" w:space="0" w:color="auto"/>
            </w:tcBorders>
            <w:vAlign w:val="center"/>
            <w:hideMark/>
          </w:tcPr>
          <w:p w14:paraId="2BF8EB45" w14:textId="08EBAB7A" w:rsidR="00E65BC0" w:rsidRPr="006C180E" w:rsidRDefault="00E65BC0" w:rsidP="00E65BC0">
            <w:pPr>
              <w:ind w:right="-1"/>
              <w:rPr>
                <w:rFonts w:ascii="Arial" w:hAnsi="Arial" w:cs="Arial"/>
              </w:rPr>
            </w:pPr>
            <w:r w:rsidRPr="006C180E">
              <w:rPr>
                <w:rFonts w:ascii="Arial" w:hAnsi="Arial" w:cs="Arial"/>
              </w:rPr>
              <w:t xml:space="preserve">Education, </w:t>
            </w:r>
            <w:r w:rsidR="00124755" w:rsidRPr="006C180E">
              <w:rPr>
                <w:rFonts w:ascii="Arial" w:hAnsi="Arial" w:cs="Arial"/>
              </w:rPr>
              <w:t>H</w:t>
            </w:r>
            <w:r w:rsidRPr="006C180E">
              <w:rPr>
                <w:rFonts w:ascii="Arial" w:hAnsi="Arial" w:cs="Arial"/>
              </w:rPr>
              <w:t xml:space="preserve">ealth and </w:t>
            </w:r>
            <w:r w:rsidR="00124755" w:rsidRPr="006C180E">
              <w:rPr>
                <w:rFonts w:ascii="Arial" w:hAnsi="Arial" w:cs="Arial"/>
              </w:rPr>
              <w:t>C</w:t>
            </w:r>
            <w:r w:rsidRPr="006C180E">
              <w:rPr>
                <w:rFonts w:ascii="Arial" w:hAnsi="Arial" w:cs="Arial"/>
              </w:rPr>
              <w:t xml:space="preserve">are </w:t>
            </w:r>
            <w:r w:rsidR="00124755" w:rsidRPr="006C180E">
              <w:rPr>
                <w:rFonts w:ascii="Arial" w:hAnsi="Arial" w:cs="Arial"/>
              </w:rPr>
              <w:t>P</w:t>
            </w:r>
            <w:r w:rsidRPr="006C180E">
              <w:rPr>
                <w:rFonts w:ascii="Arial" w:hAnsi="Arial" w:cs="Arial"/>
              </w:rPr>
              <w:t>lan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07667ED3" w14:textId="77777777" w:rsidR="00E65BC0" w:rsidRPr="006C180E" w:rsidRDefault="00E65BC0" w:rsidP="00E65BC0">
            <w:pPr>
              <w:ind w:right="-1"/>
              <w:jc w:val="both"/>
              <w:rPr>
                <w:rFonts w:ascii="Arial" w:hAnsi="Arial" w:cs="Arial"/>
              </w:rPr>
            </w:pPr>
            <w:r w:rsidRPr="006C180E">
              <w:rPr>
                <w:rFonts w:ascii="Arial" w:hAnsi="Arial" w:cs="Arial"/>
              </w:rPr>
              <w:t>A funded intervention plan which coordinates the educational, health and care needs for pupils who have significant needs that impact on their learning and access to education. The plan identifies any additional support needs or interventions and the intended impact they will have for the pupil.</w:t>
            </w:r>
          </w:p>
        </w:tc>
      </w:tr>
      <w:tr w:rsidR="00E65BC0" w:rsidRPr="006C180E" w14:paraId="4EA0832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F78FDD4" w14:textId="77777777" w:rsidR="00E65BC0" w:rsidRPr="006C180E" w:rsidRDefault="00E65BC0" w:rsidP="00E65BC0">
            <w:pPr>
              <w:ind w:right="-1"/>
              <w:jc w:val="both"/>
              <w:rPr>
                <w:rFonts w:ascii="Arial" w:hAnsi="Arial" w:cs="Arial"/>
              </w:rPr>
            </w:pPr>
            <w:r w:rsidRPr="006C180E">
              <w:rPr>
                <w:rFonts w:ascii="Arial" w:hAnsi="Arial" w:cs="Arial"/>
              </w:rPr>
              <w:t>FGM</w:t>
            </w:r>
          </w:p>
        </w:tc>
        <w:tc>
          <w:tcPr>
            <w:tcW w:w="839" w:type="pct"/>
            <w:tcBorders>
              <w:top w:val="single" w:sz="4" w:space="0" w:color="auto"/>
              <w:left w:val="single" w:sz="4" w:space="0" w:color="auto"/>
              <w:bottom w:val="single" w:sz="4" w:space="0" w:color="auto"/>
              <w:right w:val="single" w:sz="4" w:space="0" w:color="auto"/>
            </w:tcBorders>
            <w:vAlign w:val="center"/>
            <w:hideMark/>
          </w:tcPr>
          <w:p w14:paraId="0FAE927F" w14:textId="7C1F173D" w:rsidR="00E65BC0" w:rsidRPr="006C180E" w:rsidRDefault="00E65BC0" w:rsidP="00E65BC0">
            <w:pPr>
              <w:ind w:right="-1"/>
              <w:rPr>
                <w:rFonts w:ascii="Arial" w:hAnsi="Arial" w:cs="Arial"/>
              </w:rPr>
            </w:pPr>
            <w:r w:rsidRPr="006C180E">
              <w:rPr>
                <w:rFonts w:ascii="Arial" w:hAnsi="Arial" w:cs="Arial"/>
              </w:rPr>
              <w:t xml:space="preserve">Female </w:t>
            </w:r>
            <w:r w:rsidR="002A604C">
              <w:rPr>
                <w:rFonts w:ascii="Arial" w:hAnsi="Arial" w:cs="Arial"/>
              </w:rPr>
              <w:t>G</w:t>
            </w:r>
            <w:r w:rsidRPr="006C180E">
              <w:rPr>
                <w:rFonts w:ascii="Arial" w:hAnsi="Arial" w:cs="Arial"/>
              </w:rPr>
              <w:t xml:space="preserve">enital </w:t>
            </w:r>
            <w:r w:rsidR="002A604C">
              <w:rPr>
                <w:rFonts w:ascii="Arial" w:hAnsi="Arial" w:cs="Arial"/>
              </w:rPr>
              <w:t>M</w:t>
            </w:r>
            <w:r w:rsidRPr="006C180E">
              <w:rPr>
                <w:rFonts w:ascii="Arial" w:hAnsi="Arial" w:cs="Arial"/>
              </w:rPr>
              <w:t>utilation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3736DBF1" w14:textId="77777777" w:rsidR="00E65BC0" w:rsidRPr="006C180E" w:rsidRDefault="00E65BC0" w:rsidP="00E65BC0">
            <w:pPr>
              <w:ind w:right="-1"/>
              <w:jc w:val="both"/>
              <w:rPr>
                <w:rFonts w:ascii="Arial" w:hAnsi="Arial" w:cs="Arial"/>
              </w:rPr>
            </w:pPr>
            <w:r w:rsidRPr="006C180E">
              <w:rPr>
                <w:rFonts w:ascii="Arial" w:hAnsi="Arial" w:cs="Arial"/>
              </w:rPr>
              <w:t>All procedures involving the partial or total removal of the external female genitalia or other injury to the female genital organs. FGM is illegal in the UK and a form of child abuse with long-lasting harmful consequences.</w:t>
            </w:r>
          </w:p>
        </w:tc>
      </w:tr>
      <w:tr w:rsidR="00E65BC0" w:rsidRPr="006C180E" w14:paraId="28F5D537"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ED4E18F" w14:textId="77777777" w:rsidR="00E65BC0" w:rsidRPr="006C180E" w:rsidRDefault="00E65BC0" w:rsidP="00E65BC0">
            <w:pPr>
              <w:ind w:right="-1"/>
              <w:jc w:val="both"/>
              <w:rPr>
                <w:rFonts w:ascii="Arial" w:hAnsi="Arial" w:cs="Arial"/>
              </w:rPr>
            </w:pPr>
            <w:r w:rsidRPr="006C180E">
              <w:rPr>
                <w:rFonts w:ascii="Arial" w:hAnsi="Arial" w:cs="Arial"/>
              </w:rPr>
              <w:t>UK GDPR</w:t>
            </w:r>
          </w:p>
        </w:tc>
        <w:tc>
          <w:tcPr>
            <w:tcW w:w="839" w:type="pct"/>
            <w:tcBorders>
              <w:top w:val="single" w:sz="4" w:space="0" w:color="auto"/>
              <w:left w:val="single" w:sz="4" w:space="0" w:color="auto"/>
              <w:bottom w:val="single" w:sz="4" w:space="0" w:color="auto"/>
              <w:right w:val="single" w:sz="4" w:space="0" w:color="auto"/>
            </w:tcBorders>
            <w:vAlign w:val="center"/>
            <w:hideMark/>
          </w:tcPr>
          <w:p w14:paraId="47DE1C17" w14:textId="77777777" w:rsidR="00E65BC0" w:rsidRPr="006C180E" w:rsidRDefault="00E65BC0" w:rsidP="00E65BC0">
            <w:pPr>
              <w:ind w:right="-1"/>
              <w:rPr>
                <w:rFonts w:ascii="Arial" w:hAnsi="Arial" w:cs="Arial"/>
              </w:rPr>
            </w:pPr>
            <w:r w:rsidRPr="006C180E">
              <w:rPr>
                <w:rFonts w:ascii="Arial" w:hAnsi="Arial" w:cs="Arial"/>
              </w:rPr>
              <w:t>UK General Data Protection Regulation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EE882FC" w14:textId="77777777" w:rsidR="00E65BC0" w:rsidRPr="006C180E" w:rsidRDefault="00E65BC0" w:rsidP="00E65BC0">
            <w:pPr>
              <w:ind w:right="-1"/>
              <w:jc w:val="both"/>
              <w:rPr>
                <w:rFonts w:ascii="Arial" w:hAnsi="Arial" w:cs="Arial"/>
              </w:rPr>
            </w:pPr>
            <w:r w:rsidRPr="006C180E">
              <w:rPr>
                <w:rFonts w:ascii="Arial" w:hAnsi="Arial" w:cs="Arial"/>
              </w:rPr>
              <w:t>Legislative provision designed to strengthen the safety and security of all data held within an organisation and ensure that procedures relating to personal data are fair and consistent.</w:t>
            </w:r>
          </w:p>
        </w:tc>
      </w:tr>
      <w:tr w:rsidR="00E65BC0" w:rsidRPr="006C180E" w14:paraId="205995D3"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016662" w14:textId="77777777" w:rsidR="00E65BC0" w:rsidRPr="006C180E" w:rsidRDefault="00E65BC0" w:rsidP="00E65BC0">
            <w:pPr>
              <w:ind w:right="-1"/>
              <w:jc w:val="both"/>
              <w:rPr>
                <w:rFonts w:ascii="Arial" w:hAnsi="Arial" w:cs="Arial"/>
              </w:rPr>
            </w:pPr>
            <w:r w:rsidRPr="006C180E">
              <w:rPr>
                <w:rFonts w:ascii="Arial" w:hAnsi="Arial" w:cs="Arial"/>
              </w:rPr>
              <w:t>HBA</w:t>
            </w:r>
          </w:p>
        </w:tc>
        <w:tc>
          <w:tcPr>
            <w:tcW w:w="839" w:type="pct"/>
            <w:tcBorders>
              <w:top w:val="single" w:sz="4" w:space="0" w:color="auto"/>
              <w:left w:val="single" w:sz="4" w:space="0" w:color="auto"/>
              <w:bottom w:val="single" w:sz="4" w:space="0" w:color="auto"/>
              <w:right w:val="single" w:sz="4" w:space="0" w:color="auto"/>
            </w:tcBorders>
            <w:vAlign w:val="center"/>
            <w:hideMark/>
          </w:tcPr>
          <w:p w14:paraId="22C1C1C7" w14:textId="77777777" w:rsidR="00E65BC0" w:rsidRPr="006C180E" w:rsidRDefault="00E65BC0" w:rsidP="00E65BC0">
            <w:pPr>
              <w:ind w:right="-1"/>
              <w:rPr>
                <w:rFonts w:ascii="Arial" w:hAnsi="Arial" w:cs="Arial"/>
              </w:rPr>
            </w:pPr>
            <w:r w:rsidRPr="006C180E">
              <w:rPr>
                <w:rFonts w:ascii="Arial" w:hAnsi="Arial" w:cs="Arial"/>
              </w:rPr>
              <w:t>‘Honour-based’ abuse</w:t>
            </w:r>
          </w:p>
        </w:tc>
        <w:tc>
          <w:tcPr>
            <w:tcW w:w="3552" w:type="pct"/>
            <w:tcBorders>
              <w:top w:val="single" w:sz="4" w:space="0" w:color="auto"/>
              <w:left w:val="single" w:sz="4" w:space="0" w:color="auto"/>
              <w:bottom w:val="single" w:sz="4" w:space="0" w:color="auto"/>
              <w:right w:val="single" w:sz="4" w:space="0" w:color="auto"/>
            </w:tcBorders>
            <w:vAlign w:val="center"/>
            <w:hideMark/>
          </w:tcPr>
          <w:p w14:paraId="7E33B2A6" w14:textId="649E587F" w:rsidR="00E65BC0" w:rsidRPr="006C180E" w:rsidRDefault="00E65BC0" w:rsidP="00E65BC0">
            <w:pPr>
              <w:ind w:right="-1"/>
              <w:jc w:val="both"/>
              <w:rPr>
                <w:rFonts w:ascii="Arial" w:hAnsi="Arial" w:cs="Arial"/>
              </w:rPr>
            </w:pPr>
            <w:r w:rsidRPr="006C180E">
              <w:rPr>
                <w:rFonts w:ascii="Arial" w:hAnsi="Arial" w:cs="Arial"/>
              </w:rPr>
              <w:t>So-called ‘honour</w:t>
            </w:r>
            <w:r w:rsidR="002A604C">
              <w:rPr>
                <w:rFonts w:ascii="Arial" w:hAnsi="Arial" w:cs="Arial"/>
              </w:rPr>
              <w:t xml:space="preserve"> </w:t>
            </w:r>
            <w:r w:rsidR="002A604C" w:rsidRPr="00091782">
              <w:rPr>
                <w:rFonts w:ascii="Arial" w:hAnsi="Arial" w:cs="Arial"/>
                <w:color w:val="000000" w:themeColor="text1"/>
              </w:rPr>
              <w:t>or faith-</w:t>
            </w:r>
            <w:r w:rsidRPr="00091782">
              <w:rPr>
                <w:rFonts w:ascii="Arial" w:hAnsi="Arial" w:cs="Arial"/>
                <w:color w:val="000000" w:themeColor="text1"/>
              </w:rPr>
              <w:t xml:space="preserve">based’ </w:t>
            </w:r>
            <w:r w:rsidRPr="006C180E">
              <w:rPr>
                <w:rFonts w:ascii="Arial" w:hAnsi="Arial" w:cs="Arial"/>
              </w:rPr>
              <w:t>abuse involves crimes that have been committed to defend the honour of the family and/or community.</w:t>
            </w:r>
          </w:p>
        </w:tc>
      </w:tr>
      <w:tr w:rsidR="00E65BC0" w:rsidRPr="006C180E" w14:paraId="2CF493E0"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F166178" w14:textId="77777777" w:rsidR="00E65BC0" w:rsidRPr="006C180E" w:rsidRDefault="00E65BC0" w:rsidP="00E65BC0">
            <w:pPr>
              <w:ind w:right="-1"/>
              <w:jc w:val="both"/>
              <w:rPr>
                <w:rFonts w:ascii="Arial" w:hAnsi="Arial" w:cs="Arial"/>
              </w:rPr>
            </w:pPr>
            <w:r w:rsidRPr="006C180E">
              <w:rPr>
                <w:rFonts w:ascii="Arial" w:hAnsi="Arial" w:cs="Arial"/>
              </w:rPr>
              <w:t>KCSIE</w:t>
            </w:r>
          </w:p>
        </w:tc>
        <w:tc>
          <w:tcPr>
            <w:tcW w:w="839" w:type="pct"/>
            <w:tcBorders>
              <w:top w:val="single" w:sz="4" w:space="0" w:color="auto"/>
              <w:left w:val="single" w:sz="4" w:space="0" w:color="auto"/>
              <w:bottom w:val="single" w:sz="4" w:space="0" w:color="auto"/>
              <w:right w:val="single" w:sz="4" w:space="0" w:color="auto"/>
            </w:tcBorders>
            <w:vAlign w:val="center"/>
            <w:hideMark/>
          </w:tcPr>
          <w:p w14:paraId="38A5F92F" w14:textId="1701931D" w:rsidR="00E65BC0" w:rsidRPr="006C180E" w:rsidRDefault="00E65BC0" w:rsidP="00E65BC0">
            <w:pPr>
              <w:ind w:right="-1"/>
              <w:rPr>
                <w:rFonts w:ascii="Arial" w:hAnsi="Arial" w:cs="Arial"/>
              </w:rPr>
            </w:pPr>
            <w:r w:rsidRPr="006C180E">
              <w:rPr>
                <w:rFonts w:ascii="Arial" w:hAnsi="Arial" w:cs="Arial"/>
              </w:rPr>
              <w:t xml:space="preserve">Keeping </w:t>
            </w:r>
            <w:r w:rsidR="002A604C">
              <w:rPr>
                <w:rFonts w:ascii="Arial" w:hAnsi="Arial" w:cs="Arial"/>
              </w:rPr>
              <w:t>C</w:t>
            </w:r>
            <w:r w:rsidRPr="006C180E">
              <w:rPr>
                <w:rFonts w:ascii="Arial" w:hAnsi="Arial" w:cs="Arial"/>
              </w:rPr>
              <w:t xml:space="preserve">hildren </w:t>
            </w:r>
            <w:r w:rsidR="002A604C">
              <w:rPr>
                <w:rFonts w:ascii="Arial" w:hAnsi="Arial" w:cs="Arial"/>
              </w:rPr>
              <w:t>S</w:t>
            </w:r>
            <w:r w:rsidRPr="006C180E">
              <w:rPr>
                <w:rFonts w:ascii="Arial" w:hAnsi="Arial" w:cs="Arial"/>
              </w:rPr>
              <w:t xml:space="preserve">afe in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52554994" w14:textId="77777777" w:rsidR="00E65BC0" w:rsidRPr="006C180E" w:rsidRDefault="00E65BC0" w:rsidP="00E65BC0">
            <w:pPr>
              <w:ind w:right="-1"/>
              <w:jc w:val="both"/>
              <w:rPr>
                <w:rFonts w:ascii="Arial" w:hAnsi="Arial" w:cs="Arial"/>
              </w:rPr>
            </w:pPr>
            <w:r w:rsidRPr="006C180E">
              <w:rPr>
                <w:rFonts w:ascii="Arial" w:hAnsi="Arial" w:cs="Arial"/>
              </w:rPr>
              <w:t>Statutory guidance setting out schools and colleges’ duties to safeguard and promote the welfare of children.</w:t>
            </w:r>
          </w:p>
        </w:tc>
      </w:tr>
      <w:tr w:rsidR="00E65BC0" w:rsidRPr="006C180E" w14:paraId="245F110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DD9BB70" w14:textId="77777777" w:rsidR="00E65BC0" w:rsidRPr="006C180E" w:rsidRDefault="00E65BC0" w:rsidP="00E65BC0">
            <w:pPr>
              <w:ind w:right="-1"/>
              <w:jc w:val="both"/>
              <w:rPr>
                <w:rFonts w:ascii="Arial" w:hAnsi="Arial" w:cs="Arial"/>
              </w:rPr>
            </w:pPr>
            <w:r w:rsidRPr="006C180E">
              <w:rPr>
                <w:rFonts w:ascii="Arial" w:hAnsi="Arial" w:cs="Arial"/>
              </w:rPr>
              <w:t>LA</w:t>
            </w:r>
          </w:p>
        </w:tc>
        <w:tc>
          <w:tcPr>
            <w:tcW w:w="839" w:type="pct"/>
            <w:tcBorders>
              <w:top w:val="single" w:sz="4" w:space="0" w:color="auto"/>
              <w:left w:val="single" w:sz="4" w:space="0" w:color="auto"/>
              <w:bottom w:val="single" w:sz="4" w:space="0" w:color="auto"/>
              <w:right w:val="single" w:sz="4" w:space="0" w:color="auto"/>
            </w:tcBorders>
            <w:vAlign w:val="center"/>
            <w:hideMark/>
          </w:tcPr>
          <w:p w14:paraId="64F880F7" w14:textId="631F99D7" w:rsidR="00E65BC0" w:rsidRPr="006C180E" w:rsidRDefault="00E65BC0" w:rsidP="00E65BC0">
            <w:pPr>
              <w:ind w:right="-1"/>
              <w:rPr>
                <w:rFonts w:ascii="Arial" w:hAnsi="Arial" w:cs="Arial"/>
              </w:rPr>
            </w:pPr>
            <w:r w:rsidRPr="006C180E">
              <w:rPr>
                <w:rFonts w:ascii="Arial" w:hAnsi="Arial" w:cs="Arial"/>
              </w:rPr>
              <w:t xml:space="preserve">Local </w:t>
            </w:r>
            <w:r w:rsidR="002A604C">
              <w:rPr>
                <w:rFonts w:ascii="Arial" w:hAnsi="Arial" w:cs="Arial"/>
              </w:rPr>
              <w:t>A</w:t>
            </w:r>
            <w:r w:rsidRPr="006C180E">
              <w:rPr>
                <w:rFonts w:ascii="Arial" w:hAnsi="Arial" w:cs="Arial"/>
              </w:rPr>
              <w:t>uthority</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C78764C" w14:textId="77777777" w:rsidR="00E65BC0" w:rsidRPr="006C180E" w:rsidRDefault="00E65BC0" w:rsidP="00E65BC0">
            <w:pPr>
              <w:ind w:right="-1"/>
              <w:jc w:val="both"/>
              <w:rPr>
                <w:rFonts w:ascii="Arial" w:hAnsi="Arial" w:cs="Arial"/>
              </w:rPr>
            </w:pPr>
            <w:r w:rsidRPr="006C180E">
              <w:rPr>
                <w:rFonts w:ascii="Arial" w:hAnsi="Arial" w:cs="Arial"/>
              </w:rPr>
              <w:t>A local government agency responsible for the provision of a range of services in a specified local area, including education.</w:t>
            </w:r>
          </w:p>
        </w:tc>
      </w:tr>
      <w:tr w:rsidR="00E65BC0" w:rsidRPr="006C180E" w14:paraId="6C95CC1C"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1D4E6C" w14:textId="6641C4AE" w:rsidR="00E65BC0" w:rsidRPr="006C180E" w:rsidRDefault="00E65BC0" w:rsidP="003C0DD7">
            <w:pPr>
              <w:ind w:right="-1"/>
              <w:rPr>
                <w:rFonts w:ascii="Arial" w:hAnsi="Arial" w:cs="Arial"/>
              </w:rPr>
            </w:pPr>
            <w:r w:rsidRPr="006C180E">
              <w:rPr>
                <w:rFonts w:ascii="Arial" w:hAnsi="Arial" w:cs="Arial"/>
              </w:rPr>
              <w:t>LAC</w:t>
            </w:r>
            <w:r w:rsidR="00432C8B" w:rsidRPr="006C180E">
              <w:rPr>
                <w:rFonts w:ascii="Arial" w:hAnsi="Arial" w:cs="Arial"/>
              </w:rPr>
              <w:t xml:space="preserve"> </w:t>
            </w:r>
          </w:p>
        </w:tc>
        <w:tc>
          <w:tcPr>
            <w:tcW w:w="839" w:type="pct"/>
            <w:tcBorders>
              <w:top w:val="single" w:sz="4" w:space="0" w:color="auto"/>
              <w:left w:val="single" w:sz="4" w:space="0" w:color="auto"/>
              <w:bottom w:val="single" w:sz="4" w:space="0" w:color="auto"/>
              <w:right w:val="single" w:sz="4" w:space="0" w:color="auto"/>
            </w:tcBorders>
            <w:vAlign w:val="center"/>
            <w:hideMark/>
          </w:tcPr>
          <w:p w14:paraId="7556825D" w14:textId="5479AFDC" w:rsidR="00E65BC0" w:rsidRPr="006C180E" w:rsidRDefault="00E65BC0" w:rsidP="00E65BC0">
            <w:pPr>
              <w:ind w:right="-1"/>
              <w:rPr>
                <w:rFonts w:ascii="Arial" w:hAnsi="Arial" w:cs="Arial"/>
              </w:rPr>
            </w:pPr>
            <w:r w:rsidRPr="006C180E">
              <w:rPr>
                <w:rFonts w:ascii="Arial" w:hAnsi="Arial" w:cs="Arial"/>
              </w:rPr>
              <w:t>Looked</w:t>
            </w:r>
            <w:r w:rsidR="002A604C">
              <w:rPr>
                <w:rFonts w:ascii="Arial" w:hAnsi="Arial" w:cs="Arial"/>
              </w:rPr>
              <w:t xml:space="preserve"> A</w:t>
            </w:r>
            <w:r w:rsidRPr="006C180E">
              <w:rPr>
                <w:rFonts w:ascii="Arial" w:hAnsi="Arial" w:cs="Arial"/>
              </w:rPr>
              <w:t xml:space="preserve">fter </w:t>
            </w:r>
            <w:r w:rsidR="002A604C">
              <w:rPr>
                <w:rFonts w:ascii="Arial" w:hAnsi="Arial" w:cs="Arial"/>
              </w:rPr>
              <w:t>C</w:t>
            </w:r>
            <w:r w:rsidRPr="006C180E">
              <w:rPr>
                <w:rFonts w:ascii="Arial" w:hAnsi="Arial" w:cs="Arial"/>
              </w:rPr>
              <w:t>hildren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5538C48E" w14:textId="77777777" w:rsidR="00E65BC0" w:rsidRDefault="00E65BC0" w:rsidP="00E65BC0">
            <w:pPr>
              <w:ind w:right="-1"/>
              <w:jc w:val="both"/>
              <w:rPr>
                <w:rFonts w:ascii="Arial" w:hAnsi="Arial" w:cs="Arial"/>
              </w:rPr>
            </w:pPr>
            <w:r w:rsidRPr="006C180E">
              <w:rPr>
                <w:rFonts w:ascii="Arial" w:hAnsi="Arial" w:cs="Arial"/>
              </w:rPr>
              <w:t>Children who have been placed in local authority care or where children’s services have looked after children for more than a period of 24 hours.</w:t>
            </w:r>
          </w:p>
          <w:p w14:paraId="12D410D1" w14:textId="113D5F93" w:rsidR="002A604C" w:rsidRPr="002A604C" w:rsidRDefault="002A604C" w:rsidP="00E65BC0">
            <w:pPr>
              <w:ind w:right="-1"/>
              <w:jc w:val="both"/>
              <w:rPr>
                <w:rFonts w:ascii="Arial" w:hAnsi="Arial" w:cs="Arial"/>
                <w:b/>
                <w:bCs/>
              </w:rPr>
            </w:pPr>
            <w:r w:rsidRPr="002A604C">
              <w:rPr>
                <w:rFonts w:ascii="Arial" w:hAnsi="Arial" w:cs="Arial"/>
                <w:b/>
                <w:bCs/>
              </w:rPr>
              <w:t xml:space="preserve">In Cheshire East these children are referred to as Cared for Children. </w:t>
            </w:r>
          </w:p>
        </w:tc>
      </w:tr>
      <w:tr w:rsidR="00E65BC0" w:rsidRPr="006C180E" w14:paraId="3E887AD0"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9C43220" w14:textId="77777777" w:rsidR="00E65BC0" w:rsidRPr="006C180E" w:rsidRDefault="00E65BC0" w:rsidP="00E65BC0">
            <w:pPr>
              <w:ind w:right="-1"/>
              <w:jc w:val="both"/>
              <w:rPr>
                <w:rFonts w:ascii="Arial" w:hAnsi="Arial" w:cs="Arial"/>
              </w:rPr>
            </w:pPr>
            <w:r w:rsidRPr="006C180E">
              <w:rPr>
                <w:rFonts w:ascii="Arial" w:hAnsi="Arial" w:cs="Arial"/>
              </w:rPr>
              <w:lastRenderedPageBreak/>
              <w:t>LGBTQ+</w:t>
            </w:r>
          </w:p>
        </w:tc>
        <w:tc>
          <w:tcPr>
            <w:tcW w:w="839" w:type="pct"/>
            <w:tcBorders>
              <w:top w:val="single" w:sz="4" w:space="0" w:color="auto"/>
              <w:left w:val="single" w:sz="4" w:space="0" w:color="auto"/>
              <w:bottom w:val="single" w:sz="4" w:space="0" w:color="auto"/>
              <w:right w:val="single" w:sz="4" w:space="0" w:color="auto"/>
            </w:tcBorders>
            <w:vAlign w:val="center"/>
            <w:hideMark/>
          </w:tcPr>
          <w:p w14:paraId="06C3DB75" w14:textId="77777777" w:rsidR="00E65BC0" w:rsidRPr="006C180E" w:rsidRDefault="00E65BC0" w:rsidP="00E65BC0">
            <w:pPr>
              <w:ind w:right="-1"/>
              <w:rPr>
                <w:rFonts w:ascii="Arial" w:hAnsi="Arial" w:cs="Arial"/>
              </w:rPr>
            </w:pPr>
            <w:r w:rsidRPr="006C180E">
              <w:rPr>
                <w:rFonts w:ascii="Arial" w:hAnsi="Arial" w:cs="Arial"/>
              </w:rPr>
              <w:t>Lesbian, gay, bisexual, transgender and queer plus</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2C6C536" w14:textId="77777777" w:rsidR="00E65BC0" w:rsidRPr="006C180E" w:rsidRDefault="00E65BC0" w:rsidP="00E65BC0">
            <w:pPr>
              <w:ind w:right="-1"/>
              <w:jc w:val="both"/>
              <w:rPr>
                <w:rFonts w:ascii="Arial" w:hAnsi="Arial" w:cs="Arial"/>
              </w:rPr>
            </w:pPr>
            <w:r w:rsidRPr="006C180E">
              <w:rPr>
                <w:rFonts w:ascii="Arial" w:hAnsi="Arial" w:cs="Arial"/>
              </w:rPr>
              <w:t>Term relating to a community of people, protected by the Equality Act 2010, who identify as lesbian, gay, bisexual or transgender, or other protected sexual or gender identities.</w:t>
            </w:r>
          </w:p>
        </w:tc>
      </w:tr>
      <w:tr w:rsidR="00E65BC0" w:rsidRPr="006C180E" w14:paraId="774E1394"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4DC615F" w14:textId="77777777" w:rsidR="00E65BC0" w:rsidRPr="006C180E" w:rsidRDefault="00E65BC0" w:rsidP="00E65BC0">
            <w:pPr>
              <w:ind w:right="-1"/>
              <w:jc w:val="both"/>
              <w:rPr>
                <w:rFonts w:ascii="Arial" w:hAnsi="Arial" w:cs="Arial"/>
              </w:rPr>
            </w:pPr>
            <w:r w:rsidRPr="006C180E">
              <w:rPr>
                <w:rFonts w:ascii="Arial" w:hAnsi="Arial" w:cs="Arial"/>
              </w:rPr>
              <w:t>MAT</w:t>
            </w:r>
          </w:p>
        </w:tc>
        <w:tc>
          <w:tcPr>
            <w:tcW w:w="839" w:type="pct"/>
            <w:tcBorders>
              <w:top w:val="single" w:sz="4" w:space="0" w:color="auto"/>
              <w:left w:val="single" w:sz="4" w:space="0" w:color="auto"/>
              <w:bottom w:val="single" w:sz="4" w:space="0" w:color="auto"/>
              <w:right w:val="single" w:sz="4" w:space="0" w:color="auto"/>
            </w:tcBorders>
            <w:vAlign w:val="center"/>
            <w:hideMark/>
          </w:tcPr>
          <w:p w14:paraId="65902AE3" w14:textId="77777777" w:rsidR="00E65BC0" w:rsidRPr="006C180E" w:rsidRDefault="00E65BC0" w:rsidP="00E65BC0">
            <w:pPr>
              <w:ind w:right="-1"/>
              <w:rPr>
                <w:rFonts w:ascii="Arial" w:hAnsi="Arial" w:cs="Arial"/>
              </w:rPr>
            </w:pPr>
            <w:r w:rsidRPr="006C180E">
              <w:rPr>
                <w:rFonts w:ascii="Arial" w:hAnsi="Arial" w:cs="Arial"/>
              </w:rPr>
              <w:t>Multi-academy trust</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6CA3B33" w14:textId="77777777" w:rsidR="00E65BC0" w:rsidRPr="006C180E" w:rsidRDefault="00E65BC0" w:rsidP="00E65BC0">
            <w:pPr>
              <w:ind w:right="-1"/>
              <w:jc w:val="both"/>
              <w:rPr>
                <w:rFonts w:ascii="Arial" w:hAnsi="Arial" w:cs="Arial"/>
              </w:rPr>
            </w:pPr>
            <w:r w:rsidRPr="006C180E">
              <w:rPr>
                <w:rFonts w:ascii="Arial" w:hAnsi="Arial" w:cs="Arial"/>
              </w:rPr>
              <w:t xml:space="preserve">A trust established to undertake strategic collaboration and provide education across </w:t>
            </w:r>
            <w:proofErr w:type="gramStart"/>
            <w:r w:rsidRPr="006C180E">
              <w:rPr>
                <w:rFonts w:ascii="Arial" w:hAnsi="Arial" w:cs="Arial"/>
              </w:rPr>
              <w:t>a number of</w:t>
            </w:r>
            <w:proofErr w:type="gramEnd"/>
            <w:r w:rsidRPr="006C180E">
              <w:rPr>
                <w:rFonts w:ascii="Arial" w:hAnsi="Arial" w:cs="Arial"/>
              </w:rPr>
              <w:t xml:space="preserve"> schools</w:t>
            </w:r>
          </w:p>
        </w:tc>
      </w:tr>
      <w:tr w:rsidR="00E65BC0" w:rsidRPr="006C180E" w14:paraId="40A0F8A1"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951FEDE" w14:textId="77777777" w:rsidR="00E65BC0" w:rsidRPr="006C180E" w:rsidRDefault="00E65BC0" w:rsidP="00E65BC0">
            <w:pPr>
              <w:ind w:right="-1"/>
              <w:jc w:val="both"/>
              <w:rPr>
                <w:rFonts w:ascii="Arial" w:hAnsi="Arial" w:cs="Arial"/>
              </w:rPr>
            </w:pPr>
            <w:r w:rsidRPr="006C180E">
              <w:rPr>
                <w:rFonts w:ascii="Arial" w:hAnsi="Arial" w:cs="Arial"/>
              </w:rPr>
              <w:t>NPCC</w:t>
            </w:r>
          </w:p>
        </w:tc>
        <w:tc>
          <w:tcPr>
            <w:tcW w:w="839" w:type="pct"/>
            <w:tcBorders>
              <w:top w:val="single" w:sz="4" w:space="0" w:color="auto"/>
              <w:left w:val="single" w:sz="4" w:space="0" w:color="auto"/>
              <w:bottom w:val="single" w:sz="4" w:space="0" w:color="auto"/>
              <w:right w:val="single" w:sz="4" w:space="0" w:color="auto"/>
            </w:tcBorders>
            <w:vAlign w:val="center"/>
            <w:hideMark/>
          </w:tcPr>
          <w:p w14:paraId="29AB45EB" w14:textId="77777777" w:rsidR="00E65BC0" w:rsidRPr="006C180E" w:rsidRDefault="00E65BC0" w:rsidP="00E65BC0">
            <w:pPr>
              <w:ind w:right="-1"/>
              <w:rPr>
                <w:rFonts w:ascii="Arial" w:hAnsi="Arial" w:cs="Arial"/>
              </w:rPr>
            </w:pPr>
            <w:r w:rsidRPr="006C180E">
              <w:rPr>
                <w:rFonts w:ascii="Arial" w:hAnsi="Arial" w:cs="Arial"/>
              </w:rPr>
              <w:t>The National Police Chiefs’ Council</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AA615D9" w14:textId="77777777" w:rsidR="00E65BC0" w:rsidRPr="006C180E" w:rsidRDefault="00E65BC0" w:rsidP="00E65BC0">
            <w:pPr>
              <w:ind w:right="-1"/>
              <w:jc w:val="both"/>
              <w:rPr>
                <w:rFonts w:ascii="Arial" w:hAnsi="Arial" w:cs="Arial"/>
              </w:rPr>
            </w:pPr>
            <w:r w:rsidRPr="006C180E">
              <w:rPr>
                <w:rFonts w:ascii="Arial" w:hAnsi="Arial" w:cs="Arial"/>
              </w:rPr>
              <w:t>The National Police Chiefs’ Council is a national coordination body for law enforcement in the United Kingdom and the representative body for British police chief officers.</w:t>
            </w:r>
          </w:p>
        </w:tc>
      </w:tr>
      <w:tr w:rsidR="00E65BC0" w:rsidRPr="006C180E" w14:paraId="2717094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6F074F" w14:textId="7CE792B5" w:rsidR="00E65BC0" w:rsidRPr="006C180E" w:rsidRDefault="00E65BC0" w:rsidP="00E65BC0">
            <w:pPr>
              <w:ind w:right="-1"/>
              <w:jc w:val="both"/>
              <w:rPr>
                <w:rFonts w:ascii="Arial" w:hAnsi="Arial" w:cs="Arial"/>
              </w:rPr>
            </w:pPr>
            <w:r w:rsidRPr="006C180E">
              <w:rPr>
                <w:rFonts w:ascii="Arial" w:hAnsi="Arial" w:cs="Arial"/>
              </w:rPr>
              <w:t>PLAC</w:t>
            </w:r>
            <w:r w:rsidR="00432C8B" w:rsidRPr="006C180E">
              <w:rPr>
                <w:rFonts w:ascii="Arial" w:hAnsi="Arial" w:cs="Arial"/>
              </w:rPr>
              <w:t>/PC4C</w:t>
            </w:r>
          </w:p>
        </w:tc>
        <w:tc>
          <w:tcPr>
            <w:tcW w:w="839" w:type="pct"/>
            <w:tcBorders>
              <w:top w:val="single" w:sz="4" w:space="0" w:color="auto"/>
              <w:left w:val="single" w:sz="4" w:space="0" w:color="auto"/>
              <w:bottom w:val="single" w:sz="4" w:space="0" w:color="auto"/>
              <w:right w:val="single" w:sz="4" w:space="0" w:color="auto"/>
            </w:tcBorders>
            <w:vAlign w:val="center"/>
            <w:hideMark/>
          </w:tcPr>
          <w:p w14:paraId="10786534" w14:textId="7F286F6D" w:rsidR="00E65BC0" w:rsidRPr="006C180E" w:rsidRDefault="00E65BC0" w:rsidP="00E65BC0">
            <w:pPr>
              <w:ind w:right="-1"/>
              <w:rPr>
                <w:rFonts w:ascii="Arial" w:hAnsi="Arial" w:cs="Arial"/>
              </w:rPr>
            </w:pPr>
            <w:r w:rsidRPr="006C180E">
              <w:rPr>
                <w:rFonts w:ascii="Arial" w:hAnsi="Arial" w:cs="Arial"/>
              </w:rPr>
              <w:t>Previously looked-after children</w:t>
            </w:r>
            <w:r w:rsidR="00432C8B" w:rsidRPr="006C180E">
              <w:rPr>
                <w:rFonts w:ascii="Arial" w:hAnsi="Arial" w:cs="Arial"/>
              </w:rPr>
              <w:t xml:space="preserve"> / cared for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75CF26F9" w14:textId="77777777" w:rsidR="00E65BC0" w:rsidRPr="006C180E" w:rsidRDefault="00E65BC0" w:rsidP="00E65BC0">
            <w:pPr>
              <w:ind w:right="-1"/>
              <w:jc w:val="both"/>
              <w:rPr>
                <w:rFonts w:ascii="Arial" w:hAnsi="Arial" w:cs="Arial"/>
              </w:rPr>
            </w:pPr>
            <w:r w:rsidRPr="006C180E">
              <w:rPr>
                <w:rFonts w:ascii="Arial" w:hAnsi="Arial" w:cs="Arial"/>
              </w:rPr>
              <w:t>Children who were previously in local authority care or were looked after by children’s services for more than a period of 24 hours. PLAC are also known as care leavers.</w:t>
            </w:r>
          </w:p>
        </w:tc>
      </w:tr>
      <w:tr w:rsidR="00E65BC0" w:rsidRPr="006C180E" w14:paraId="7EB331E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9CCD013" w14:textId="77777777" w:rsidR="00E65BC0" w:rsidRPr="006C180E" w:rsidRDefault="00E65BC0" w:rsidP="00E65BC0">
            <w:pPr>
              <w:ind w:right="-1"/>
              <w:jc w:val="both"/>
              <w:rPr>
                <w:rFonts w:ascii="Arial" w:hAnsi="Arial" w:cs="Arial"/>
              </w:rPr>
            </w:pPr>
            <w:r w:rsidRPr="006C180E">
              <w:rPr>
                <w:rFonts w:ascii="Arial" w:hAnsi="Arial" w:cs="Arial"/>
              </w:rPr>
              <w:t>PSHE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01574179" w14:textId="7F7787DF" w:rsidR="00E65BC0" w:rsidRPr="006C180E" w:rsidRDefault="00E65BC0" w:rsidP="00E65BC0">
            <w:pPr>
              <w:ind w:right="-1"/>
              <w:rPr>
                <w:rFonts w:ascii="Arial" w:hAnsi="Arial" w:cs="Arial"/>
              </w:rPr>
            </w:pPr>
            <w:r w:rsidRPr="006C180E">
              <w:rPr>
                <w:rFonts w:ascii="Arial" w:hAnsi="Arial" w:cs="Arial"/>
              </w:rPr>
              <w:t xml:space="preserve">Personal, </w:t>
            </w:r>
            <w:r w:rsidR="002A604C">
              <w:rPr>
                <w:rFonts w:ascii="Arial" w:hAnsi="Arial" w:cs="Arial"/>
              </w:rPr>
              <w:t>S</w:t>
            </w:r>
            <w:r w:rsidRPr="006C180E">
              <w:rPr>
                <w:rFonts w:ascii="Arial" w:hAnsi="Arial" w:cs="Arial"/>
              </w:rPr>
              <w:t xml:space="preserve">ocial </w:t>
            </w:r>
            <w:r w:rsidR="002A604C">
              <w:rPr>
                <w:rFonts w:ascii="Arial" w:hAnsi="Arial" w:cs="Arial"/>
              </w:rPr>
              <w:t>&amp; H</w:t>
            </w:r>
            <w:r w:rsidRPr="006C180E">
              <w:rPr>
                <w:rFonts w:ascii="Arial" w:hAnsi="Arial" w:cs="Arial"/>
              </w:rPr>
              <w:t xml:space="preserve">ealth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0B7766E6" w14:textId="77777777" w:rsidR="00E65BC0" w:rsidRPr="006C180E" w:rsidRDefault="00E65BC0" w:rsidP="00E65BC0">
            <w:pPr>
              <w:ind w:right="-1"/>
              <w:jc w:val="both"/>
              <w:rPr>
                <w:rFonts w:ascii="Arial" w:hAnsi="Arial" w:cs="Arial"/>
              </w:rPr>
            </w:pPr>
            <w:r w:rsidRPr="006C180E">
              <w:rPr>
                <w:rFonts w:ascii="Arial" w:hAnsi="Arial" w:cs="Arial"/>
              </w:rPr>
              <w:t>A non-statutory subject in which pupils learn about themselves, other people, rights, responsibilities and relationships.</w:t>
            </w:r>
          </w:p>
        </w:tc>
      </w:tr>
      <w:tr w:rsidR="00E65BC0" w:rsidRPr="006C180E" w14:paraId="7B93E048"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B8EB15E" w14:textId="77777777" w:rsidR="00E65BC0" w:rsidRPr="006C180E" w:rsidRDefault="00E65BC0" w:rsidP="00E65BC0">
            <w:pPr>
              <w:ind w:right="-1"/>
              <w:jc w:val="both"/>
              <w:rPr>
                <w:rFonts w:ascii="Arial" w:hAnsi="Arial" w:cs="Arial"/>
              </w:rPr>
            </w:pPr>
            <w:r w:rsidRPr="006C180E">
              <w:rPr>
                <w:rFonts w:ascii="Arial" w:hAnsi="Arial" w:cs="Arial"/>
              </w:rPr>
              <w:t>PHE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6C372CCD" w14:textId="77777777" w:rsidR="00E65BC0" w:rsidRPr="006C180E" w:rsidRDefault="00E65BC0" w:rsidP="00E65BC0">
            <w:pPr>
              <w:ind w:right="-1"/>
              <w:rPr>
                <w:rFonts w:ascii="Arial" w:hAnsi="Arial" w:cs="Arial"/>
              </w:rPr>
            </w:pPr>
            <w:r w:rsidRPr="006C180E">
              <w:rPr>
                <w:rFonts w:ascii="Arial" w:hAnsi="Arial" w:cs="Arial"/>
              </w:rPr>
              <w:t>Public Health England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BBEA385" w14:textId="77777777" w:rsidR="00E65BC0" w:rsidRPr="006C180E" w:rsidRDefault="00E65BC0" w:rsidP="00E65BC0">
            <w:pPr>
              <w:ind w:right="-1"/>
              <w:jc w:val="both"/>
              <w:rPr>
                <w:rFonts w:ascii="Arial" w:hAnsi="Arial" w:cs="Arial"/>
              </w:rPr>
            </w:pPr>
            <w:r w:rsidRPr="006C180E">
              <w:rPr>
                <w:rFonts w:ascii="Arial" w:hAnsi="Arial" w:cs="Arial"/>
              </w:rPr>
              <w:t>An executive agency of the Department of Health and Social Care which aims to protect and improve the nation’s health and wellbeing.</w:t>
            </w:r>
          </w:p>
        </w:tc>
      </w:tr>
      <w:tr w:rsidR="00E65BC0" w:rsidRPr="006C180E" w14:paraId="7A85CDFA"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310287C" w14:textId="77777777" w:rsidR="00E65BC0" w:rsidRPr="006C180E" w:rsidRDefault="00E65BC0" w:rsidP="00E65BC0">
            <w:pPr>
              <w:ind w:right="-1"/>
              <w:jc w:val="both"/>
              <w:rPr>
                <w:rFonts w:ascii="Arial" w:hAnsi="Arial" w:cs="Arial"/>
              </w:rPr>
            </w:pPr>
            <w:r w:rsidRPr="006C180E">
              <w:rPr>
                <w:rFonts w:ascii="Arial" w:hAnsi="Arial" w:cs="Arial"/>
              </w:rPr>
              <w:t>RSHE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4DEE007A" w14:textId="27A46FB2" w:rsidR="00E65BC0" w:rsidRPr="006C180E" w:rsidRDefault="00E65BC0" w:rsidP="00E65BC0">
            <w:pPr>
              <w:ind w:right="-1"/>
              <w:rPr>
                <w:rFonts w:ascii="Arial" w:hAnsi="Arial" w:cs="Arial"/>
              </w:rPr>
            </w:pPr>
            <w:r w:rsidRPr="006C180E">
              <w:rPr>
                <w:rFonts w:ascii="Arial" w:hAnsi="Arial" w:cs="Arial"/>
              </w:rPr>
              <w:t xml:space="preserve">Relationships, </w:t>
            </w:r>
            <w:r w:rsidR="002A604C">
              <w:rPr>
                <w:rFonts w:ascii="Arial" w:hAnsi="Arial" w:cs="Arial"/>
              </w:rPr>
              <w:t>S</w:t>
            </w:r>
            <w:r w:rsidRPr="006C180E">
              <w:rPr>
                <w:rFonts w:ascii="Arial" w:hAnsi="Arial" w:cs="Arial"/>
              </w:rPr>
              <w:t xml:space="preserve">ex and </w:t>
            </w:r>
            <w:r w:rsidR="002A604C">
              <w:rPr>
                <w:rFonts w:ascii="Arial" w:hAnsi="Arial" w:cs="Arial"/>
              </w:rPr>
              <w:t>H</w:t>
            </w:r>
            <w:r w:rsidRPr="006C180E">
              <w:rPr>
                <w:rFonts w:ascii="Arial" w:hAnsi="Arial" w:cs="Arial"/>
              </w:rPr>
              <w:t xml:space="preserve">ealth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3E9523A9" w14:textId="77777777" w:rsidR="00E65BC0" w:rsidRPr="006C180E" w:rsidRDefault="00E65BC0" w:rsidP="00E65BC0">
            <w:pPr>
              <w:ind w:right="-1"/>
              <w:jc w:val="both"/>
              <w:rPr>
                <w:rFonts w:ascii="Arial" w:hAnsi="Arial" w:cs="Arial"/>
              </w:rPr>
            </w:pPr>
            <w:r w:rsidRPr="006C180E">
              <w:rPr>
                <w:rFonts w:ascii="Arial" w:hAnsi="Arial" w:cs="Arial"/>
              </w:rPr>
              <w:t>A compulsory subject from Year 7 for all pupils. Includes the teaching of sexual health, reproduction and sexuality, as well as promoting positive relationships.</w:t>
            </w:r>
          </w:p>
        </w:tc>
      </w:tr>
      <w:tr w:rsidR="00E65BC0" w:rsidRPr="006C180E" w14:paraId="09A734D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3BE9E0" w14:textId="77777777" w:rsidR="00E65BC0" w:rsidRPr="006C180E" w:rsidRDefault="00E65BC0" w:rsidP="00E65BC0">
            <w:pPr>
              <w:ind w:right="-1"/>
              <w:jc w:val="both"/>
              <w:rPr>
                <w:rFonts w:ascii="Arial" w:hAnsi="Arial" w:cs="Arial"/>
              </w:rPr>
            </w:pPr>
            <w:r w:rsidRPr="006C180E">
              <w:rPr>
                <w:rFonts w:ascii="Arial" w:hAnsi="Arial" w:cs="Arial"/>
              </w:rPr>
              <w:t>SCR</w:t>
            </w:r>
          </w:p>
        </w:tc>
        <w:tc>
          <w:tcPr>
            <w:tcW w:w="839" w:type="pct"/>
            <w:tcBorders>
              <w:top w:val="single" w:sz="4" w:space="0" w:color="auto"/>
              <w:left w:val="single" w:sz="4" w:space="0" w:color="auto"/>
              <w:bottom w:val="single" w:sz="4" w:space="0" w:color="auto"/>
              <w:right w:val="single" w:sz="4" w:space="0" w:color="auto"/>
            </w:tcBorders>
            <w:vAlign w:val="center"/>
            <w:hideMark/>
          </w:tcPr>
          <w:p w14:paraId="67883287" w14:textId="4B632304" w:rsidR="00E65BC0" w:rsidRPr="006C180E" w:rsidRDefault="00E65BC0" w:rsidP="00E65BC0">
            <w:pPr>
              <w:ind w:right="-1"/>
              <w:rPr>
                <w:rFonts w:ascii="Arial" w:hAnsi="Arial" w:cs="Arial"/>
              </w:rPr>
            </w:pPr>
            <w:r w:rsidRPr="006C180E">
              <w:rPr>
                <w:rFonts w:ascii="Arial" w:hAnsi="Arial" w:cs="Arial"/>
              </w:rPr>
              <w:t xml:space="preserve">Single </w:t>
            </w:r>
            <w:r w:rsidR="002A604C">
              <w:rPr>
                <w:rFonts w:ascii="Arial" w:hAnsi="Arial" w:cs="Arial"/>
              </w:rPr>
              <w:t>C</w:t>
            </w:r>
            <w:r w:rsidRPr="006C180E">
              <w:rPr>
                <w:rFonts w:ascii="Arial" w:hAnsi="Arial" w:cs="Arial"/>
              </w:rPr>
              <w:t xml:space="preserve">entral </w:t>
            </w:r>
            <w:r w:rsidR="002A604C">
              <w:rPr>
                <w:rFonts w:ascii="Arial" w:hAnsi="Arial" w:cs="Arial"/>
              </w:rPr>
              <w:t>R</w:t>
            </w:r>
            <w:r w:rsidRPr="006C180E">
              <w:rPr>
                <w:rFonts w:ascii="Arial" w:hAnsi="Arial" w:cs="Arial"/>
              </w:rPr>
              <w:t>ecord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F07647E" w14:textId="77777777" w:rsidR="00E65BC0" w:rsidRPr="006C180E" w:rsidRDefault="00E65BC0" w:rsidP="00E65BC0">
            <w:pPr>
              <w:ind w:right="-1"/>
              <w:jc w:val="both"/>
              <w:rPr>
                <w:rFonts w:ascii="Arial" w:hAnsi="Arial" w:cs="Arial"/>
              </w:rPr>
            </w:pPr>
            <w:r w:rsidRPr="006C180E">
              <w:rPr>
                <w:rFonts w:ascii="Arial" w:hAnsi="Arial" w:cs="Arial"/>
              </w:rPr>
              <w:t>A statutory secure record of recruitment and identity checks for all permanent and temporary staff, proprietors, contractors, external coaches and instructors, and volunteers who attend the school in a non-visitor capacity.</w:t>
            </w:r>
          </w:p>
        </w:tc>
      </w:tr>
      <w:tr w:rsidR="00E65BC0" w:rsidRPr="006C180E" w14:paraId="1168170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A36B6E" w14:textId="77777777" w:rsidR="00E65BC0" w:rsidRPr="006C180E" w:rsidRDefault="00E65BC0" w:rsidP="00E65BC0">
            <w:pPr>
              <w:ind w:right="-1"/>
              <w:jc w:val="both"/>
              <w:rPr>
                <w:rFonts w:ascii="Arial" w:hAnsi="Arial" w:cs="Arial"/>
              </w:rPr>
            </w:pPr>
            <w:r w:rsidRPr="006C180E">
              <w:rPr>
                <w:rFonts w:ascii="Arial" w:hAnsi="Arial" w:cs="Arial"/>
              </w:rPr>
              <w:t>SENCO</w:t>
            </w:r>
          </w:p>
        </w:tc>
        <w:tc>
          <w:tcPr>
            <w:tcW w:w="839" w:type="pct"/>
            <w:tcBorders>
              <w:top w:val="single" w:sz="4" w:space="0" w:color="auto"/>
              <w:left w:val="single" w:sz="4" w:space="0" w:color="auto"/>
              <w:bottom w:val="single" w:sz="4" w:space="0" w:color="auto"/>
              <w:right w:val="single" w:sz="4" w:space="0" w:color="auto"/>
            </w:tcBorders>
            <w:vAlign w:val="center"/>
            <w:hideMark/>
          </w:tcPr>
          <w:p w14:paraId="0E5D4BCE" w14:textId="26569FF0" w:rsidR="00E65BC0" w:rsidRPr="006C180E" w:rsidRDefault="00E65BC0" w:rsidP="00E65BC0">
            <w:pPr>
              <w:ind w:right="-1"/>
              <w:rPr>
                <w:rFonts w:ascii="Arial" w:hAnsi="Arial" w:cs="Arial"/>
              </w:rPr>
            </w:pPr>
            <w:r w:rsidRPr="006C180E">
              <w:rPr>
                <w:rFonts w:ascii="Arial" w:hAnsi="Arial" w:cs="Arial"/>
              </w:rPr>
              <w:t xml:space="preserve">Special </w:t>
            </w:r>
            <w:r w:rsidR="002A604C">
              <w:rPr>
                <w:rFonts w:ascii="Arial" w:hAnsi="Arial" w:cs="Arial"/>
              </w:rPr>
              <w:t>E</w:t>
            </w:r>
            <w:r w:rsidRPr="006C180E">
              <w:rPr>
                <w:rFonts w:ascii="Arial" w:hAnsi="Arial" w:cs="Arial"/>
              </w:rPr>
              <w:t xml:space="preserve">ducational </w:t>
            </w:r>
            <w:r w:rsidR="002A604C">
              <w:rPr>
                <w:rFonts w:ascii="Arial" w:hAnsi="Arial" w:cs="Arial"/>
              </w:rPr>
              <w:t>N</w:t>
            </w:r>
            <w:r w:rsidRPr="006C180E">
              <w:rPr>
                <w:rFonts w:ascii="Arial" w:hAnsi="Arial" w:cs="Arial"/>
              </w:rPr>
              <w:t xml:space="preserve">eeds </w:t>
            </w:r>
            <w:r w:rsidR="002A604C">
              <w:rPr>
                <w:rFonts w:ascii="Arial" w:hAnsi="Arial" w:cs="Arial"/>
              </w:rPr>
              <w:t>C</w:t>
            </w:r>
            <w:r w:rsidRPr="006C180E">
              <w:rPr>
                <w:rFonts w:ascii="Arial" w:hAnsi="Arial" w:cs="Arial"/>
              </w:rPr>
              <w:t>oordinator</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C31E698" w14:textId="77777777" w:rsidR="00E65BC0" w:rsidRPr="006C180E" w:rsidRDefault="00E65BC0" w:rsidP="00E65BC0">
            <w:pPr>
              <w:ind w:right="-1"/>
              <w:jc w:val="both"/>
              <w:rPr>
                <w:rFonts w:ascii="Arial" w:hAnsi="Arial" w:cs="Arial"/>
              </w:rPr>
            </w:pPr>
            <w:r w:rsidRPr="006C180E">
              <w:rPr>
                <w:rFonts w:ascii="Arial" w:hAnsi="Arial" w:cs="Arial"/>
              </w:rPr>
              <w:t>A statutory role within all schools maintaining oversight and coordinating the implementation of the school’s special educational needs policy and provision of education to pupils with special educational needs.</w:t>
            </w:r>
          </w:p>
        </w:tc>
      </w:tr>
      <w:tr w:rsidR="00B06964" w:rsidRPr="006C180E" w14:paraId="03D0C68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tcPr>
          <w:p w14:paraId="79AFB92C" w14:textId="46D1A6CF" w:rsidR="00B06964" w:rsidRPr="006C180E" w:rsidRDefault="00B06964" w:rsidP="00E65BC0">
            <w:pPr>
              <w:ind w:right="-1"/>
              <w:jc w:val="both"/>
              <w:rPr>
                <w:rFonts w:ascii="Arial" w:hAnsi="Arial" w:cs="Arial"/>
                <w:color w:val="000000" w:themeColor="text1"/>
              </w:rPr>
            </w:pPr>
            <w:r w:rsidRPr="006C180E">
              <w:rPr>
                <w:rFonts w:ascii="Arial" w:hAnsi="Arial" w:cs="Arial"/>
                <w:color w:val="000000" w:themeColor="text1"/>
              </w:rPr>
              <w:t>SPOC</w:t>
            </w:r>
          </w:p>
        </w:tc>
        <w:tc>
          <w:tcPr>
            <w:tcW w:w="839" w:type="pct"/>
            <w:tcBorders>
              <w:top w:val="single" w:sz="4" w:space="0" w:color="auto"/>
              <w:left w:val="single" w:sz="4" w:space="0" w:color="auto"/>
              <w:bottom w:val="single" w:sz="4" w:space="0" w:color="auto"/>
              <w:right w:val="single" w:sz="4" w:space="0" w:color="auto"/>
            </w:tcBorders>
            <w:vAlign w:val="center"/>
          </w:tcPr>
          <w:p w14:paraId="655FD607" w14:textId="4385EB98" w:rsidR="00B06964" w:rsidRPr="006C180E" w:rsidRDefault="00B06964" w:rsidP="00E65BC0">
            <w:pPr>
              <w:ind w:right="-1"/>
              <w:rPr>
                <w:rFonts w:ascii="Arial" w:hAnsi="Arial" w:cs="Arial"/>
                <w:color w:val="000000" w:themeColor="text1"/>
              </w:rPr>
            </w:pPr>
            <w:r w:rsidRPr="006C180E">
              <w:rPr>
                <w:rFonts w:ascii="Arial" w:hAnsi="Arial" w:cs="Arial"/>
                <w:color w:val="000000" w:themeColor="text1"/>
              </w:rPr>
              <w:t>Single Point of Contact</w:t>
            </w:r>
          </w:p>
        </w:tc>
        <w:tc>
          <w:tcPr>
            <w:tcW w:w="3552" w:type="pct"/>
            <w:tcBorders>
              <w:top w:val="single" w:sz="4" w:space="0" w:color="auto"/>
              <w:left w:val="single" w:sz="4" w:space="0" w:color="auto"/>
              <w:bottom w:val="single" w:sz="4" w:space="0" w:color="auto"/>
              <w:right w:val="single" w:sz="4" w:space="0" w:color="auto"/>
            </w:tcBorders>
            <w:vAlign w:val="center"/>
          </w:tcPr>
          <w:p w14:paraId="28A2ACED" w14:textId="21795B2A" w:rsidR="00B06964" w:rsidRPr="006C180E" w:rsidRDefault="00D63D34" w:rsidP="00E65BC0">
            <w:pPr>
              <w:ind w:right="-1"/>
              <w:jc w:val="both"/>
              <w:rPr>
                <w:rFonts w:ascii="Arial" w:hAnsi="Arial" w:cs="Arial"/>
                <w:color w:val="000000" w:themeColor="text1"/>
              </w:rPr>
            </w:pPr>
            <w:r w:rsidRPr="006C180E">
              <w:rPr>
                <w:rFonts w:ascii="Arial" w:hAnsi="Arial" w:cs="Arial"/>
                <w:color w:val="000000" w:themeColor="text1"/>
              </w:rPr>
              <w:t>This is the person, usually, the Designated Safeguarding Lead who is the named lead for Prevent in school.</w:t>
            </w:r>
          </w:p>
        </w:tc>
      </w:tr>
      <w:tr w:rsidR="00E65BC0" w:rsidRPr="006C180E" w14:paraId="4303B57F"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1476DA2" w14:textId="77777777" w:rsidR="00E65BC0" w:rsidRPr="006C180E" w:rsidRDefault="00E65BC0" w:rsidP="00E65BC0">
            <w:pPr>
              <w:ind w:right="-1"/>
              <w:jc w:val="both"/>
              <w:rPr>
                <w:rFonts w:ascii="Arial" w:hAnsi="Arial" w:cs="Arial"/>
              </w:rPr>
            </w:pPr>
            <w:r w:rsidRPr="006C180E">
              <w:rPr>
                <w:rFonts w:ascii="Arial" w:hAnsi="Arial" w:cs="Arial"/>
              </w:rPr>
              <w:t>SLT</w:t>
            </w:r>
          </w:p>
        </w:tc>
        <w:tc>
          <w:tcPr>
            <w:tcW w:w="839" w:type="pct"/>
            <w:tcBorders>
              <w:top w:val="single" w:sz="4" w:space="0" w:color="auto"/>
              <w:left w:val="single" w:sz="4" w:space="0" w:color="auto"/>
              <w:bottom w:val="single" w:sz="4" w:space="0" w:color="auto"/>
              <w:right w:val="single" w:sz="4" w:space="0" w:color="auto"/>
            </w:tcBorders>
            <w:vAlign w:val="center"/>
            <w:hideMark/>
          </w:tcPr>
          <w:p w14:paraId="0C45CBC0" w14:textId="4835799C" w:rsidR="00E65BC0" w:rsidRPr="006C180E" w:rsidRDefault="00E65BC0" w:rsidP="00E65BC0">
            <w:pPr>
              <w:ind w:right="-1"/>
              <w:rPr>
                <w:rFonts w:ascii="Arial" w:hAnsi="Arial" w:cs="Arial"/>
              </w:rPr>
            </w:pPr>
            <w:r w:rsidRPr="006C180E">
              <w:rPr>
                <w:rFonts w:ascii="Arial" w:hAnsi="Arial" w:cs="Arial"/>
              </w:rPr>
              <w:t xml:space="preserve">Senior </w:t>
            </w:r>
            <w:r w:rsidR="002A604C">
              <w:rPr>
                <w:rFonts w:ascii="Arial" w:hAnsi="Arial" w:cs="Arial"/>
              </w:rPr>
              <w:t>L</w:t>
            </w:r>
            <w:r w:rsidRPr="006C180E">
              <w:rPr>
                <w:rFonts w:ascii="Arial" w:hAnsi="Arial" w:cs="Arial"/>
              </w:rPr>
              <w:t xml:space="preserve">eadership </w:t>
            </w:r>
            <w:r w:rsidR="002A604C">
              <w:rPr>
                <w:rFonts w:ascii="Arial" w:hAnsi="Arial" w:cs="Arial"/>
              </w:rPr>
              <w:t>T</w:t>
            </w:r>
            <w:r w:rsidRPr="006C180E">
              <w:rPr>
                <w:rFonts w:ascii="Arial" w:hAnsi="Arial" w:cs="Arial"/>
              </w:rPr>
              <w:t>eam</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CA64DCD" w14:textId="77777777" w:rsidR="00E65BC0" w:rsidRPr="006C180E" w:rsidRDefault="00E65BC0" w:rsidP="00E65BC0">
            <w:pPr>
              <w:ind w:right="-1"/>
              <w:jc w:val="both"/>
              <w:rPr>
                <w:rFonts w:ascii="Arial" w:hAnsi="Arial" w:cs="Arial"/>
              </w:rPr>
            </w:pPr>
            <w:r w:rsidRPr="006C180E">
              <w:rPr>
                <w:rFonts w:ascii="Arial" w:hAnsi="Arial" w:cs="Arial"/>
              </w:rPr>
              <w:t>Staff members who have been delegated leadership responsibilities in a school.</w:t>
            </w:r>
          </w:p>
        </w:tc>
      </w:tr>
      <w:tr w:rsidR="00E65BC0" w:rsidRPr="006C180E" w14:paraId="6F988E86"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056A514" w14:textId="77777777" w:rsidR="00E65BC0" w:rsidRPr="006C180E" w:rsidRDefault="00E65BC0" w:rsidP="00E65BC0">
            <w:pPr>
              <w:ind w:right="-1"/>
              <w:jc w:val="both"/>
              <w:rPr>
                <w:rFonts w:ascii="Arial" w:hAnsi="Arial" w:cs="Arial"/>
              </w:rPr>
            </w:pPr>
            <w:r w:rsidRPr="006C180E">
              <w:rPr>
                <w:rFonts w:ascii="Arial" w:hAnsi="Arial" w:cs="Arial"/>
              </w:rPr>
              <w:t>TRA</w:t>
            </w:r>
          </w:p>
        </w:tc>
        <w:tc>
          <w:tcPr>
            <w:tcW w:w="839" w:type="pct"/>
            <w:tcBorders>
              <w:top w:val="single" w:sz="4" w:space="0" w:color="auto"/>
              <w:left w:val="single" w:sz="4" w:space="0" w:color="auto"/>
              <w:bottom w:val="single" w:sz="4" w:space="0" w:color="auto"/>
              <w:right w:val="single" w:sz="4" w:space="0" w:color="auto"/>
            </w:tcBorders>
            <w:vAlign w:val="center"/>
            <w:hideMark/>
          </w:tcPr>
          <w:p w14:paraId="17079EE0" w14:textId="77777777" w:rsidR="00E65BC0" w:rsidRPr="006C180E" w:rsidRDefault="00E65BC0" w:rsidP="00E65BC0">
            <w:pPr>
              <w:ind w:right="-1"/>
              <w:rPr>
                <w:rFonts w:ascii="Arial" w:hAnsi="Arial" w:cs="Arial"/>
              </w:rPr>
            </w:pPr>
            <w:r w:rsidRPr="006C180E">
              <w:rPr>
                <w:rFonts w:ascii="Arial" w:hAnsi="Arial" w:cs="Arial"/>
              </w:rPr>
              <w:t>Teaching Regulation Agency</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A66AA1B" w14:textId="77777777" w:rsidR="00E65BC0" w:rsidRPr="006C180E" w:rsidRDefault="00E65BC0" w:rsidP="00E65BC0">
            <w:pPr>
              <w:ind w:right="-1"/>
              <w:jc w:val="both"/>
              <w:rPr>
                <w:rFonts w:ascii="Arial" w:hAnsi="Arial" w:cs="Arial"/>
              </w:rPr>
            </w:pPr>
            <w:r w:rsidRPr="006C180E">
              <w:rPr>
                <w:rFonts w:ascii="Arial" w:hAnsi="Arial" w:cs="Arial"/>
              </w:rPr>
              <w:t>An executive agency of the DfE with responsibility for the regulation of the teaching profession.</w:t>
            </w:r>
          </w:p>
        </w:tc>
      </w:tr>
      <w:tr w:rsidR="004B5BC9" w:rsidRPr="006C180E" w14:paraId="1180F138"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tcPr>
          <w:p w14:paraId="65B0FB4D" w14:textId="49D255CC" w:rsidR="004B5BC9" w:rsidRPr="006C180E" w:rsidRDefault="004B5BC9" w:rsidP="00E65BC0">
            <w:pPr>
              <w:ind w:right="-1"/>
              <w:jc w:val="both"/>
              <w:rPr>
                <w:rFonts w:ascii="Arial" w:hAnsi="Arial" w:cs="Arial"/>
              </w:rPr>
            </w:pPr>
            <w:r w:rsidRPr="006C180E">
              <w:rPr>
                <w:rFonts w:ascii="Arial" w:hAnsi="Arial" w:cs="Arial"/>
              </w:rPr>
              <w:t>TRA</w:t>
            </w:r>
          </w:p>
        </w:tc>
        <w:tc>
          <w:tcPr>
            <w:tcW w:w="839" w:type="pct"/>
            <w:tcBorders>
              <w:top w:val="single" w:sz="4" w:space="0" w:color="auto"/>
              <w:left w:val="single" w:sz="4" w:space="0" w:color="auto"/>
              <w:bottom w:val="single" w:sz="4" w:space="0" w:color="auto"/>
              <w:right w:val="single" w:sz="4" w:space="0" w:color="auto"/>
            </w:tcBorders>
            <w:vAlign w:val="center"/>
          </w:tcPr>
          <w:p w14:paraId="51A5B042" w14:textId="5ABA39E1" w:rsidR="004B5BC9" w:rsidRPr="006C180E" w:rsidRDefault="004B5BC9" w:rsidP="00E65BC0">
            <w:pPr>
              <w:ind w:right="-1"/>
              <w:rPr>
                <w:rFonts w:ascii="Arial" w:hAnsi="Arial" w:cs="Arial"/>
              </w:rPr>
            </w:pPr>
            <w:r w:rsidRPr="006C180E">
              <w:rPr>
                <w:rFonts w:ascii="Arial" w:hAnsi="Arial" w:cs="Arial"/>
              </w:rPr>
              <w:t xml:space="preserve">Teenage </w:t>
            </w:r>
            <w:r w:rsidR="007E48BB" w:rsidRPr="006C180E">
              <w:rPr>
                <w:rFonts w:ascii="Arial" w:hAnsi="Arial" w:cs="Arial"/>
              </w:rPr>
              <w:t>R</w:t>
            </w:r>
            <w:r w:rsidRPr="006C180E">
              <w:rPr>
                <w:rFonts w:ascii="Arial" w:hAnsi="Arial" w:cs="Arial"/>
              </w:rPr>
              <w:t>elationship Abuse</w:t>
            </w:r>
          </w:p>
        </w:tc>
        <w:tc>
          <w:tcPr>
            <w:tcW w:w="3552" w:type="pct"/>
            <w:tcBorders>
              <w:top w:val="single" w:sz="4" w:space="0" w:color="auto"/>
              <w:left w:val="single" w:sz="4" w:space="0" w:color="auto"/>
              <w:bottom w:val="single" w:sz="4" w:space="0" w:color="auto"/>
              <w:right w:val="single" w:sz="4" w:space="0" w:color="auto"/>
            </w:tcBorders>
            <w:vAlign w:val="center"/>
          </w:tcPr>
          <w:p w14:paraId="5C67B468" w14:textId="5DEA6B30" w:rsidR="004B5BC9" w:rsidRPr="002A604C" w:rsidRDefault="007E48BB" w:rsidP="002A604C">
            <w:pPr>
              <w:autoSpaceDE w:val="0"/>
              <w:autoSpaceDN w:val="0"/>
              <w:adjustRightInd w:val="0"/>
              <w:rPr>
                <w:rFonts w:ascii="Arial" w:eastAsiaTheme="minorHAnsi" w:hAnsi="Arial" w:cs="Arial"/>
                <w:color w:val="000000"/>
                <w:lang w:eastAsia="en-US"/>
              </w:rPr>
            </w:pPr>
            <w:r w:rsidRPr="006C180E">
              <w:rPr>
                <w:rFonts w:ascii="Arial" w:eastAsiaTheme="minorHAnsi" w:hAnsi="Arial" w:cs="Arial"/>
                <w:color w:val="000000"/>
                <w:lang w:eastAsia="en-US"/>
              </w:rPr>
              <w:t xml:space="preserve">Abuse in intimate personal relationships between children known as teenage relationship abuse </w:t>
            </w:r>
          </w:p>
        </w:tc>
      </w:tr>
      <w:tr w:rsidR="00E65BC0" w:rsidRPr="006C180E" w14:paraId="1ADEF12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AA0B055" w14:textId="77777777" w:rsidR="00E65BC0" w:rsidRPr="006C180E" w:rsidRDefault="00E65BC0" w:rsidP="00E65BC0">
            <w:pPr>
              <w:ind w:right="-1"/>
              <w:jc w:val="both"/>
              <w:rPr>
                <w:rFonts w:ascii="Arial" w:hAnsi="Arial" w:cs="Arial"/>
              </w:rPr>
            </w:pPr>
            <w:r w:rsidRPr="006C180E">
              <w:rPr>
                <w:rFonts w:ascii="Arial" w:hAnsi="Arial" w:cs="Arial"/>
              </w:rPr>
              <w:t>VSH</w:t>
            </w:r>
          </w:p>
        </w:tc>
        <w:tc>
          <w:tcPr>
            <w:tcW w:w="839" w:type="pct"/>
            <w:tcBorders>
              <w:top w:val="single" w:sz="4" w:space="0" w:color="auto"/>
              <w:left w:val="single" w:sz="4" w:space="0" w:color="auto"/>
              <w:bottom w:val="single" w:sz="4" w:space="0" w:color="auto"/>
              <w:right w:val="single" w:sz="4" w:space="0" w:color="auto"/>
            </w:tcBorders>
            <w:vAlign w:val="center"/>
            <w:hideMark/>
          </w:tcPr>
          <w:p w14:paraId="11999076" w14:textId="0288D66B" w:rsidR="00E65BC0" w:rsidRPr="006C180E" w:rsidRDefault="00E65BC0" w:rsidP="00E65BC0">
            <w:pPr>
              <w:ind w:right="-1"/>
              <w:rPr>
                <w:rFonts w:ascii="Arial" w:hAnsi="Arial" w:cs="Arial"/>
              </w:rPr>
            </w:pPr>
            <w:r w:rsidRPr="006C180E">
              <w:rPr>
                <w:rFonts w:ascii="Arial" w:hAnsi="Arial" w:cs="Arial"/>
              </w:rPr>
              <w:t xml:space="preserve">Virtual </w:t>
            </w:r>
            <w:r w:rsidR="002A604C">
              <w:rPr>
                <w:rFonts w:ascii="Arial" w:hAnsi="Arial" w:cs="Arial"/>
              </w:rPr>
              <w:t>S</w:t>
            </w:r>
            <w:r w:rsidRPr="006C180E">
              <w:rPr>
                <w:rFonts w:ascii="Arial" w:hAnsi="Arial" w:cs="Arial"/>
              </w:rPr>
              <w:t xml:space="preserve">chool </w:t>
            </w:r>
            <w:r w:rsidR="002A604C">
              <w:rPr>
                <w:rFonts w:ascii="Arial" w:hAnsi="Arial" w:cs="Arial"/>
              </w:rPr>
              <w:t>H</w:t>
            </w:r>
            <w:r w:rsidRPr="006C180E">
              <w:rPr>
                <w:rFonts w:ascii="Arial" w:hAnsi="Arial" w:cs="Arial"/>
              </w:rPr>
              <w:t>ead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4B47C1B4" w14:textId="77777777" w:rsidR="00E65BC0" w:rsidRPr="006C180E" w:rsidRDefault="00E65BC0" w:rsidP="00E65BC0">
            <w:pPr>
              <w:ind w:right="-1"/>
              <w:jc w:val="both"/>
              <w:rPr>
                <w:rFonts w:ascii="Arial" w:hAnsi="Arial" w:cs="Arial"/>
              </w:rPr>
            </w:pPr>
            <w:r w:rsidRPr="006C180E">
              <w:rPr>
                <w:rFonts w:ascii="Arial" w:hAnsi="Arial" w:cs="Arial"/>
              </w:rPr>
              <w:t xml:space="preserve">Virtual school heads </w:t>
            </w:r>
            <w:proofErr w:type="gramStart"/>
            <w:r w:rsidRPr="006C180E">
              <w:rPr>
                <w:rFonts w:ascii="Arial" w:hAnsi="Arial" w:cs="Arial"/>
              </w:rPr>
              <w:t>are in charge of</w:t>
            </w:r>
            <w:proofErr w:type="gramEnd"/>
            <w:r w:rsidRPr="006C180E">
              <w:rPr>
                <w:rFonts w:ascii="Arial" w:hAnsi="Arial" w:cs="Arial"/>
              </w:rPr>
              <w:t xml:space="preserve"> promoting the educational achievement of all the children looked after by the local authority they work for, and all children who currently have, or previously had, a social worker.</w:t>
            </w:r>
          </w:p>
        </w:tc>
      </w:tr>
    </w:tbl>
    <w:p w14:paraId="7B2CDF59" w14:textId="77777777" w:rsidR="004D1A5F" w:rsidRDefault="004D1A5F" w:rsidP="00752B9C">
      <w:pPr>
        <w:autoSpaceDE w:val="0"/>
        <w:autoSpaceDN w:val="0"/>
        <w:adjustRightInd w:val="0"/>
        <w:spacing w:after="0"/>
        <w:jc w:val="both"/>
        <w:rPr>
          <w:rFonts w:ascii="Arial" w:eastAsiaTheme="minorHAnsi" w:hAnsi="Arial" w:cs="Arial"/>
          <w:b/>
          <w:bCs/>
          <w:i/>
          <w:iCs/>
          <w:color w:val="002060"/>
          <w:sz w:val="24"/>
          <w:szCs w:val="24"/>
          <w:lang w:eastAsia="en-US"/>
        </w:rPr>
      </w:pPr>
    </w:p>
    <w:p w14:paraId="6A8447D7" w14:textId="5C318D8A" w:rsidR="00B11FFB" w:rsidRPr="004956C5" w:rsidRDefault="00B11FFB" w:rsidP="00B11FFB">
      <w:pPr>
        <w:jc w:val="both"/>
        <w:rPr>
          <w:rFonts w:asciiTheme="minorHAnsi" w:hAnsiTheme="minorHAnsi" w:cstheme="minorHAnsi"/>
          <w:b/>
          <w:bCs/>
          <w:sz w:val="24"/>
          <w:szCs w:val="24"/>
        </w:rPr>
      </w:pPr>
      <w:r w:rsidRPr="004956C5">
        <w:rPr>
          <w:rFonts w:asciiTheme="minorHAnsi" w:hAnsiTheme="minorHAnsi" w:cstheme="minorHAnsi"/>
          <w:b/>
          <w:bCs/>
          <w:sz w:val="24"/>
          <w:szCs w:val="24"/>
        </w:rPr>
        <w:t xml:space="preserve">For </w:t>
      </w:r>
      <w:r w:rsidR="003F18A6" w:rsidRPr="004956C5">
        <w:rPr>
          <w:rFonts w:asciiTheme="minorHAnsi" w:hAnsiTheme="minorHAnsi" w:cstheme="minorHAnsi"/>
          <w:b/>
          <w:bCs/>
          <w:sz w:val="24"/>
          <w:szCs w:val="24"/>
        </w:rPr>
        <w:t>S</w:t>
      </w:r>
      <w:r w:rsidRPr="004956C5">
        <w:rPr>
          <w:rFonts w:asciiTheme="minorHAnsi" w:hAnsiTheme="minorHAnsi" w:cstheme="minorHAnsi"/>
          <w:b/>
          <w:bCs/>
          <w:sz w:val="24"/>
          <w:szCs w:val="24"/>
        </w:rPr>
        <w:t xml:space="preserve">ettings with Early Years </w:t>
      </w:r>
      <w:r w:rsidR="000F72B1" w:rsidRPr="004956C5">
        <w:rPr>
          <w:rFonts w:asciiTheme="minorHAnsi" w:hAnsiTheme="minorHAnsi" w:cstheme="minorHAnsi"/>
          <w:b/>
          <w:bCs/>
          <w:sz w:val="24"/>
          <w:szCs w:val="24"/>
        </w:rPr>
        <w:t xml:space="preserve"> </w:t>
      </w:r>
    </w:p>
    <w:p w14:paraId="76F3A30B" w14:textId="6627B7BB"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sz w:val="24"/>
          <w:szCs w:val="24"/>
        </w:rPr>
        <w:t xml:space="preserve">Safer Recruitment Requirements </w:t>
      </w:r>
    </w:p>
    <w:p w14:paraId="1DE7FCB5" w14:textId="6C2EE255" w:rsidR="00B11FFB" w:rsidRPr="004956C5" w:rsidRDefault="004956C5" w:rsidP="00B11FFB">
      <w:pPr>
        <w:jc w:val="both"/>
        <w:rPr>
          <w:rFonts w:asciiTheme="minorHAnsi" w:hAnsiTheme="minorHAnsi" w:cstheme="minorHAnsi"/>
          <w:sz w:val="24"/>
          <w:szCs w:val="24"/>
        </w:rPr>
      </w:pPr>
      <w:r w:rsidRPr="004956C5">
        <w:rPr>
          <w:rFonts w:asciiTheme="minorHAnsi" w:hAnsiTheme="minorHAnsi" w:cstheme="minorHAnsi"/>
          <w:i/>
          <w:iCs/>
          <w:color w:val="000000" w:themeColor="text1"/>
          <w:sz w:val="24"/>
          <w:szCs w:val="24"/>
        </w:rPr>
        <w:t>Cranberry Academy</w:t>
      </w:r>
      <w:r w:rsidR="00B11FFB" w:rsidRPr="004956C5">
        <w:rPr>
          <w:rFonts w:asciiTheme="minorHAnsi" w:hAnsiTheme="minorHAnsi" w:cstheme="minorHAnsi"/>
          <w:color w:val="000000" w:themeColor="text1"/>
          <w:sz w:val="24"/>
          <w:szCs w:val="24"/>
        </w:rPr>
        <w:t xml:space="preserve"> </w:t>
      </w:r>
      <w:r w:rsidR="00B11FFB" w:rsidRPr="004956C5">
        <w:rPr>
          <w:rFonts w:asciiTheme="minorHAnsi" w:hAnsiTheme="minorHAnsi" w:cstheme="minorHAnsi"/>
          <w:sz w:val="24"/>
          <w:szCs w:val="24"/>
        </w:rPr>
        <w:t xml:space="preserve">will obtain a reference before employment. We will; </w:t>
      </w:r>
    </w:p>
    <w:p w14:paraId="67D67362"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not accept open references e.g. to whom it may concern </w:t>
      </w:r>
    </w:p>
    <w:p w14:paraId="29156952"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not rely on applicants to obtain their reference </w:t>
      </w:r>
    </w:p>
    <w:p w14:paraId="357625CA" w14:textId="1B4D646A"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ensure any references are from the candidate’s current employer, </w:t>
      </w:r>
      <w:r w:rsidR="004956C5" w:rsidRPr="004956C5">
        <w:rPr>
          <w:rFonts w:asciiTheme="minorHAnsi" w:hAnsiTheme="minorHAnsi" w:cstheme="minorHAnsi"/>
          <w:sz w:val="24"/>
          <w:szCs w:val="24"/>
        </w:rPr>
        <w:t>training provider</w:t>
      </w:r>
      <w:r w:rsidRPr="004956C5">
        <w:rPr>
          <w:rFonts w:asciiTheme="minorHAnsi" w:hAnsiTheme="minorHAnsi" w:cstheme="minorHAnsi"/>
          <w:sz w:val="24"/>
          <w:szCs w:val="24"/>
        </w:rPr>
        <w:t xml:space="preserve"> or education setting and have been completed by a senior person with appropriate authority</w:t>
      </w:r>
    </w:p>
    <w:p w14:paraId="1094764D"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lastRenderedPageBreak/>
        <w:t>not accept references from a family member</w:t>
      </w:r>
    </w:p>
    <w:p w14:paraId="2A8B1921"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obtain verification of the individual’s most recent relevant period of employment where the applicant is not currently employed </w:t>
      </w:r>
    </w:p>
    <w:p w14:paraId="354FC076"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secure a reference from the relevant employer from the last time the applicant worked with children (if not currently working with children). If the applicant has never worked with children, then ensure a reference is from their current employer, training provider or education setting</w:t>
      </w:r>
    </w:p>
    <w:p w14:paraId="4F972E8E"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ensure electronic references originate from a legitimate source </w:t>
      </w:r>
    </w:p>
    <w:p w14:paraId="75E1E68F"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contact referees to clarify content where information is vague or insufficient information is provided </w:t>
      </w:r>
    </w:p>
    <w:p w14:paraId="7656E825"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 xml:space="preserve">compare the information on the application form with that in the reference and take up any discrepancies with the candidate </w:t>
      </w:r>
    </w:p>
    <w:p w14:paraId="7F14B85E" w14:textId="77777777" w:rsidR="00B11FFB" w:rsidRPr="004956C5"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4956C5">
        <w:rPr>
          <w:rFonts w:asciiTheme="minorHAnsi" w:hAnsiTheme="minorHAnsi" w:cstheme="minorHAnsi"/>
          <w:sz w:val="24"/>
          <w:szCs w:val="24"/>
        </w:rPr>
        <w:t>establish the reason for the candidate leaving their current or most recent post, and ensure any concerns are resolved satisfactorily before appointment is confirmed.</w:t>
      </w:r>
    </w:p>
    <w:p w14:paraId="58F1E1C3" w14:textId="77777777" w:rsidR="00B11FFB" w:rsidRPr="004956C5" w:rsidRDefault="00B11FFB" w:rsidP="00B11FFB">
      <w:pPr>
        <w:pStyle w:val="Heading2"/>
        <w:jc w:val="both"/>
        <w:rPr>
          <w:rFonts w:asciiTheme="minorHAnsi" w:hAnsiTheme="minorHAnsi" w:cstheme="minorHAnsi"/>
          <w:b/>
          <w:bCs/>
          <w:sz w:val="24"/>
          <w:szCs w:val="24"/>
        </w:rPr>
      </w:pPr>
      <w:bookmarkStart w:id="8" w:name="_Toc200374689"/>
      <w:bookmarkStart w:id="9" w:name="_Toc200460143"/>
      <w:r w:rsidRPr="004956C5">
        <w:rPr>
          <w:rFonts w:asciiTheme="minorHAnsi" w:hAnsiTheme="minorHAnsi" w:cstheme="minorHAnsi"/>
          <w:b/>
          <w:bCs/>
          <w:sz w:val="24"/>
          <w:szCs w:val="24"/>
        </w:rPr>
        <w:t>Example Recruitment and Selection Checklist</w:t>
      </w:r>
      <w:bookmarkEnd w:id="8"/>
      <w:bookmarkEnd w:id="9"/>
      <w:r w:rsidRPr="004956C5">
        <w:rPr>
          <w:rFonts w:asciiTheme="minorHAnsi" w:hAnsiTheme="minorHAnsi" w:cstheme="minorHAnsi"/>
          <w:b/>
          <w:bCs/>
          <w:sz w:val="24"/>
          <w:szCs w:val="24"/>
        </w:rPr>
        <w:t xml:space="preserve"> </w:t>
      </w:r>
    </w:p>
    <w:tbl>
      <w:tblPr>
        <w:tblStyle w:val="TableGrid"/>
        <w:tblW w:w="10060" w:type="dxa"/>
        <w:tblLook w:val="04A0" w:firstRow="1" w:lastRow="0" w:firstColumn="1" w:lastColumn="0" w:noHBand="0" w:noVBand="1"/>
      </w:tblPr>
      <w:tblGrid>
        <w:gridCol w:w="5240"/>
        <w:gridCol w:w="2410"/>
        <w:gridCol w:w="2410"/>
      </w:tblGrid>
      <w:tr w:rsidR="00B11FFB" w:rsidRPr="004956C5" w14:paraId="26BD1664" w14:textId="77777777" w:rsidTr="00B11FFB">
        <w:tc>
          <w:tcPr>
            <w:tcW w:w="5240" w:type="dxa"/>
          </w:tcPr>
          <w:p w14:paraId="526EDA2B" w14:textId="77777777" w:rsidR="00B11FFB" w:rsidRPr="004956C5" w:rsidRDefault="00B11FFB" w:rsidP="00B11FFB">
            <w:pPr>
              <w:jc w:val="both"/>
              <w:rPr>
                <w:rFonts w:asciiTheme="minorHAnsi" w:hAnsiTheme="minorHAnsi" w:cstheme="minorHAnsi"/>
                <w:b/>
                <w:bCs/>
                <w:sz w:val="24"/>
                <w:szCs w:val="24"/>
              </w:rPr>
            </w:pPr>
          </w:p>
        </w:tc>
        <w:tc>
          <w:tcPr>
            <w:tcW w:w="2410" w:type="dxa"/>
          </w:tcPr>
          <w:p w14:paraId="01B485C8" w14:textId="77777777" w:rsidR="00B11FFB" w:rsidRPr="004956C5" w:rsidRDefault="00B11FFB" w:rsidP="00B11FFB">
            <w:pPr>
              <w:jc w:val="both"/>
              <w:rPr>
                <w:rFonts w:asciiTheme="minorHAnsi" w:hAnsiTheme="minorHAnsi" w:cstheme="minorHAnsi"/>
                <w:b/>
                <w:bCs/>
                <w:sz w:val="24"/>
                <w:szCs w:val="24"/>
              </w:rPr>
            </w:pPr>
            <w:r w:rsidRPr="004956C5">
              <w:rPr>
                <w:rFonts w:asciiTheme="minorHAnsi" w:hAnsiTheme="minorHAnsi" w:cstheme="minorHAnsi"/>
                <w:b/>
                <w:bCs/>
                <w:sz w:val="24"/>
                <w:szCs w:val="24"/>
              </w:rPr>
              <w:t xml:space="preserve">Actioned by </w:t>
            </w:r>
          </w:p>
        </w:tc>
        <w:tc>
          <w:tcPr>
            <w:tcW w:w="2410" w:type="dxa"/>
          </w:tcPr>
          <w:p w14:paraId="057CFB30" w14:textId="77777777" w:rsidR="00B11FFB" w:rsidRPr="004956C5" w:rsidRDefault="00B11FFB" w:rsidP="00B11FFB">
            <w:pPr>
              <w:jc w:val="both"/>
              <w:rPr>
                <w:rFonts w:asciiTheme="minorHAnsi" w:hAnsiTheme="minorHAnsi" w:cstheme="minorHAnsi"/>
                <w:b/>
                <w:bCs/>
                <w:sz w:val="24"/>
                <w:szCs w:val="24"/>
              </w:rPr>
            </w:pPr>
            <w:r w:rsidRPr="004956C5">
              <w:rPr>
                <w:rFonts w:asciiTheme="minorHAnsi" w:hAnsiTheme="minorHAnsi" w:cstheme="minorHAnsi"/>
                <w:b/>
                <w:bCs/>
                <w:sz w:val="24"/>
                <w:szCs w:val="24"/>
              </w:rPr>
              <w:t xml:space="preserve">Date </w:t>
            </w:r>
          </w:p>
        </w:tc>
      </w:tr>
      <w:tr w:rsidR="00B11FFB" w:rsidRPr="004956C5" w14:paraId="42927B71" w14:textId="77777777" w:rsidTr="00B11FFB">
        <w:tc>
          <w:tcPr>
            <w:tcW w:w="5240" w:type="dxa"/>
          </w:tcPr>
          <w:p w14:paraId="3F10BC68"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Advertise vacancy</w:t>
            </w:r>
            <w:r w:rsidRPr="004956C5">
              <w:rPr>
                <w:rFonts w:asciiTheme="minorHAnsi" w:hAnsiTheme="minorHAnsi" w:cstheme="minorHAnsi"/>
                <w:sz w:val="24"/>
                <w:szCs w:val="24"/>
              </w:rPr>
              <w:t xml:space="preserve"> – includes reference to safeguarding responsibilities and information on the level of DBS required</w:t>
            </w:r>
          </w:p>
        </w:tc>
        <w:tc>
          <w:tcPr>
            <w:tcW w:w="2410" w:type="dxa"/>
          </w:tcPr>
          <w:p w14:paraId="0018B452" w14:textId="77777777" w:rsidR="00B11FFB" w:rsidRPr="004956C5" w:rsidRDefault="00B11FFB" w:rsidP="00B11FFB">
            <w:pPr>
              <w:jc w:val="both"/>
              <w:rPr>
                <w:rFonts w:asciiTheme="minorHAnsi" w:hAnsiTheme="minorHAnsi" w:cstheme="minorHAnsi"/>
                <w:sz w:val="24"/>
                <w:szCs w:val="24"/>
              </w:rPr>
            </w:pPr>
          </w:p>
        </w:tc>
        <w:tc>
          <w:tcPr>
            <w:tcW w:w="2410" w:type="dxa"/>
          </w:tcPr>
          <w:p w14:paraId="4ECA5101" w14:textId="77777777" w:rsidR="00B11FFB" w:rsidRPr="004956C5" w:rsidRDefault="00B11FFB" w:rsidP="00B11FFB">
            <w:pPr>
              <w:jc w:val="both"/>
              <w:rPr>
                <w:rFonts w:asciiTheme="minorHAnsi" w:hAnsiTheme="minorHAnsi" w:cstheme="minorHAnsi"/>
                <w:sz w:val="24"/>
                <w:szCs w:val="24"/>
              </w:rPr>
            </w:pPr>
          </w:p>
        </w:tc>
      </w:tr>
      <w:tr w:rsidR="00B11FFB" w:rsidRPr="004956C5" w14:paraId="47F03F2A" w14:textId="77777777" w:rsidTr="00B11FFB">
        <w:tc>
          <w:tcPr>
            <w:tcW w:w="5240" w:type="dxa"/>
          </w:tcPr>
          <w:p w14:paraId="08966AA2"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Applications</w:t>
            </w:r>
            <w:r w:rsidRPr="004956C5">
              <w:rPr>
                <w:rFonts w:asciiTheme="minorHAnsi" w:hAnsiTheme="minorHAnsi" w:cstheme="minorHAnsi"/>
                <w:sz w:val="24"/>
                <w:szCs w:val="24"/>
              </w:rPr>
              <w:t xml:space="preserve"> – </w:t>
            </w:r>
            <w:proofErr w:type="spellStart"/>
            <w:r w:rsidRPr="004956C5">
              <w:rPr>
                <w:rFonts w:asciiTheme="minorHAnsi" w:hAnsiTheme="minorHAnsi" w:cstheme="minorHAnsi"/>
                <w:sz w:val="24"/>
                <w:szCs w:val="24"/>
              </w:rPr>
              <w:t>scruitinise</w:t>
            </w:r>
            <w:proofErr w:type="spellEnd"/>
            <w:r w:rsidRPr="004956C5">
              <w:rPr>
                <w:rFonts w:asciiTheme="minorHAnsi" w:hAnsiTheme="minorHAnsi" w:cstheme="minorHAnsi"/>
                <w:sz w:val="24"/>
                <w:szCs w:val="24"/>
              </w:rPr>
              <w:t xml:space="preserve"> application forms, looking for gaps in employment/discrepancies etc</w:t>
            </w:r>
          </w:p>
        </w:tc>
        <w:tc>
          <w:tcPr>
            <w:tcW w:w="2410" w:type="dxa"/>
          </w:tcPr>
          <w:p w14:paraId="0D856E65" w14:textId="77777777" w:rsidR="00B11FFB" w:rsidRPr="004956C5" w:rsidRDefault="00B11FFB" w:rsidP="00B11FFB">
            <w:pPr>
              <w:jc w:val="both"/>
              <w:rPr>
                <w:rFonts w:asciiTheme="minorHAnsi" w:hAnsiTheme="minorHAnsi" w:cstheme="minorHAnsi"/>
                <w:sz w:val="24"/>
                <w:szCs w:val="24"/>
              </w:rPr>
            </w:pPr>
          </w:p>
        </w:tc>
        <w:tc>
          <w:tcPr>
            <w:tcW w:w="2410" w:type="dxa"/>
          </w:tcPr>
          <w:p w14:paraId="52E8CC3E" w14:textId="77777777" w:rsidR="00B11FFB" w:rsidRPr="004956C5" w:rsidRDefault="00B11FFB" w:rsidP="00B11FFB">
            <w:pPr>
              <w:jc w:val="both"/>
              <w:rPr>
                <w:rFonts w:asciiTheme="minorHAnsi" w:hAnsiTheme="minorHAnsi" w:cstheme="minorHAnsi"/>
                <w:sz w:val="24"/>
                <w:szCs w:val="24"/>
              </w:rPr>
            </w:pPr>
          </w:p>
        </w:tc>
      </w:tr>
      <w:tr w:rsidR="00B11FFB" w:rsidRPr="004956C5" w14:paraId="0D70CFB9" w14:textId="77777777" w:rsidTr="00B11FFB">
        <w:tc>
          <w:tcPr>
            <w:tcW w:w="5240" w:type="dxa"/>
          </w:tcPr>
          <w:p w14:paraId="66B40386" w14:textId="77777777" w:rsidR="00B11FFB" w:rsidRPr="004956C5" w:rsidRDefault="00B11FFB" w:rsidP="00B11FFB">
            <w:pPr>
              <w:jc w:val="both"/>
              <w:rPr>
                <w:rFonts w:asciiTheme="minorHAnsi" w:hAnsiTheme="minorHAnsi" w:cstheme="minorHAnsi"/>
                <w:b/>
                <w:bCs/>
                <w:sz w:val="24"/>
                <w:szCs w:val="24"/>
              </w:rPr>
            </w:pPr>
            <w:r w:rsidRPr="004956C5">
              <w:rPr>
                <w:rFonts w:asciiTheme="minorHAnsi" w:hAnsiTheme="minorHAnsi" w:cstheme="minorHAnsi"/>
                <w:b/>
                <w:bCs/>
                <w:sz w:val="24"/>
                <w:szCs w:val="24"/>
              </w:rPr>
              <w:t xml:space="preserve">Short list </w:t>
            </w:r>
          </w:p>
        </w:tc>
        <w:tc>
          <w:tcPr>
            <w:tcW w:w="2410" w:type="dxa"/>
          </w:tcPr>
          <w:p w14:paraId="22F820A5" w14:textId="77777777" w:rsidR="00B11FFB" w:rsidRPr="004956C5" w:rsidRDefault="00B11FFB" w:rsidP="00B11FFB">
            <w:pPr>
              <w:jc w:val="both"/>
              <w:rPr>
                <w:rFonts w:asciiTheme="minorHAnsi" w:hAnsiTheme="minorHAnsi" w:cstheme="minorHAnsi"/>
                <w:sz w:val="24"/>
                <w:szCs w:val="24"/>
              </w:rPr>
            </w:pPr>
          </w:p>
        </w:tc>
        <w:tc>
          <w:tcPr>
            <w:tcW w:w="2410" w:type="dxa"/>
          </w:tcPr>
          <w:p w14:paraId="2409222D" w14:textId="77777777" w:rsidR="00B11FFB" w:rsidRPr="004956C5" w:rsidRDefault="00B11FFB" w:rsidP="00B11FFB">
            <w:pPr>
              <w:jc w:val="both"/>
              <w:rPr>
                <w:rFonts w:asciiTheme="minorHAnsi" w:hAnsiTheme="minorHAnsi" w:cstheme="minorHAnsi"/>
                <w:sz w:val="24"/>
                <w:szCs w:val="24"/>
              </w:rPr>
            </w:pPr>
          </w:p>
        </w:tc>
      </w:tr>
      <w:tr w:rsidR="00B11FFB" w:rsidRPr="004956C5" w14:paraId="7FF85A25" w14:textId="77777777" w:rsidTr="00B11FFB">
        <w:tc>
          <w:tcPr>
            <w:tcW w:w="5240" w:type="dxa"/>
          </w:tcPr>
          <w:p w14:paraId="3BDDA89A"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References</w:t>
            </w:r>
            <w:r w:rsidRPr="004956C5">
              <w:rPr>
                <w:rFonts w:asciiTheme="minorHAnsi" w:hAnsiTheme="minorHAnsi" w:cstheme="minorHAnsi"/>
                <w:sz w:val="24"/>
                <w:szCs w:val="24"/>
              </w:rPr>
              <w:t xml:space="preserve"> – either prior to interview (if candidate agrees) or at least prior to employment. Check references against information received on application form </w:t>
            </w:r>
          </w:p>
        </w:tc>
        <w:tc>
          <w:tcPr>
            <w:tcW w:w="2410" w:type="dxa"/>
          </w:tcPr>
          <w:p w14:paraId="4199DEDB" w14:textId="77777777" w:rsidR="00B11FFB" w:rsidRPr="004956C5" w:rsidRDefault="00B11FFB" w:rsidP="00B11FFB">
            <w:pPr>
              <w:jc w:val="both"/>
              <w:rPr>
                <w:rFonts w:asciiTheme="minorHAnsi" w:hAnsiTheme="minorHAnsi" w:cstheme="minorHAnsi"/>
                <w:sz w:val="24"/>
                <w:szCs w:val="24"/>
              </w:rPr>
            </w:pPr>
          </w:p>
        </w:tc>
        <w:tc>
          <w:tcPr>
            <w:tcW w:w="2410" w:type="dxa"/>
          </w:tcPr>
          <w:p w14:paraId="47075944" w14:textId="77777777" w:rsidR="00B11FFB" w:rsidRPr="004956C5" w:rsidRDefault="00B11FFB" w:rsidP="00B11FFB">
            <w:pPr>
              <w:jc w:val="both"/>
              <w:rPr>
                <w:rFonts w:asciiTheme="minorHAnsi" w:hAnsiTheme="minorHAnsi" w:cstheme="minorHAnsi"/>
                <w:sz w:val="24"/>
                <w:szCs w:val="24"/>
              </w:rPr>
            </w:pPr>
          </w:p>
        </w:tc>
      </w:tr>
      <w:tr w:rsidR="00B11FFB" w:rsidRPr="004956C5" w14:paraId="46BE5D43" w14:textId="77777777" w:rsidTr="00B11FFB">
        <w:tc>
          <w:tcPr>
            <w:tcW w:w="5240" w:type="dxa"/>
          </w:tcPr>
          <w:p w14:paraId="75A7327A" w14:textId="77777777" w:rsidR="00B11FFB" w:rsidRPr="004956C5" w:rsidRDefault="00B11FFB" w:rsidP="00B11FFB">
            <w:pPr>
              <w:jc w:val="both"/>
              <w:rPr>
                <w:rFonts w:asciiTheme="minorHAnsi" w:hAnsiTheme="minorHAnsi" w:cstheme="minorHAnsi"/>
                <w:b/>
                <w:bCs/>
                <w:sz w:val="24"/>
                <w:szCs w:val="24"/>
              </w:rPr>
            </w:pPr>
            <w:r w:rsidRPr="004956C5">
              <w:rPr>
                <w:rFonts w:asciiTheme="minorHAnsi" w:hAnsiTheme="minorHAnsi" w:cstheme="minorHAnsi"/>
                <w:b/>
                <w:bCs/>
                <w:sz w:val="24"/>
                <w:szCs w:val="24"/>
              </w:rPr>
              <w:t>Self-declaration/disclosure sent to shortlisted candidates</w:t>
            </w:r>
          </w:p>
        </w:tc>
        <w:tc>
          <w:tcPr>
            <w:tcW w:w="2410" w:type="dxa"/>
          </w:tcPr>
          <w:p w14:paraId="2A486809" w14:textId="77777777" w:rsidR="00B11FFB" w:rsidRPr="004956C5" w:rsidRDefault="00B11FFB" w:rsidP="00B11FFB">
            <w:pPr>
              <w:jc w:val="both"/>
              <w:rPr>
                <w:rFonts w:asciiTheme="minorHAnsi" w:hAnsiTheme="minorHAnsi" w:cstheme="minorHAnsi"/>
                <w:sz w:val="24"/>
                <w:szCs w:val="24"/>
              </w:rPr>
            </w:pPr>
          </w:p>
        </w:tc>
        <w:tc>
          <w:tcPr>
            <w:tcW w:w="2410" w:type="dxa"/>
          </w:tcPr>
          <w:p w14:paraId="36CBE288" w14:textId="77777777" w:rsidR="00B11FFB" w:rsidRPr="004956C5" w:rsidRDefault="00B11FFB" w:rsidP="00B11FFB">
            <w:pPr>
              <w:jc w:val="both"/>
              <w:rPr>
                <w:rFonts w:asciiTheme="minorHAnsi" w:hAnsiTheme="minorHAnsi" w:cstheme="minorHAnsi"/>
                <w:sz w:val="24"/>
                <w:szCs w:val="24"/>
              </w:rPr>
            </w:pPr>
          </w:p>
        </w:tc>
      </w:tr>
      <w:tr w:rsidR="00B11FFB" w:rsidRPr="004956C5" w14:paraId="6A9E449D" w14:textId="77777777" w:rsidTr="00B11FFB">
        <w:tc>
          <w:tcPr>
            <w:tcW w:w="5240" w:type="dxa"/>
          </w:tcPr>
          <w:p w14:paraId="100CB5B9" w14:textId="77777777" w:rsidR="00B11FFB" w:rsidRPr="004956C5" w:rsidRDefault="00B11FFB" w:rsidP="00B11FFB">
            <w:pPr>
              <w:jc w:val="both"/>
              <w:rPr>
                <w:rFonts w:asciiTheme="minorHAnsi" w:hAnsiTheme="minorHAnsi" w:cstheme="minorHAnsi"/>
                <w:b/>
                <w:bCs/>
                <w:sz w:val="24"/>
                <w:szCs w:val="24"/>
              </w:rPr>
            </w:pPr>
            <w:r w:rsidRPr="004956C5">
              <w:rPr>
                <w:rFonts w:asciiTheme="minorHAnsi" w:hAnsiTheme="minorHAnsi" w:cstheme="minorHAnsi"/>
                <w:b/>
                <w:bCs/>
                <w:sz w:val="24"/>
                <w:szCs w:val="24"/>
              </w:rPr>
              <w:t xml:space="preserve">Interview </w:t>
            </w:r>
            <w:r w:rsidRPr="004956C5">
              <w:rPr>
                <w:rFonts w:asciiTheme="minorHAnsi" w:hAnsiTheme="minorHAnsi" w:cstheme="minorHAnsi"/>
                <w:sz w:val="24"/>
                <w:szCs w:val="24"/>
              </w:rPr>
              <w:t>– discuss any relevant information relating to self-disclosure</w:t>
            </w:r>
            <w:r w:rsidRPr="004956C5">
              <w:rPr>
                <w:rFonts w:asciiTheme="minorHAnsi" w:hAnsiTheme="minorHAnsi" w:cstheme="minorHAnsi"/>
                <w:b/>
                <w:bCs/>
                <w:sz w:val="24"/>
                <w:szCs w:val="24"/>
              </w:rPr>
              <w:t xml:space="preserve"> </w:t>
            </w:r>
          </w:p>
        </w:tc>
        <w:tc>
          <w:tcPr>
            <w:tcW w:w="2410" w:type="dxa"/>
          </w:tcPr>
          <w:p w14:paraId="52A440A4" w14:textId="77777777" w:rsidR="00B11FFB" w:rsidRPr="004956C5" w:rsidRDefault="00B11FFB" w:rsidP="00B11FFB">
            <w:pPr>
              <w:jc w:val="both"/>
              <w:rPr>
                <w:rFonts w:asciiTheme="minorHAnsi" w:hAnsiTheme="minorHAnsi" w:cstheme="minorHAnsi"/>
                <w:sz w:val="24"/>
                <w:szCs w:val="24"/>
              </w:rPr>
            </w:pPr>
          </w:p>
        </w:tc>
        <w:tc>
          <w:tcPr>
            <w:tcW w:w="2410" w:type="dxa"/>
          </w:tcPr>
          <w:p w14:paraId="0250A388" w14:textId="77777777" w:rsidR="00B11FFB" w:rsidRPr="004956C5" w:rsidRDefault="00B11FFB" w:rsidP="00B11FFB">
            <w:pPr>
              <w:jc w:val="both"/>
              <w:rPr>
                <w:rFonts w:asciiTheme="minorHAnsi" w:hAnsiTheme="minorHAnsi" w:cstheme="minorHAnsi"/>
                <w:sz w:val="24"/>
                <w:szCs w:val="24"/>
              </w:rPr>
            </w:pPr>
          </w:p>
        </w:tc>
      </w:tr>
      <w:tr w:rsidR="00B11FFB" w:rsidRPr="004956C5" w14:paraId="34D791D9" w14:textId="77777777" w:rsidTr="00B11FFB">
        <w:tc>
          <w:tcPr>
            <w:tcW w:w="5240" w:type="dxa"/>
          </w:tcPr>
          <w:p w14:paraId="54BB1B52"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Checks</w:t>
            </w:r>
            <w:r w:rsidRPr="004956C5">
              <w:rPr>
                <w:rFonts w:asciiTheme="minorHAnsi" w:hAnsiTheme="minorHAnsi" w:cstheme="minorHAnsi"/>
                <w:sz w:val="24"/>
                <w:szCs w:val="24"/>
              </w:rPr>
              <w:t xml:space="preserve"> –qualification checks verified on day of interview</w:t>
            </w:r>
          </w:p>
        </w:tc>
        <w:tc>
          <w:tcPr>
            <w:tcW w:w="2410" w:type="dxa"/>
          </w:tcPr>
          <w:p w14:paraId="2913F2EE" w14:textId="77777777" w:rsidR="00B11FFB" w:rsidRPr="004956C5" w:rsidRDefault="00B11FFB" w:rsidP="00B11FFB">
            <w:pPr>
              <w:jc w:val="both"/>
              <w:rPr>
                <w:rFonts w:asciiTheme="minorHAnsi" w:hAnsiTheme="minorHAnsi" w:cstheme="minorHAnsi"/>
                <w:sz w:val="24"/>
                <w:szCs w:val="24"/>
              </w:rPr>
            </w:pPr>
          </w:p>
        </w:tc>
        <w:tc>
          <w:tcPr>
            <w:tcW w:w="2410" w:type="dxa"/>
          </w:tcPr>
          <w:p w14:paraId="7D5B5BA4" w14:textId="77777777" w:rsidR="00B11FFB" w:rsidRPr="004956C5" w:rsidRDefault="00B11FFB" w:rsidP="00B11FFB">
            <w:pPr>
              <w:jc w:val="both"/>
              <w:rPr>
                <w:rFonts w:asciiTheme="minorHAnsi" w:hAnsiTheme="minorHAnsi" w:cstheme="minorHAnsi"/>
                <w:sz w:val="24"/>
                <w:szCs w:val="24"/>
              </w:rPr>
            </w:pPr>
          </w:p>
        </w:tc>
      </w:tr>
      <w:tr w:rsidR="00B11FFB" w:rsidRPr="004956C5" w14:paraId="2D2CDACA" w14:textId="77777777" w:rsidTr="00B11FFB">
        <w:tc>
          <w:tcPr>
            <w:tcW w:w="5240" w:type="dxa"/>
          </w:tcPr>
          <w:p w14:paraId="4D0301A1"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Conditional offer of employment made</w:t>
            </w:r>
            <w:r w:rsidRPr="004956C5">
              <w:rPr>
                <w:rFonts w:asciiTheme="minorHAnsi" w:hAnsiTheme="minorHAnsi" w:cstheme="minorHAnsi"/>
                <w:sz w:val="24"/>
                <w:szCs w:val="24"/>
              </w:rPr>
              <w:t xml:space="preserve"> – subject to relevant checks (e.g. references, DBS)</w:t>
            </w:r>
          </w:p>
        </w:tc>
        <w:tc>
          <w:tcPr>
            <w:tcW w:w="2410" w:type="dxa"/>
          </w:tcPr>
          <w:p w14:paraId="0762687D" w14:textId="77777777" w:rsidR="00B11FFB" w:rsidRPr="004956C5" w:rsidRDefault="00B11FFB" w:rsidP="00B11FFB">
            <w:pPr>
              <w:jc w:val="both"/>
              <w:rPr>
                <w:rFonts w:asciiTheme="minorHAnsi" w:hAnsiTheme="minorHAnsi" w:cstheme="minorHAnsi"/>
                <w:sz w:val="24"/>
                <w:szCs w:val="24"/>
              </w:rPr>
            </w:pPr>
          </w:p>
        </w:tc>
        <w:tc>
          <w:tcPr>
            <w:tcW w:w="2410" w:type="dxa"/>
          </w:tcPr>
          <w:p w14:paraId="654F4592" w14:textId="77777777" w:rsidR="00B11FFB" w:rsidRPr="004956C5" w:rsidRDefault="00B11FFB" w:rsidP="00B11FFB">
            <w:pPr>
              <w:jc w:val="both"/>
              <w:rPr>
                <w:rFonts w:asciiTheme="minorHAnsi" w:hAnsiTheme="minorHAnsi" w:cstheme="minorHAnsi"/>
                <w:sz w:val="24"/>
                <w:szCs w:val="24"/>
              </w:rPr>
            </w:pPr>
          </w:p>
        </w:tc>
      </w:tr>
      <w:tr w:rsidR="00B11FFB" w:rsidRPr="004956C5" w14:paraId="3395B2D2" w14:textId="77777777" w:rsidTr="00B11FFB">
        <w:tc>
          <w:tcPr>
            <w:tcW w:w="5240" w:type="dxa"/>
          </w:tcPr>
          <w:p w14:paraId="2CD24EAD"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References received and checked</w:t>
            </w:r>
            <w:r w:rsidRPr="004956C5">
              <w:rPr>
                <w:rFonts w:asciiTheme="minorHAnsi" w:hAnsiTheme="minorHAnsi" w:cstheme="minorHAnsi"/>
                <w:sz w:val="24"/>
                <w:szCs w:val="24"/>
              </w:rPr>
              <w:t xml:space="preserve"> – if not prior to interview</w:t>
            </w:r>
          </w:p>
        </w:tc>
        <w:tc>
          <w:tcPr>
            <w:tcW w:w="2410" w:type="dxa"/>
          </w:tcPr>
          <w:p w14:paraId="1B210DC7" w14:textId="77777777" w:rsidR="00B11FFB" w:rsidRPr="004956C5" w:rsidRDefault="00B11FFB" w:rsidP="00B11FFB">
            <w:pPr>
              <w:jc w:val="both"/>
              <w:rPr>
                <w:rFonts w:asciiTheme="minorHAnsi" w:hAnsiTheme="minorHAnsi" w:cstheme="minorHAnsi"/>
                <w:sz w:val="24"/>
                <w:szCs w:val="24"/>
              </w:rPr>
            </w:pPr>
          </w:p>
        </w:tc>
        <w:tc>
          <w:tcPr>
            <w:tcW w:w="2410" w:type="dxa"/>
          </w:tcPr>
          <w:p w14:paraId="5E1A5758" w14:textId="77777777" w:rsidR="00B11FFB" w:rsidRPr="004956C5" w:rsidRDefault="00B11FFB" w:rsidP="00B11FFB">
            <w:pPr>
              <w:jc w:val="both"/>
              <w:rPr>
                <w:rFonts w:asciiTheme="minorHAnsi" w:hAnsiTheme="minorHAnsi" w:cstheme="minorHAnsi"/>
                <w:sz w:val="24"/>
                <w:szCs w:val="24"/>
              </w:rPr>
            </w:pPr>
          </w:p>
        </w:tc>
      </w:tr>
      <w:tr w:rsidR="00B11FFB" w:rsidRPr="004956C5" w14:paraId="33AC76B2" w14:textId="77777777" w:rsidTr="00B11FFB">
        <w:tc>
          <w:tcPr>
            <w:tcW w:w="5240" w:type="dxa"/>
          </w:tcPr>
          <w:p w14:paraId="10F9F2B1"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References verified</w:t>
            </w:r>
            <w:r w:rsidRPr="004956C5">
              <w:rPr>
                <w:rFonts w:asciiTheme="minorHAnsi" w:hAnsiTheme="minorHAnsi" w:cstheme="minorHAnsi"/>
                <w:sz w:val="24"/>
                <w:szCs w:val="24"/>
              </w:rPr>
              <w:t xml:space="preserve"> – to ensure from legitimate source </w:t>
            </w:r>
          </w:p>
        </w:tc>
        <w:tc>
          <w:tcPr>
            <w:tcW w:w="2410" w:type="dxa"/>
          </w:tcPr>
          <w:p w14:paraId="5FE01FF4" w14:textId="77777777" w:rsidR="00B11FFB" w:rsidRPr="004956C5" w:rsidRDefault="00B11FFB" w:rsidP="00B11FFB">
            <w:pPr>
              <w:jc w:val="both"/>
              <w:rPr>
                <w:rFonts w:asciiTheme="minorHAnsi" w:hAnsiTheme="minorHAnsi" w:cstheme="minorHAnsi"/>
                <w:sz w:val="24"/>
                <w:szCs w:val="24"/>
              </w:rPr>
            </w:pPr>
          </w:p>
        </w:tc>
        <w:tc>
          <w:tcPr>
            <w:tcW w:w="2410" w:type="dxa"/>
          </w:tcPr>
          <w:p w14:paraId="3436C190" w14:textId="77777777" w:rsidR="00B11FFB" w:rsidRPr="004956C5" w:rsidRDefault="00B11FFB" w:rsidP="00B11FFB">
            <w:pPr>
              <w:jc w:val="both"/>
              <w:rPr>
                <w:rFonts w:asciiTheme="minorHAnsi" w:hAnsiTheme="minorHAnsi" w:cstheme="minorHAnsi"/>
                <w:sz w:val="24"/>
                <w:szCs w:val="24"/>
              </w:rPr>
            </w:pPr>
          </w:p>
        </w:tc>
      </w:tr>
      <w:tr w:rsidR="00B11FFB" w:rsidRPr="004956C5" w14:paraId="4B08EECD" w14:textId="77777777" w:rsidTr="00B11FFB">
        <w:tc>
          <w:tcPr>
            <w:tcW w:w="5240" w:type="dxa"/>
          </w:tcPr>
          <w:p w14:paraId="7A526C24"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Identity</w:t>
            </w:r>
            <w:r w:rsidRPr="004956C5">
              <w:rPr>
                <w:rFonts w:asciiTheme="minorHAnsi" w:hAnsiTheme="minorHAnsi" w:cstheme="minorHAnsi"/>
                <w:sz w:val="24"/>
                <w:szCs w:val="24"/>
              </w:rPr>
              <w:t xml:space="preserve"> – Birth certificate seen where possible, </w:t>
            </w:r>
            <w:proofErr w:type="gramStart"/>
            <w:r w:rsidRPr="004956C5">
              <w:rPr>
                <w:rFonts w:asciiTheme="minorHAnsi" w:hAnsiTheme="minorHAnsi" w:cstheme="minorHAnsi"/>
                <w:sz w:val="24"/>
                <w:szCs w:val="24"/>
              </w:rPr>
              <w:t>in order to</w:t>
            </w:r>
            <w:proofErr w:type="gramEnd"/>
            <w:r w:rsidRPr="004956C5">
              <w:rPr>
                <w:rFonts w:asciiTheme="minorHAnsi" w:hAnsiTheme="minorHAnsi" w:cstheme="minorHAnsi"/>
                <w:sz w:val="24"/>
                <w:szCs w:val="24"/>
              </w:rPr>
              <w:t xml:space="preserve"> identify whether a person has changed their name – if so, seek evidence of name change (e.g. marriage certificate)</w:t>
            </w:r>
          </w:p>
        </w:tc>
        <w:tc>
          <w:tcPr>
            <w:tcW w:w="2410" w:type="dxa"/>
          </w:tcPr>
          <w:p w14:paraId="470BAD58" w14:textId="77777777" w:rsidR="00B11FFB" w:rsidRPr="004956C5" w:rsidRDefault="00B11FFB" w:rsidP="00B11FFB">
            <w:pPr>
              <w:jc w:val="both"/>
              <w:rPr>
                <w:rFonts w:asciiTheme="minorHAnsi" w:hAnsiTheme="minorHAnsi" w:cstheme="minorHAnsi"/>
                <w:sz w:val="24"/>
                <w:szCs w:val="24"/>
              </w:rPr>
            </w:pPr>
          </w:p>
        </w:tc>
        <w:tc>
          <w:tcPr>
            <w:tcW w:w="2410" w:type="dxa"/>
          </w:tcPr>
          <w:p w14:paraId="2605E402" w14:textId="77777777" w:rsidR="00B11FFB" w:rsidRPr="004956C5" w:rsidRDefault="00B11FFB" w:rsidP="00B11FFB">
            <w:pPr>
              <w:jc w:val="both"/>
              <w:rPr>
                <w:rFonts w:asciiTheme="minorHAnsi" w:hAnsiTheme="minorHAnsi" w:cstheme="minorHAnsi"/>
                <w:sz w:val="24"/>
                <w:szCs w:val="24"/>
              </w:rPr>
            </w:pPr>
          </w:p>
        </w:tc>
      </w:tr>
      <w:tr w:rsidR="00B11FFB" w:rsidRPr="004956C5" w14:paraId="21752126" w14:textId="77777777" w:rsidTr="00B11FFB">
        <w:tc>
          <w:tcPr>
            <w:tcW w:w="5240" w:type="dxa"/>
          </w:tcPr>
          <w:p w14:paraId="30BE12A7"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Right to work in the UK</w:t>
            </w:r>
            <w:r w:rsidRPr="004956C5">
              <w:rPr>
                <w:rFonts w:asciiTheme="minorHAnsi" w:hAnsiTheme="minorHAnsi" w:cstheme="minorHAnsi"/>
                <w:sz w:val="24"/>
                <w:szCs w:val="24"/>
              </w:rPr>
              <w:t xml:space="preserve"> – evidence seen and checked </w:t>
            </w:r>
          </w:p>
        </w:tc>
        <w:tc>
          <w:tcPr>
            <w:tcW w:w="2410" w:type="dxa"/>
          </w:tcPr>
          <w:p w14:paraId="06DE64E4" w14:textId="77777777" w:rsidR="00B11FFB" w:rsidRPr="004956C5" w:rsidRDefault="00B11FFB" w:rsidP="00B11FFB">
            <w:pPr>
              <w:jc w:val="both"/>
              <w:rPr>
                <w:rFonts w:asciiTheme="minorHAnsi" w:hAnsiTheme="minorHAnsi" w:cstheme="minorHAnsi"/>
                <w:sz w:val="24"/>
                <w:szCs w:val="24"/>
              </w:rPr>
            </w:pPr>
          </w:p>
        </w:tc>
        <w:tc>
          <w:tcPr>
            <w:tcW w:w="2410" w:type="dxa"/>
          </w:tcPr>
          <w:p w14:paraId="1CD1389A" w14:textId="77777777" w:rsidR="00B11FFB" w:rsidRPr="004956C5" w:rsidRDefault="00B11FFB" w:rsidP="00B11FFB">
            <w:pPr>
              <w:jc w:val="both"/>
              <w:rPr>
                <w:rFonts w:asciiTheme="minorHAnsi" w:hAnsiTheme="minorHAnsi" w:cstheme="minorHAnsi"/>
                <w:sz w:val="24"/>
                <w:szCs w:val="24"/>
              </w:rPr>
            </w:pPr>
          </w:p>
        </w:tc>
      </w:tr>
      <w:tr w:rsidR="00B11FFB" w:rsidRPr="004956C5" w14:paraId="6C8AC35B" w14:textId="77777777" w:rsidTr="00B11FFB">
        <w:tc>
          <w:tcPr>
            <w:tcW w:w="5240" w:type="dxa"/>
          </w:tcPr>
          <w:p w14:paraId="258560EF"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Ofsted Suitability checks</w:t>
            </w:r>
            <w:r w:rsidRPr="004956C5">
              <w:rPr>
                <w:rFonts w:asciiTheme="minorHAnsi" w:hAnsiTheme="minorHAnsi" w:cstheme="minorHAnsi"/>
                <w:sz w:val="24"/>
                <w:szCs w:val="24"/>
              </w:rPr>
              <w:t xml:space="preserve"> – where appropriate (e.g. registered manager, proprietor, trustee, childminder, childminder’s assistant)</w:t>
            </w:r>
          </w:p>
        </w:tc>
        <w:tc>
          <w:tcPr>
            <w:tcW w:w="2410" w:type="dxa"/>
          </w:tcPr>
          <w:p w14:paraId="08E47829" w14:textId="77777777" w:rsidR="00B11FFB" w:rsidRPr="004956C5" w:rsidRDefault="00B11FFB" w:rsidP="00B11FFB">
            <w:pPr>
              <w:jc w:val="both"/>
              <w:rPr>
                <w:rFonts w:asciiTheme="minorHAnsi" w:hAnsiTheme="minorHAnsi" w:cstheme="minorHAnsi"/>
                <w:sz w:val="24"/>
                <w:szCs w:val="24"/>
              </w:rPr>
            </w:pPr>
          </w:p>
        </w:tc>
        <w:tc>
          <w:tcPr>
            <w:tcW w:w="2410" w:type="dxa"/>
          </w:tcPr>
          <w:p w14:paraId="3FE26D60" w14:textId="77777777" w:rsidR="00B11FFB" w:rsidRPr="004956C5" w:rsidRDefault="00B11FFB" w:rsidP="00B11FFB">
            <w:pPr>
              <w:jc w:val="both"/>
              <w:rPr>
                <w:rFonts w:asciiTheme="minorHAnsi" w:hAnsiTheme="minorHAnsi" w:cstheme="minorHAnsi"/>
                <w:sz w:val="24"/>
                <w:szCs w:val="24"/>
              </w:rPr>
            </w:pPr>
          </w:p>
        </w:tc>
      </w:tr>
      <w:tr w:rsidR="00B11FFB" w:rsidRPr="004956C5" w14:paraId="6A61B696" w14:textId="77777777" w:rsidTr="00B11FFB">
        <w:tc>
          <w:tcPr>
            <w:tcW w:w="5240" w:type="dxa"/>
          </w:tcPr>
          <w:p w14:paraId="22755ED7"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DBS certificate</w:t>
            </w:r>
            <w:r w:rsidRPr="004956C5">
              <w:rPr>
                <w:rFonts w:asciiTheme="minorHAnsi" w:hAnsiTheme="minorHAnsi" w:cstheme="minorHAnsi"/>
                <w:sz w:val="24"/>
                <w:szCs w:val="24"/>
              </w:rPr>
              <w:t xml:space="preserve"> – satisfactory DBS received </w:t>
            </w:r>
          </w:p>
        </w:tc>
        <w:tc>
          <w:tcPr>
            <w:tcW w:w="2410" w:type="dxa"/>
          </w:tcPr>
          <w:p w14:paraId="0BC41D6C" w14:textId="77777777" w:rsidR="00B11FFB" w:rsidRPr="004956C5" w:rsidRDefault="00B11FFB" w:rsidP="00B11FFB">
            <w:pPr>
              <w:jc w:val="both"/>
              <w:rPr>
                <w:rFonts w:asciiTheme="minorHAnsi" w:hAnsiTheme="minorHAnsi" w:cstheme="minorHAnsi"/>
                <w:sz w:val="24"/>
                <w:szCs w:val="24"/>
              </w:rPr>
            </w:pPr>
          </w:p>
        </w:tc>
        <w:tc>
          <w:tcPr>
            <w:tcW w:w="2410" w:type="dxa"/>
          </w:tcPr>
          <w:p w14:paraId="7DA97E5D" w14:textId="77777777" w:rsidR="00B11FFB" w:rsidRPr="004956C5" w:rsidRDefault="00B11FFB" w:rsidP="00B11FFB">
            <w:pPr>
              <w:jc w:val="both"/>
              <w:rPr>
                <w:rFonts w:asciiTheme="minorHAnsi" w:hAnsiTheme="minorHAnsi" w:cstheme="minorHAnsi"/>
                <w:sz w:val="24"/>
                <w:szCs w:val="24"/>
              </w:rPr>
            </w:pPr>
          </w:p>
        </w:tc>
      </w:tr>
      <w:tr w:rsidR="00B11FFB" w:rsidRPr="004956C5" w14:paraId="78C5B866" w14:textId="77777777" w:rsidTr="00B11FFB">
        <w:tc>
          <w:tcPr>
            <w:tcW w:w="5240" w:type="dxa"/>
          </w:tcPr>
          <w:p w14:paraId="41A67B9F"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lastRenderedPageBreak/>
              <w:t>DBS barred list</w:t>
            </w:r>
            <w:r w:rsidRPr="004956C5">
              <w:rPr>
                <w:rFonts w:asciiTheme="minorHAnsi" w:hAnsiTheme="minorHAnsi" w:cstheme="minorHAnsi"/>
                <w:sz w:val="24"/>
                <w:szCs w:val="24"/>
              </w:rPr>
              <w:t xml:space="preserve"> – those in regulated activity only </w:t>
            </w:r>
          </w:p>
        </w:tc>
        <w:tc>
          <w:tcPr>
            <w:tcW w:w="2410" w:type="dxa"/>
          </w:tcPr>
          <w:p w14:paraId="2AE16884" w14:textId="77777777" w:rsidR="00B11FFB" w:rsidRPr="004956C5" w:rsidRDefault="00B11FFB" w:rsidP="00B11FFB">
            <w:pPr>
              <w:jc w:val="both"/>
              <w:rPr>
                <w:rFonts w:asciiTheme="minorHAnsi" w:hAnsiTheme="minorHAnsi" w:cstheme="minorHAnsi"/>
                <w:sz w:val="24"/>
                <w:szCs w:val="24"/>
              </w:rPr>
            </w:pPr>
          </w:p>
        </w:tc>
        <w:tc>
          <w:tcPr>
            <w:tcW w:w="2410" w:type="dxa"/>
          </w:tcPr>
          <w:p w14:paraId="24735D0E" w14:textId="77777777" w:rsidR="00B11FFB" w:rsidRPr="004956C5" w:rsidRDefault="00B11FFB" w:rsidP="00B11FFB">
            <w:pPr>
              <w:jc w:val="both"/>
              <w:rPr>
                <w:rFonts w:asciiTheme="minorHAnsi" w:hAnsiTheme="minorHAnsi" w:cstheme="minorHAnsi"/>
                <w:sz w:val="24"/>
                <w:szCs w:val="24"/>
              </w:rPr>
            </w:pPr>
          </w:p>
        </w:tc>
      </w:tr>
      <w:tr w:rsidR="00B11FFB" w:rsidRPr="004956C5" w14:paraId="2B3DF5BC" w14:textId="77777777" w:rsidTr="00B11FFB">
        <w:tc>
          <w:tcPr>
            <w:tcW w:w="5240" w:type="dxa"/>
          </w:tcPr>
          <w:p w14:paraId="54402AD9" w14:textId="77777777" w:rsidR="00B11FFB" w:rsidRPr="004956C5"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Health</w:t>
            </w:r>
            <w:r w:rsidRPr="004956C5">
              <w:rPr>
                <w:rFonts w:asciiTheme="minorHAnsi" w:hAnsiTheme="minorHAnsi" w:cstheme="minorHAnsi"/>
                <w:sz w:val="24"/>
                <w:szCs w:val="24"/>
              </w:rPr>
              <w:t xml:space="preserve"> – check candidate is medically fit for the role</w:t>
            </w:r>
          </w:p>
        </w:tc>
        <w:tc>
          <w:tcPr>
            <w:tcW w:w="2410" w:type="dxa"/>
          </w:tcPr>
          <w:p w14:paraId="3CB8A22C" w14:textId="77777777" w:rsidR="00B11FFB" w:rsidRPr="004956C5" w:rsidRDefault="00B11FFB" w:rsidP="00B11FFB">
            <w:pPr>
              <w:jc w:val="both"/>
              <w:rPr>
                <w:rFonts w:asciiTheme="minorHAnsi" w:hAnsiTheme="minorHAnsi" w:cstheme="minorHAnsi"/>
                <w:sz w:val="24"/>
                <w:szCs w:val="24"/>
              </w:rPr>
            </w:pPr>
          </w:p>
        </w:tc>
        <w:tc>
          <w:tcPr>
            <w:tcW w:w="2410" w:type="dxa"/>
          </w:tcPr>
          <w:p w14:paraId="12323593" w14:textId="77777777" w:rsidR="00B11FFB" w:rsidRPr="004956C5" w:rsidRDefault="00B11FFB" w:rsidP="00B11FFB">
            <w:pPr>
              <w:jc w:val="both"/>
              <w:rPr>
                <w:rFonts w:asciiTheme="minorHAnsi" w:hAnsiTheme="minorHAnsi" w:cstheme="minorHAnsi"/>
                <w:sz w:val="24"/>
                <w:szCs w:val="24"/>
              </w:rPr>
            </w:pPr>
          </w:p>
        </w:tc>
      </w:tr>
      <w:tr w:rsidR="00B11FFB" w:rsidRPr="00B11FFB" w14:paraId="43619320" w14:textId="77777777" w:rsidTr="00B11FFB">
        <w:tc>
          <w:tcPr>
            <w:tcW w:w="5240" w:type="dxa"/>
          </w:tcPr>
          <w:p w14:paraId="03090305" w14:textId="77777777" w:rsidR="00B11FFB" w:rsidRPr="00B11FFB" w:rsidRDefault="00B11FFB" w:rsidP="00B11FFB">
            <w:pPr>
              <w:jc w:val="both"/>
              <w:rPr>
                <w:rFonts w:asciiTheme="minorHAnsi" w:hAnsiTheme="minorHAnsi" w:cstheme="minorHAnsi"/>
                <w:sz w:val="24"/>
                <w:szCs w:val="24"/>
              </w:rPr>
            </w:pPr>
            <w:r w:rsidRPr="004956C5">
              <w:rPr>
                <w:rFonts w:asciiTheme="minorHAnsi" w:hAnsiTheme="minorHAnsi" w:cstheme="minorHAnsi"/>
                <w:b/>
                <w:bCs/>
                <w:sz w:val="24"/>
                <w:szCs w:val="24"/>
              </w:rPr>
              <w:t>Safeguarding training</w:t>
            </w:r>
            <w:r w:rsidRPr="004956C5">
              <w:rPr>
                <w:rFonts w:asciiTheme="minorHAnsi" w:hAnsiTheme="minorHAnsi" w:cstheme="minorHAnsi"/>
                <w:sz w:val="24"/>
                <w:szCs w:val="24"/>
              </w:rPr>
              <w:t xml:space="preserve"> – and other induction requirements</w:t>
            </w:r>
            <w:r w:rsidRPr="00B11FFB">
              <w:rPr>
                <w:rFonts w:asciiTheme="minorHAnsi" w:hAnsiTheme="minorHAnsi" w:cstheme="minorHAnsi"/>
                <w:sz w:val="24"/>
                <w:szCs w:val="24"/>
              </w:rPr>
              <w:t xml:space="preserve"> </w:t>
            </w:r>
          </w:p>
        </w:tc>
        <w:tc>
          <w:tcPr>
            <w:tcW w:w="2410" w:type="dxa"/>
          </w:tcPr>
          <w:p w14:paraId="0BC58281" w14:textId="77777777" w:rsidR="00B11FFB" w:rsidRPr="00B11FFB" w:rsidRDefault="00B11FFB" w:rsidP="00B11FFB">
            <w:pPr>
              <w:jc w:val="both"/>
              <w:rPr>
                <w:rFonts w:asciiTheme="minorHAnsi" w:hAnsiTheme="minorHAnsi" w:cstheme="minorHAnsi"/>
                <w:sz w:val="24"/>
                <w:szCs w:val="24"/>
              </w:rPr>
            </w:pPr>
          </w:p>
        </w:tc>
        <w:tc>
          <w:tcPr>
            <w:tcW w:w="2410" w:type="dxa"/>
          </w:tcPr>
          <w:p w14:paraId="332C3E5F" w14:textId="77777777" w:rsidR="00B11FFB" w:rsidRPr="00B11FFB" w:rsidRDefault="00B11FFB" w:rsidP="00B11FFB">
            <w:pPr>
              <w:jc w:val="both"/>
              <w:rPr>
                <w:rFonts w:asciiTheme="minorHAnsi" w:hAnsiTheme="minorHAnsi" w:cstheme="minorHAnsi"/>
                <w:sz w:val="24"/>
                <w:szCs w:val="24"/>
              </w:rPr>
            </w:pPr>
          </w:p>
        </w:tc>
      </w:tr>
    </w:tbl>
    <w:p w14:paraId="11560E4E" w14:textId="77777777" w:rsidR="00B11FFB" w:rsidRPr="00B11FFB" w:rsidRDefault="00B11FFB" w:rsidP="00B11FFB">
      <w:pPr>
        <w:pStyle w:val="NoSpacing"/>
        <w:jc w:val="both"/>
        <w:rPr>
          <w:rFonts w:cstheme="minorHAnsi"/>
          <w:sz w:val="24"/>
          <w:szCs w:val="24"/>
        </w:rPr>
      </w:pPr>
    </w:p>
    <w:p w14:paraId="2D6F6FB3" w14:textId="77777777" w:rsidR="00B11FFB" w:rsidRPr="00B11FFB" w:rsidRDefault="00B11FFB" w:rsidP="00B11FFB">
      <w:pPr>
        <w:jc w:val="both"/>
        <w:rPr>
          <w:rFonts w:asciiTheme="minorHAnsi" w:hAnsiTheme="minorHAnsi" w:cstheme="minorHAnsi"/>
          <w:sz w:val="24"/>
          <w:szCs w:val="24"/>
        </w:rPr>
      </w:pPr>
    </w:p>
    <w:p w14:paraId="78DCA622"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p w14:paraId="45CF0A3B"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p w14:paraId="4CD2F7B6"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p w14:paraId="46E52B9E"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sectPr w:rsidR="004D1A5F" w:rsidRPr="00B11FFB" w:rsidSect="00A63066">
      <w:footerReference w:type="default" r:id="rId77"/>
      <w:pgSz w:w="11906" w:h="16838" w:code="9"/>
      <w:pgMar w:top="992" w:right="851" w:bottom="1440" w:left="992" w:header="737" w:footer="737" w:gutter="0"/>
      <w:pgBorders w:offsetFrom="page">
        <w:top w:val="single" w:sz="4" w:space="24" w:color="auto"/>
        <w:left w:val="single" w:sz="4" w:space="24" w:color="auto"/>
        <w:bottom w:val="single" w:sz="4" w:space="24" w:color="auto"/>
        <w:right w:val="single" w:sz="4" w:space="24" w:color="auto"/>
      </w:pgBorders>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3BB74F" w14:textId="77777777" w:rsidR="006C40DD" w:rsidRDefault="006C40DD" w:rsidP="007B298C">
      <w:pPr>
        <w:spacing w:after="0" w:line="240" w:lineRule="auto"/>
      </w:pPr>
      <w:r>
        <w:separator/>
      </w:r>
    </w:p>
  </w:endnote>
  <w:endnote w:type="continuationSeparator" w:id="0">
    <w:p w14:paraId="1A6BB608" w14:textId="77777777" w:rsidR="006C40DD" w:rsidRDefault="006C40DD" w:rsidP="007B298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NSPCC Regular">
    <w:altName w:val="Calibri"/>
    <w:panose1 w:val="020B0604020202020204"/>
    <w:charset w:val="00"/>
    <w:family w:val="swiss"/>
    <w:notTrueType/>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mn-ea">
    <w:panose1 w:val="020B06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43B491" w14:textId="75721B9B" w:rsidR="008437F8" w:rsidRPr="004B2E46" w:rsidRDefault="003F1B20" w:rsidP="008437F8">
    <w:pPr>
      <w:pStyle w:val="Footer"/>
      <w:rPr>
        <w:rFonts w:asciiTheme="majorHAnsi" w:hAnsiTheme="majorHAnsi" w:cstheme="majorHAnsi"/>
        <w:color w:val="00B050"/>
      </w:rPr>
    </w:pPr>
    <w:r w:rsidRPr="00272D7E">
      <w:rPr>
        <w:rFonts w:asciiTheme="majorHAnsi" w:hAnsiTheme="majorHAnsi" w:cstheme="majorHAnsi"/>
      </w:rPr>
      <w:ptab w:relativeTo="margin" w:alignment="center" w:leader="none"/>
    </w:r>
    <w:r w:rsidR="008437F8">
      <w:rPr>
        <w:rFonts w:asciiTheme="majorHAnsi" w:hAnsiTheme="majorHAnsi" w:cstheme="majorHAnsi"/>
      </w:rPr>
      <w:t xml:space="preserve">                                                                                                                   </w:t>
    </w:r>
    <w:r w:rsidR="00261821">
      <w:rPr>
        <w:rFonts w:asciiTheme="majorHAnsi" w:hAnsiTheme="majorHAnsi" w:cstheme="majorHAnsi"/>
      </w:rPr>
      <w:t xml:space="preserve">    </w:t>
    </w:r>
    <w:r w:rsidR="008C4B36" w:rsidRPr="004B2E46">
      <w:rPr>
        <w:rFonts w:asciiTheme="majorHAnsi" w:hAnsiTheme="majorHAnsi" w:cstheme="majorHAnsi"/>
        <w:b/>
        <w:bCs/>
        <w:color w:val="00B050"/>
      </w:rPr>
      <w:t>September</w:t>
    </w:r>
    <w:r w:rsidR="00CE294A" w:rsidRPr="004B2E46">
      <w:rPr>
        <w:rFonts w:asciiTheme="majorHAnsi" w:hAnsiTheme="majorHAnsi" w:cstheme="majorHAnsi"/>
        <w:b/>
        <w:bCs/>
        <w:color w:val="00B050"/>
      </w:rPr>
      <w:t xml:space="preserve"> 2026</w:t>
    </w:r>
  </w:p>
  <w:p w14:paraId="64AAC9E4" w14:textId="2A9DBD56" w:rsidR="000C5B48" w:rsidRPr="00272D7E" w:rsidRDefault="00CA47C3" w:rsidP="00E424BF">
    <w:pPr>
      <w:pStyle w:val="Footer"/>
      <w:jc w:val="right"/>
      <w:rPr>
        <w:rFonts w:asciiTheme="majorHAnsi" w:hAnsiTheme="majorHAnsi" w:cstheme="majorHAnsi"/>
      </w:rPr>
    </w:pPr>
    <w:r w:rsidRPr="00272D7E">
      <w:rPr>
        <w:rFonts w:asciiTheme="majorHAnsi" w:hAnsiTheme="majorHAnsi" w:cstheme="majorHAnsi"/>
      </w:rPr>
      <w:t>Page |</w:t>
    </w:r>
    <w:r w:rsidRPr="00272D7E">
      <w:rPr>
        <w:rFonts w:asciiTheme="majorHAnsi" w:hAnsiTheme="majorHAnsi" w:cstheme="majorHAnsi"/>
      </w:rPr>
      <w:fldChar w:fldCharType="begin"/>
    </w:r>
    <w:r w:rsidRPr="00272D7E">
      <w:rPr>
        <w:rFonts w:asciiTheme="majorHAnsi" w:hAnsiTheme="majorHAnsi" w:cstheme="majorHAnsi"/>
      </w:rPr>
      <w:instrText xml:space="preserve"> PAGE   \* MERGEFORMAT </w:instrText>
    </w:r>
    <w:r w:rsidRPr="00272D7E">
      <w:rPr>
        <w:rFonts w:asciiTheme="majorHAnsi" w:hAnsiTheme="majorHAnsi" w:cstheme="majorHAnsi"/>
      </w:rPr>
      <w:fldChar w:fldCharType="separate"/>
    </w:r>
    <w:r w:rsidRPr="00272D7E">
      <w:rPr>
        <w:rFonts w:asciiTheme="majorHAnsi" w:hAnsiTheme="majorHAnsi" w:cstheme="majorHAnsi"/>
        <w:noProof/>
      </w:rPr>
      <w:t>1</w:t>
    </w:r>
    <w:r w:rsidRPr="00272D7E">
      <w:rPr>
        <w:rFonts w:asciiTheme="majorHAnsi" w:hAnsiTheme="majorHAnsi" w:cstheme="majorHAnsi"/>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eastAsia="Arial" w:hAnsi="Arial" w:cs="Arial"/>
        <w:sz w:val="20"/>
        <w:szCs w:val="20"/>
      </w:rPr>
      <w:id w:val="9434266"/>
      <w:docPartList>
        <w:docPartGallery w:val="AutoText"/>
      </w:docPartList>
    </w:sdtPr>
    <w:sdtEndPr/>
    <w:sdtContent>
      <w:sdt>
        <w:sdtPr>
          <w:rPr>
            <w:rFonts w:ascii="Arial" w:eastAsia="Arial" w:hAnsi="Arial" w:cs="Arial"/>
            <w:sz w:val="20"/>
            <w:szCs w:val="20"/>
          </w:rPr>
          <w:id w:val="565050477"/>
          <w:docPartList>
            <w:docPartGallery w:val="AutoText"/>
          </w:docPartList>
        </w:sdtPr>
        <w:sdtEndPr/>
        <w:sdtContent>
          <w:p w14:paraId="25A92571" w14:textId="1727EE9B" w:rsidR="000C5B48" w:rsidRDefault="00CA47C3">
            <w:pPr>
              <w:pStyle w:val="Footer"/>
              <w:jc w:val="center"/>
              <w:rPr>
                <w:rFonts w:ascii="Arial" w:eastAsia="Arial" w:hAnsi="Arial" w:cs="Arial"/>
                <w:sz w:val="20"/>
                <w:szCs w:val="20"/>
              </w:rPr>
            </w:pPr>
            <w:r w:rsidRPr="00CA47C3">
              <w:rPr>
                <w:rFonts w:ascii="Arial" w:eastAsia="Arial" w:hAnsi="Arial" w:cs="Arial"/>
                <w:sz w:val="20"/>
                <w:szCs w:val="20"/>
              </w:rPr>
              <w:t xml:space="preserve">Page | </w:t>
            </w:r>
            <w:r w:rsidRPr="00CA47C3">
              <w:rPr>
                <w:rFonts w:ascii="Arial" w:eastAsia="Arial" w:hAnsi="Arial" w:cs="Arial"/>
                <w:sz w:val="20"/>
                <w:szCs w:val="20"/>
              </w:rPr>
              <w:fldChar w:fldCharType="begin"/>
            </w:r>
            <w:r w:rsidRPr="00CA47C3">
              <w:rPr>
                <w:rFonts w:ascii="Arial" w:eastAsia="Arial" w:hAnsi="Arial" w:cs="Arial"/>
                <w:sz w:val="20"/>
                <w:szCs w:val="20"/>
              </w:rPr>
              <w:instrText xml:space="preserve"> PAGE   \* MERGEFORMAT </w:instrText>
            </w:r>
            <w:r w:rsidRPr="00CA47C3">
              <w:rPr>
                <w:rFonts w:ascii="Arial" w:eastAsia="Arial" w:hAnsi="Arial" w:cs="Arial"/>
                <w:sz w:val="20"/>
                <w:szCs w:val="20"/>
              </w:rPr>
              <w:fldChar w:fldCharType="separate"/>
            </w:r>
            <w:r w:rsidRPr="00CA47C3">
              <w:rPr>
                <w:rFonts w:ascii="Arial" w:eastAsia="Arial" w:hAnsi="Arial" w:cs="Arial"/>
                <w:noProof/>
                <w:sz w:val="20"/>
                <w:szCs w:val="20"/>
              </w:rPr>
              <w:t>1</w:t>
            </w:r>
            <w:r w:rsidRPr="00CA47C3">
              <w:rPr>
                <w:rFonts w:ascii="Arial" w:eastAsia="Arial" w:hAnsi="Arial" w:cs="Arial"/>
                <w:noProof/>
                <w:sz w:val="20"/>
                <w:szCs w:val="20"/>
              </w:rPr>
              <w:fldChar w:fldCharType="end"/>
            </w:r>
          </w:p>
        </w:sdtContent>
      </w:sdt>
    </w:sdtContent>
  </w:sdt>
  <w:p w14:paraId="650E1ED7" w14:textId="77777777" w:rsidR="000C5B48" w:rsidRDefault="000C5B48">
    <w:pPr>
      <w:pStyle w:val="Footer"/>
      <w:jc w:val="center"/>
      <w:rPr>
        <w:rFonts w:ascii="Arial" w:eastAsia="Arial" w:hAnsi="Arial" w:cs="Arial"/>
      </w:rPr>
    </w:pPr>
    <w:r>
      <w:rPr>
        <w:rFonts w:ascii="Arial" w:eastAsia="Arial" w:hAnsi="Arial" w:cs="Arial"/>
      </w:rPr>
      <w:t xml:space="preserve">CHESHIRE EAST MODEL POLICY </w:t>
    </w:r>
  </w:p>
  <w:p w14:paraId="69C2002F" w14:textId="77777777" w:rsidR="000C5B48" w:rsidRDefault="000C5B48">
    <w:pPr>
      <w:pStyle w:val="Footer"/>
      <w:jc w:val="center"/>
      <w:rPr>
        <w:rFonts w:ascii="Arial" w:eastAsia="Arial" w:hAnsi="Arial" w:cs="Arial"/>
      </w:rPr>
    </w:pPr>
    <w:r>
      <w:rPr>
        <w:rFonts w:ascii="Arial" w:eastAsia="Arial" w:hAnsi="Arial" w:cs="Arial"/>
      </w:rPr>
      <w:t>Safeguarding Children in Educational Settings</w:t>
    </w:r>
  </w:p>
  <w:p w14:paraId="528E025C" w14:textId="778A38ED" w:rsidR="000C5B48" w:rsidRPr="00E424BF" w:rsidRDefault="000C5B48">
    <w:pPr>
      <w:pStyle w:val="Footer"/>
      <w:jc w:val="center"/>
      <w:rPr>
        <w:rFonts w:ascii="Arial" w:eastAsia="Arial" w:hAnsi="Arial" w:cs="Arial"/>
        <w:b/>
        <w:bCs/>
      </w:rPr>
    </w:pPr>
    <w:r>
      <w:rPr>
        <w:rFonts w:ascii="Arial" w:eastAsia="Arial" w:hAnsi="Arial" w:cs="Arial"/>
      </w:rPr>
      <w:t xml:space="preserve"> </w:t>
    </w:r>
    <w:r w:rsidR="001D516A">
      <w:rPr>
        <w:rFonts w:ascii="Arial" w:eastAsia="Arial" w:hAnsi="Arial" w:cs="Arial"/>
        <w:b/>
        <w:bCs/>
      </w:rPr>
      <w:t xml:space="preserve">September </w:t>
    </w:r>
    <w:r w:rsidR="00CE294A">
      <w:rPr>
        <w:rFonts w:ascii="Arial" w:eastAsia="Arial" w:hAnsi="Arial" w:cs="Arial"/>
        <w:b/>
        <w:bCs/>
      </w:rPr>
      <w:t>2026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9F520B" w14:textId="6B7F9A13" w:rsidR="00A63066" w:rsidRPr="00C33A0D" w:rsidRDefault="00C33A0D">
    <w:pPr>
      <w:pStyle w:val="Footer"/>
    </w:pPr>
    <w:r>
      <w:rPr>
        <w:rFonts w:asciiTheme="majorHAnsi" w:hAnsiTheme="majorHAnsi" w:cstheme="majorHAnsi"/>
      </w:rPr>
      <w:t xml:space="preserve">                                                                                                                                          </w:t>
    </w:r>
    <w:r w:rsidR="00A63066" w:rsidRPr="00E0620A">
      <w:rPr>
        <w:rFonts w:asciiTheme="majorHAnsi" w:hAnsiTheme="majorHAnsi" w:cstheme="majorHAnsi"/>
        <w:color w:val="00B050"/>
      </w:rPr>
      <w:t>September 202</w:t>
    </w:r>
    <w:r w:rsidR="00E0620A" w:rsidRPr="00E0620A">
      <w:rPr>
        <w:rFonts w:asciiTheme="majorHAnsi" w:hAnsiTheme="majorHAnsi" w:cstheme="majorHAnsi"/>
        <w:color w:val="00B050"/>
      </w:rPr>
      <w:t>6</w:t>
    </w:r>
    <w:r w:rsidR="003303B7" w:rsidRPr="00E0620A">
      <w:rPr>
        <w:color w:val="00B050"/>
      </w:rPr>
      <w:t xml:space="preserve"> </w:t>
    </w:r>
    <w:r w:rsidR="00A63066" w:rsidRPr="00C33A0D">
      <w:rPr>
        <w:rFonts w:asciiTheme="majorHAnsi" w:hAnsiTheme="majorHAnsi" w:cstheme="majorHAnsi"/>
      </w:rPr>
      <w:ptab w:relativeTo="margin" w:alignment="center" w:leader="none"/>
    </w:r>
    <w:r w:rsidR="00A63066" w:rsidRPr="00C33A0D">
      <w:rPr>
        <w:rFonts w:asciiTheme="majorHAnsi" w:hAnsiTheme="majorHAnsi" w:cstheme="majorHAnsi"/>
      </w:rPr>
      <w:ptab w:relativeTo="margin" w:alignment="right" w:leader="none"/>
    </w:r>
    <w:r w:rsidR="00A63066" w:rsidRPr="00C33A0D">
      <w:rPr>
        <w:rFonts w:asciiTheme="majorHAnsi" w:hAnsiTheme="majorHAnsi" w:cstheme="majorHAnsi"/>
      </w:rPr>
      <w:t xml:space="preserve">Page | </w:t>
    </w:r>
    <w:r w:rsidR="00A63066" w:rsidRPr="00C33A0D">
      <w:rPr>
        <w:rFonts w:asciiTheme="majorHAnsi" w:hAnsiTheme="majorHAnsi" w:cstheme="majorHAnsi"/>
      </w:rPr>
      <w:fldChar w:fldCharType="begin"/>
    </w:r>
    <w:r w:rsidR="00A63066" w:rsidRPr="00C33A0D">
      <w:rPr>
        <w:rFonts w:asciiTheme="majorHAnsi" w:hAnsiTheme="majorHAnsi" w:cstheme="majorHAnsi"/>
      </w:rPr>
      <w:instrText xml:space="preserve"> PAGE   \* MERGEFORMAT </w:instrText>
    </w:r>
    <w:r w:rsidR="00A63066" w:rsidRPr="00C33A0D">
      <w:rPr>
        <w:rFonts w:asciiTheme="majorHAnsi" w:hAnsiTheme="majorHAnsi" w:cstheme="majorHAnsi"/>
      </w:rPr>
      <w:fldChar w:fldCharType="separate"/>
    </w:r>
    <w:r w:rsidR="00A63066" w:rsidRPr="00C33A0D">
      <w:rPr>
        <w:rFonts w:asciiTheme="majorHAnsi" w:hAnsiTheme="majorHAnsi" w:cstheme="majorHAnsi"/>
        <w:noProof/>
      </w:rPr>
      <w:t>1</w:t>
    </w:r>
    <w:r w:rsidR="00A63066" w:rsidRPr="00C33A0D">
      <w:rPr>
        <w:rFonts w:asciiTheme="majorHAnsi" w:hAnsiTheme="majorHAnsi" w:cstheme="majorHAnsi"/>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BDD07C" w14:textId="77777777" w:rsidR="006C40DD" w:rsidRDefault="006C40DD" w:rsidP="007B298C">
      <w:pPr>
        <w:spacing w:after="0" w:line="240" w:lineRule="auto"/>
      </w:pPr>
      <w:r>
        <w:separator/>
      </w:r>
    </w:p>
  </w:footnote>
  <w:footnote w:type="continuationSeparator" w:id="0">
    <w:p w14:paraId="486114D6" w14:textId="77777777" w:rsidR="006C40DD" w:rsidRDefault="006C40DD" w:rsidP="007B298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83932635"/>
      <w:docPartList>
        <w:docPartGallery w:val="AutoText"/>
      </w:docPartList>
    </w:sdtPr>
    <w:sdtEndPr>
      <w:rPr>
        <w:rFonts w:ascii="Arial" w:eastAsia="Arial" w:hAnsi="Arial" w:cs="Arial"/>
        <w:noProof/>
        <w:sz w:val="24"/>
        <w:szCs w:val="24"/>
      </w:rPr>
    </w:sdtEndPr>
    <w:sdtContent>
      <w:p w14:paraId="0541B70E" w14:textId="77777777" w:rsidR="000C5B48" w:rsidRDefault="000C5B48">
        <w:pPr>
          <w:pStyle w:val="Header"/>
          <w:jc w:val="center"/>
          <w:rPr>
            <w:rFonts w:ascii="Arial" w:eastAsia="Arial" w:hAnsi="Arial" w:cs="Arial"/>
            <w:noProof/>
            <w:sz w:val="24"/>
            <w:szCs w:val="24"/>
          </w:rPr>
        </w:pPr>
      </w:p>
      <w:p w14:paraId="45183EDF" w14:textId="77777777" w:rsidR="000C5B48" w:rsidRDefault="006C40DD">
        <w:pPr>
          <w:pStyle w:val="Header"/>
          <w:jc w:val="center"/>
          <w:rPr>
            <w:rFonts w:ascii="Arial" w:eastAsia="Arial" w:hAnsi="Arial" w:cs="Arial"/>
            <w:sz w:val="24"/>
            <w:szCs w:val="24"/>
          </w:rPr>
        </w:pP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EDA42C" w14:textId="77777777" w:rsidR="000C5B48" w:rsidRDefault="000C5B48">
    <w:pPr>
      <w:pStyle w:val="Header"/>
      <w:jc w:val="right"/>
      <w:rPr>
        <w:rFonts w:ascii="Arial" w:eastAsia="Arial" w:hAnsi="Arial" w:cs="Arial"/>
        <w:sz w:val="24"/>
        <w:szCs w:val="24"/>
      </w:rPr>
    </w:pPr>
    <w:r>
      <w:rPr>
        <w:rFonts w:ascii="Arial" w:eastAsia="Arial" w:hAnsi="Arial" w:cs="Arial"/>
        <w:noProof/>
        <w:sz w:val="24"/>
        <w:szCs w:val="24"/>
        <w:lang w:eastAsia="en-GB"/>
      </w:rPr>
      <w:drawing>
        <wp:inline distT="0" distB="0" distL="0" distR="0" wp14:anchorId="6125F922" wp14:editId="08D37A60">
          <wp:extent cx="1571625" cy="857250"/>
          <wp:effectExtent l="19050" t="0" r="9525" b="0"/>
          <wp:docPr id="12" name="Picture 12" descr="CEC_jpeg_rgb"/>
          <wp:cNvGraphicFramePr/>
          <a:graphic xmlns:a="http://schemas.openxmlformats.org/drawingml/2006/main">
            <a:graphicData uri="http://schemas.openxmlformats.org/drawingml/2006/picture">
              <pic:pic xmlns:pic="http://schemas.openxmlformats.org/drawingml/2006/picture">
                <pic:nvPicPr>
                  <pic:cNvPr id="0" name=""/>
                  <pic:cNvPicPr>
                    <a:picLocks noChangeAspect="1" noChangeArrowheads="1"/>
                  </pic:cNvPicPr>
                </pic:nvPicPr>
                <pic:blipFill>
                  <a:blip r:embed="rId1"/>
                  <a:srcRect/>
                  <a:stretch>
                    <a:fillRect/>
                  </a:stretch>
                </pic:blipFill>
                <pic:spPr bwMode="auto">
                  <a:xfrm>
                    <a:off x="0" y="0"/>
                    <a:ext cx="1571625" cy="857250"/>
                  </a:xfrm>
                  <a:prstGeom prst="rect">
                    <a:avLst/>
                  </a:prstGeom>
                  <a:ln w="9525">
                    <a:noFill/>
                  </a:ln>
                </pic:spPr>
              </pic:pic>
            </a:graphicData>
          </a:graphic>
        </wp:inline>
      </w:drawing>
    </w:r>
  </w:p>
  <w:p w14:paraId="4DBFF364" w14:textId="77777777" w:rsidR="000C5B48" w:rsidRDefault="000C5B4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9E25CE" w14:textId="77777777" w:rsidR="00476A7E" w:rsidRPr="00E05D76" w:rsidRDefault="00476A7E" w:rsidP="00E05D7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DD6FDF" w14:textId="55D2883C" w:rsidR="000C5B48" w:rsidRDefault="000C5B48">
    <w:pPr>
      <w:pStyle w:val="Header"/>
    </w:pPr>
    <w:r>
      <w:rPr>
        <w:noProof/>
        <w:lang w:eastAsia="en-GB"/>
      </w:rPr>
      <mc:AlternateContent>
        <mc:Choice Requires="wps">
          <w:drawing>
            <wp:anchor distT="0" distB="0" distL="114300" distR="114300" simplePos="0" relativeHeight="251659264" behindDoc="0" locked="0" layoutInCell="1" allowOverlap="1" wp14:anchorId="340A735E" wp14:editId="06E68D97">
              <wp:simplePos x="0" y="0"/>
              <wp:positionH relativeFrom="column">
                <wp:posOffset>655320</wp:posOffset>
              </wp:positionH>
              <wp:positionV relativeFrom="paragraph">
                <wp:posOffset>19050</wp:posOffset>
              </wp:positionV>
              <wp:extent cx="4441825" cy="9201150"/>
              <wp:effectExtent l="7620" t="0" r="8255" b="0"/>
              <wp:wrapNone/>
              <wp:docPr id="4" name="WordArt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4441825" cy="9201150"/>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txbx>
                      <w:txbxContent>
                        <w:p w14:paraId="6F049800"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DRAFT</w:t>
                          </w:r>
                        </w:p>
                        <w:p w14:paraId="1E481E81"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DOCUMENT</w:t>
                          </w:r>
                        </w:p>
                      </w:txbxContent>
                    </wps:txbx>
                    <wps:bodyPr wrap="square" numCol="1" fromWordArt="1">
                      <a:prstTxWarp prst="textSlantUp">
                        <a:avLst>
                          <a:gd name="adj" fmla="val 55556"/>
                        </a:avLst>
                      </a:prstTxWarp>
                      <a:spAutoFit/>
                    </wps:bodyPr>
                  </wps:wsp>
                </a:graphicData>
              </a:graphic>
              <wp14:sizeRelH relativeFrom="page">
                <wp14:pctWidth>0</wp14:pctWidth>
              </wp14:sizeRelH>
              <wp14:sizeRelV relativeFrom="page">
                <wp14:pctHeight>0</wp14:pctHeight>
              </wp14:sizeRelV>
            </wp:anchor>
          </w:drawing>
        </mc:Choice>
        <mc:Fallback>
          <w:pict>
            <v:shapetype w14:anchorId="340A735E" id="_x0000_t202" coordsize="21600,21600" o:spt="202" path="m,l,21600r21600,l21600,xe">
              <v:stroke joinstyle="miter"/>
              <v:path gradientshapeok="t" o:connecttype="rect"/>
            </v:shapetype>
            <v:shape id="WordArt 1" o:spid="_x0000_s1032" type="#_x0000_t202" style="position:absolute;margin-left:51.6pt;margin-top:1.5pt;width:349.75pt;height:724.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J8wnY7wEAALgDAAAOAAAAZHJzL2Uyb0RvYy54bWysU8tu2zAQvBfoPxC817IMO0gFy4GbNL2k&#13;&#10;D8AOcl7zYakVuSxJW/Lfd0krdtHeiupASEtydmZ2tLwbTMeOyocWbc3LyZQzZQXK1u5r/rx9fHfL&#13;&#10;WYhgJXRoVc1PKvC71ds3y95VaoYNdlJ5RiA2VL2reROjq4oiiEYZCBN0ytKmRm8g0qffF9JDT+im&#13;&#10;K2bT6U3Ro5fOo1AhUPXhvMlXGV9rJeJXrYOKrKs5cYt59XndpbVYLaHae3BNK0Ya8A8sDLSWml6g&#13;&#10;HiACO/j2LyjTCo8BdZwINAVq3QqVNZCacvqHmk0DTmUtZE5wF5vC/4MVX44b982zOHzAgQaYRQT3&#13;&#10;hOJHYBbvG7B7tfYe+0aBpMYlv5Qzve3J0VhzdauG+FG25HGZfC16F6oRP80jVCF12vWfUdIVOETM&#13;&#10;3QbtTbKOzGBEgaZ0ukyGEJmg4nw+L29nC84E7b0nq8pFnl0B1et150P8pNCw9FJzT6PP8HB8CjHR&#13;&#10;ger1yMgt0TkTi8NuoCOJ4w7liVj2FImah58H8IoUH8w9UoJIpvZoXihza591JuIJdju8gHdj70i0&#13;&#10;Nx3Y+OyuFHI6JLNgknj5naBMR1k7QscW9Nxkz6DKfC90z7jpbnBrcuyxzVquTEctFI98Z4xyyt/v&#13;&#10;3/nU9Ydb/QIAAP//AwBQSwMEFAAGAAgAAAAhAMcQUy7hAAAADwEAAA8AAABkcnMvZG93bnJldi54&#13;&#10;bWxMj0FPwzAMhe9I/IfISNxYso7B1DWdJgYSBy6M7u41XlPRJFWTrd2/x5zgYunps5/fKzaT68SF&#13;&#10;htgGr2E+UyDI18G0vtFQfb09rEDEhN5gFzxpuFKETXl7U2Buwug/6bJPjWATH3PUYFPqcyljbclh&#13;&#10;nIWePLNTGBwmlkMjzYAjm7tOZko9SYet5w8We3qxVH/vz05DSmY7v1avLr4fpo/daFW9xErr+7tp&#13;&#10;t+axXYNINKW/C/jtwPmh5GDHcPYmio61WmS8qmHBvZivVPYM4sjgcZkpkGUh//cofwAAAP//AwBQ&#13;&#10;SwECLQAUAAYACAAAACEAtoM4kv4AAADhAQAAEwAAAAAAAAAAAAAAAAAAAAAAW0NvbnRlbnRfVHlw&#13;&#10;ZXNdLnhtbFBLAQItABQABgAIAAAAIQA4/SH/1gAAAJQBAAALAAAAAAAAAAAAAAAAAC8BAABfcmVs&#13;&#10;cy8ucmVsc1BLAQItABQABgAIAAAAIQAJ8wnY7wEAALgDAAAOAAAAAAAAAAAAAAAAAC4CAABkcnMv&#13;&#10;ZTJvRG9jLnhtbFBLAQItABQABgAIAAAAIQDHEFMu4QAAAA8BAAAPAAAAAAAAAAAAAAAAAEkEAABk&#13;&#10;cnMvZG93bnJldi54bWxQSwUGAAAAAAQABADzAAAAVwUAAAAA&#13;&#10;" filled="f" stroked="f">
              <v:stroke joinstyle="round"/>
              <o:lock v:ext="edit" shapetype="t"/>
              <v:textbox style="mso-fit-shape-to-text:t">
                <w:txbxContent>
                  <w:p w14:paraId="6F049800"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DRAFT</w:t>
                    </w:r>
                  </w:p>
                  <w:p w14:paraId="1E481E81"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DOCUMENT</w:t>
                    </w:r>
                  </w:p>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B0136"/>
    <w:multiLevelType w:val="hybridMultilevel"/>
    <w:tmpl w:val="5E5C5D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5B4099E"/>
    <w:multiLevelType w:val="hybridMultilevel"/>
    <w:tmpl w:val="29FAAC62"/>
    <w:lvl w:ilvl="0" w:tplc="ABB261D4">
      <w:numFmt w:val="bullet"/>
      <w:lvlText w:val=""/>
      <w:lvlJc w:val="left"/>
      <w:pPr>
        <w:ind w:left="298" w:hanging="360"/>
      </w:pPr>
      <w:rPr>
        <w:rFonts w:ascii="Symbol" w:eastAsia="Calibri" w:hAnsi="Symbol" w:cs="Calibri" w:hint="default"/>
        <w:color w:val="auto"/>
      </w:rPr>
    </w:lvl>
    <w:lvl w:ilvl="1" w:tplc="08090003">
      <w:start w:val="1"/>
      <w:numFmt w:val="bullet"/>
      <w:lvlText w:val="o"/>
      <w:lvlJc w:val="left"/>
      <w:pPr>
        <w:ind w:left="1018" w:hanging="360"/>
      </w:pPr>
      <w:rPr>
        <w:rFonts w:ascii="Courier New" w:hAnsi="Courier New" w:cs="Courier New" w:hint="default"/>
      </w:rPr>
    </w:lvl>
    <w:lvl w:ilvl="2" w:tplc="08090005" w:tentative="1">
      <w:start w:val="1"/>
      <w:numFmt w:val="bullet"/>
      <w:lvlText w:val=""/>
      <w:lvlJc w:val="left"/>
      <w:pPr>
        <w:ind w:left="1738" w:hanging="360"/>
      </w:pPr>
      <w:rPr>
        <w:rFonts w:ascii="Wingdings" w:hAnsi="Wingdings" w:hint="default"/>
      </w:rPr>
    </w:lvl>
    <w:lvl w:ilvl="3" w:tplc="08090001" w:tentative="1">
      <w:start w:val="1"/>
      <w:numFmt w:val="bullet"/>
      <w:lvlText w:val=""/>
      <w:lvlJc w:val="left"/>
      <w:pPr>
        <w:ind w:left="2458" w:hanging="360"/>
      </w:pPr>
      <w:rPr>
        <w:rFonts w:ascii="Symbol" w:hAnsi="Symbol" w:hint="default"/>
      </w:rPr>
    </w:lvl>
    <w:lvl w:ilvl="4" w:tplc="08090003" w:tentative="1">
      <w:start w:val="1"/>
      <w:numFmt w:val="bullet"/>
      <w:lvlText w:val="o"/>
      <w:lvlJc w:val="left"/>
      <w:pPr>
        <w:ind w:left="3178" w:hanging="360"/>
      </w:pPr>
      <w:rPr>
        <w:rFonts w:ascii="Courier New" w:hAnsi="Courier New" w:cs="Courier New" w:hint="default"/>
      </w:rPr>
    </w:lvl>
    <w:lvl w:ilvl="5" w:tplc="08090005" w:tentative="1">
      <w:start w:val="1"/>
      <w:numFmt w:val="bullet"/>
      <w:lvlText w:val=""/>
      <w:lvlJc w:val="left"/>
      <w:pPr>
        <w:ind w:left="3898" w:hanging="360"/>
      </w:pPr>
      <w:rPr>
        <w:rFonts w:ascii="Wingdings" w:hAnsi="Wingdings" w:hint="default"/>
      </w:rPr>
    </w:lvl>
    <w:lvl w:ilvl="6" w:tplc="08090001" w:tentative="1">
      <w:start w:val="1"/>
      <w:numFmt w:val="bullet"/>
      <w:lvlText w:val=""/>
      <w:lvlJc w:val="left"/>
      <w:pPr>
        <w:ind w:left="4618" w:hanging="360"/>
      </w:pPr>
      <w:rPr>
        <w:rFonts w:ascii="Symbol" w:hAnsi="Symbol" w:hint="default"/>
      </w:rPr>
    </w:lvl>
    <w:lvl w:ilvl="7" w:tplc="08090003" w:tentative="1">
      <w:start w:val="1"/>
      <w:numFmt w:val="bullet"/>
      <w:lvlText w:val="o"/>
      <w:lvlJc w:val="left"/>
      <w:pPr>
        <w:ind w:left="5338" w:hanging="360"/>
      </w:pPr>
      <w:rPr>
        <w:rFonts w:ascii="Courier New" w:hAnsi="Courier New" w:cs="Courier New" w:hint="default"/>
      </w:rPr>
    </w:lvl>
    <w:lvl w:ilvl="8" w:tplc="08090005" w:tentative="1">
      <w:start w:val="1"/>
      <w:numFmt w:val="bullet"/>
      <w:lvlText w:val=""/>
      <w:lvlJc w:val="left"/>
      <w:pPr>
        <w:ind w:left="6058" w:hanging="360"/>
      </w:pPr>
      <w:rPr>
        <w:rFonts w:ascii="Wingdings" w:hAnsi="Wingdings" w:hint="default"/>
      </w:rPr>
    </w:lvl>
  </w:abstractNum>
  <w:abstractNum w:abstractNumId="2" w15:restartNumberingAfterBreak="0">
    <w:nsid w:val="06DD6E15"/>
    <w:multiLevelType w:val="multilevel"/>
    <w:tmpl w:val="B8C276B6"/>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3" w15:restartNumberingAfterBreak="0">
    <w:nsid w:val="07365C3D"/>
    <w:multiLevelType w:val="hybridMultilevel"/>
    <w:tmpl w:val="4B78B12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76273AF"/>
    <w:multiLevelType w:val="hybridMultilevel"/>
    <w:tmpl w:val="987C57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7630955"/>
    <w:multiLevelType w:val="hybridMultilevel"/>
    <w:tmpl w:val="7974C7DE"/>
    <w:lvl w:ilvl="0" w:tplc="08090001">
      <w:start w:val="1"/>
      <w:numFmt w:val="bullet"/>
      <w:lvlText w:val=""/>
      <w:lvlJc w:val="left"/>
      <w:pPr>
        <w:ind w:left="578" w:hanging="360"/>
      </w:pPr>
      <w:rPr>
        <w:rFonts w:ascii="Symbol" w:hAnsi="Symbol" w:hint="default"/>
      </w:rPr>
    </w:lvl>
    <w:lvl w:ilvl="1" w:tplc="08090003" w:tentative="1">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6" w15:restartNumberingAfterBreak="0">
    <w:nsid w:val="0A976D4F"/>
    <w:multiLevelType w:val="hybridMultilevel"/>
    <w:tmpl w:val="7A3E3BE2"/>
    <w:lvl w:ilvl="0" w:tplc="08090001">
      <w:start w:val="1"/>
      <w:numFmt w:val="bullet"/>
      <w:lvlText w:val=""/>
      <w:lvlJc w:val="left"/>
      <w:pPr>
        <w:ind w:left="1004" w:hanging="360"/>
      </w:pPr>
      <w:rPr>
        <w:rFonts w:ascii="Symbol" w:hAnsi="Symbol" w:hint="default"/>
      </w:rPr>
    </w:lvl>
    <w:lvl w:ilvl="1" w:tplc="08090003">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7" w15:restartNumberingAfterBreak="0">
    <w:nsid w:val="0E157D0A"/>
    <w:multiLevelType w:val="hybridMultilevel"/>
    <w:tmpl w:val="E162EB5E"/>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0E950B9C"/>
    <w:multiLevelType w:val="hybridMultilevel"/>
    <w:tmpl w:val="35C41D78"/>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9" w15:restartNumberingAfterBreak="0">
    <w:nsid w:val="13555115"/>
    <w:multiLevelType w:val="multilevel"/>
    <w:tmpl w:val="A2AADA32"/>
    <w:lvl w:ilvl="0">
      <w:start w:val="1"/>
      <w:numFmt w:val="bullet"/>
      <w:lvlText w:val=""/>
      <w:lvlJc w:val="left"/>
      <w:pPr>
        <w:ind w:left="720" w:hanging="360"/>
      </w:pPr>
      <w:rPr>
        <w:rFonts w:ascii="Symbol" w:eastAsia="Symbol" w:hAnsi="Symbol" w:cs="Symbol" w:hint="default"/>
      </w:rPr>
    </w:lvl>
    <w:lvl w:ilvl="1">
      <w:start w:val="1"/>
      <w:numFmt w:val="bullet"/>
      <w:lvlText w:val="o"/>
      <w:lvlJc w:val="left"/>
      <w:pPr>
        <w:ind w:left="1440" w:hanging="360"/>
      </w:pPr>
      <w:rPr>
        <w:rFonts w:ascii="Courier New" w:eastAsia="Courier New" w:hAnsi="Courier New" w:cs="Courier New" w:hint="default"/>
      </w:rPr>
    </w:lvl>
    <w:lvl w:ilvl="2">
      <w:numFmt w:val="bullet"/>
      <w:lvlText w:val=""/>
      <w:lvlJc w:val="left"/>
      <w:pPr>
        <w:ind w:left="2160" w:hanging="360"/>
      </w:pPr>
      <w:rPr>
        <w:rFonts w:ascii="Symbol" w:eastAsia="Calibri" w:hAnsi="Symbol" w:cs="Calibri" w:hint="default"/>
        <w:color w:val="auto"/>
        <w:sz w:val="24"/>
        <w:szCs w:val="24"/>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10" w15:restartNumberingAfterBreak="0">
    <w:nsid w:val="137F25FE"/>
    <w:multiLevelType w:val="hybridMultilevel"/>
    <w:tmpl w:val="40AC8578"/>
    <w:lvl w:ilvl="0" w:tplc="D6A28118">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5621234"/>
    <w:multiLevelType w:val="multilevel"/>
    <w:tmpl w:val="002CD10C"/>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12" w15:restartNumberingAfterBreak="0">
    <w:nsid w:val="15854008"/>
    <w:multiLevelType w:val="hybridMultilevel"/>
    <w:tmpl w:val="584CD5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7D56926"/>
    <w:multiLevelType w:val="hybridMultilevel"/>
    <w:tmpl w:val="52FC1D3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81877E7"/>
    <w:multiLevelType w:val="hybridMultilevel"/>
    <w:tmpl w:val="353493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890020B"/>
    <w:multiLevelType w:val="multilevel"/>
    <w:tmpl w:val="0524A3E6"/>
    <w:lvl w:ilvl="0">
      <w:start w:val="1"/>
      <w:numFmt w:val="bullet"/>
      <w:lvlText w:val=""/>
      <w:lvlJc w:val="left"/>
      <w:pPr>
        <w:ind w:left="720" w:hanging="360"/>
      </w:pPr>
      <w:rPr>
        <w:rFonts w:ascii="Symbol" w:eastAsia="Symbol" w:hAnsi="Symbol" w:cs="Symbol" w:hint="default"/>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16" w15:restartNumberingAfterBreak="0">
    <w:nsid w:val="190A3F22"/>
    <w:multiLevelType w:val="hybridMultilevel"/>
    <w:tmpl w:val="C4F8FC18"/>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91E4373"/>
    <w:multiLevelType w:val="hybridMultilevel"/>
    <w:tmpl w:val="BC3CE2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1D724527"/>
    <w:multiLevelType w:val="hybridMultilevel"/>
    <w:tmpl w:val="50203D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33A10BC"/>
    <w:multiLevelType w:val="hybridMultilevel"/>
    <w:tmpl w:val="828EE838"/>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20" w15:restartNumberingAfterBreak="0">
    <w:nsid w:val="24EC1F00"/>
    <w:multiLevelType w:val="hybridMultilevel"/>
    <w:tmpl w:val="87EC097E"/>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4AC6F48C">
      <w:numFmt w:val="bullet"/>
      <w:lvlText w:val=""/>
      <w:lvlJc w:val="left"/>
      <w:pPr>
        <w:ind w:left="720" w:hanging="360"/>
      </w:pPr>
      <w:rPr>
        <w:rFonts w:ascii="Symbol" w:eastAsia="Calibri" w:hAnsi="Symbol" w:cs="Calibri"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21" w15:restartNumberingAfterBreak="0">
    <w:nsid w:val="275E7AE7"/>
    <w:multiLevelType w:val="hybridMultilevel"/>
    <w:tmpl w:val="15EC52EA"/>
    <w:lvl w:ilvl="0" w:tplc="5A12F20E">
      <w:start w:val="1"/>
      <w:numFmt w:val="bullet"/>
      <w:lvlText w:val=""/>
      <w:lvlJc w:val="left"/>
      <w:pPr>
        <w:ind w:left="720" w:hanging="360"/>
      </w:pPr>
      <w:rPr>
        <w:rFonts w:ascii="Symbol" w:hAnsi="Symbol" w:hint="default"/>
        <w:b w:val="0"/>
        <w:sz w:val="36"/>
        <w:szCs w:val="4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9CA5BD8"/>
    <w:multiLevelType w:val="hybridMultilevel"/>
    <w:tmpl w:val="4638275A"/>
    <w:lvl w:ilvl="0" w:tplc="02166508">
      <w:numFmt w:val="bullet"/>
      <w:lvlText w:val="•"/>
      <w:lvlJc w:val="left"/>
      <w:pPr>
        <w:ind w:left="218" w:hanging="360"/>
      </w:pPr>
      <w:rPr>
        <w:rFonts w:ascii="Arial" w:eastAsia="Calibri" w:hAnsi="Arial" w:cs="Arial" w:hint="default"/>
      </w:rPr>
    </w:lvl>
    <w:lvl w:ilvl="1" w:tplc="08090003" w:tentative="1">
      <w:start w:val="1"/>
      <w:numFmt w:val="bullet"/>
      <w:lvlText w:val="o"/>
      <w:lvlJc w:val="left"/>
      <w:pPr>
        <w:ind w:left="938" w:hanging="360"/>
      </w:pPr>
      <w:rPr>
        <w:rFonts w:ascii="Courier New" w:hAnsi="Courier New" w:cs="Courier New" w:hint="default"/>
      </w:rPr>
    </w:lvl>
    <w:lvl w:ilvl="2" w:tplc="08090005" w:tentative="1">
      <w:start w:val="1"/>
      <w:numFmt w:val="bullet"/>
      <w:lvlText w:val=""/>
      <w:lvlJc w:val="left"/>
      <w:pPr>
        <w:ind w:left="1658" w:hanging="360"/>
      </w:pPr>
      <w:rPr>
        <w:rFonts w:ascii="Wingdings" w:hAnsi="Wingdings" w:hint="default"/>
      </w:rPr>
    </w:lvl>
    <w:lvl w:ilvl="3" w:tplc="08090001" w:tentative="1">
      <w:start w:val="1"/>
      <w:numFmt w:val="bullet"/>
      <w:lvlText w:val=""/>
      <w:lvlJc w:val="left"/>
      <w:pPr>
        <w:ind w:left="2378" w:hanging="360"/>
      </w:pPr>
      <w:rPr>
        <w:rFonts w:ascii="Symbol" w:hAnsi="Symbol" w:hint="default"/>
      </w:rPr>
    </w:lvl>
    <w:lvl w:ilvl="4" w:tplc="08090003" w:tentative="1">
      <w:start w:val="1"/>
      <w:numFmt w:val="bullet"/>
      <w:lvlText w:val="o"/>
      <w:lvlJc w:val="left"/>
      <w:pPr>
        <w:ind w:left="3098" w:hanging="360"/>
      </w:pPr>
      <w:rPr>
        <w:rFonts w:ascii="Courier New" w:hAnsi="Courier New" w:cs="Courier New" w:hint="default"/>
      </w:rPr>
    </w:lvl>
    <w:lvl w:ilvl="5" w:tplc="08090005" w:tentative="1">
      <w:start w:val="1"/>
      <w:numFmt w:val="bullet"/>
      <w:lvlText w:val=""/>
      <w:lvlJc w:val="left"/>
      <w:pPr>
        <w:ind w:left="3818" w:hanging="360"/>
      </w:pPr>
      <w:rPr>
        <w:rFonts w:ascii="Wingdings" w:hAnsi="Wingdings" w:hint="default"/>
      </w:rPr>
    </w:lvl>
    <w:lvl w:ilvl="6" w:tplc="08090001" w:tentative="1">
      <w:start w:val="1"/>
      <w:numFmt w:val="bullet"/>
      <w:lvlText w:val=""/>
      <w:lvlJc w:val="left"/>
      <w:pPr>
        <w:ind w:left="4538" w:hanging="360"/>
      </w:pPr>
      <w:rPr>
        <w:rFonts w:ascii="Symbol" w:hAnsi="Symbol" w:hint="default"/>
      </w:rPr>
    </w:lvl>
    <w:lvl w:ilvl="7" w:tplc="08090003" w:tentative="1">
      <w:start w:val="1"/>
      <w:numFmt w:val="bullet"/>
      <w:lvlText w:val="o"/>
      <w:lvlJc w:val="left"/>
      <w:pPr>
        <w:ind w:left="5258" w:hanging="360"/>
      </w:pPr>
      <w:rPr>
        <w:rFonts w:ascii="Courier New" w:hAnsi="Courier New" w:cs="Courier New" w:hint="default"/>
      </w:rPr>
    </w:lvl>
    <w:lvl w:ilvl="8" w:tplc="08090005" w:tentative="1">
      <w:start w:val="1"/>
      <w:numFmt w:val="bullet"/>
      <w:lvlText w:val=""/>
      <w:lvlJc w:val="left"/>
      <w:pPr>
        <w:ind w:left="5978" w:hanging="360"/>
      </w:pPr>
      <w:rPr>
        <w:rFonts w:ascii="Wingdings" w:hAnsi="Wingdings" w:hint="default"/>
      </w:rPr>
    </w:lvl>
  </w:abstractNum>
  <w:abstractNum w:abstractNumId="23" w15:restartNumberingAfterBreak="0">
    <w:nsid w:val="29D922E7"/>
    <w:multiLevelType w:val="hybridMultilevel"/>
    <w:tmpl w:val="2D6A8A08"/>
    <w:lvl w:ilvl="0" w:tplc="CB062EA0">
      <w:start w:val="1"/>
      <w:numFmt w:val="bullet"/>
      <w:lvlText w:val=""/>
      <w:lvlJc w:val="left"/>
      <w:pPr>
        <w:ind w:left="720" w:hanging="360"/>
      </w:pPr>
      <w:rPr>
        <w:rFonts w:ascii="Symbol" w:hAnsi="Symbol" w:hint="default"/>
        <w:color w:val="00B05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A831247"/>
    <w:multiLevelType w:val="hybridMultilevel"/>
    <w:tmpl w:val="A63E2A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2B5B6EF8"/>
    <w:multiLevelType w:val="multilevel"/>
    <w:tmpl w:val="FEA2397C"/>
    <w:lvl w:ilvl="0">
      <w:start w:val="1"/>
      <w:numFmt w:val="bullet"/>
      <w:lvlText w:val=""/>
      <w:lvlJc w:val="left"/>
      <w:pPr>
        <w:ind w:left="720" w:hanging="360"/>
      </w:pPr>
      <w:rPr>
        <w:rFonts w:ascii="Wingdings" w:eastAsia="Wingdings" w:hAnsi="Wingdings" w:cs="Wingdings" w:hint="default"/>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26" w15:restartNumberingAfterBreak="0">
    <w:nsid w:val="2D054A39"/>
    <w:multiLevelType w:val="hybridMultilevel"/>
    <w:tmpl w:val="70B67672"/>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6194E774">
      <w:numFmt w:val="bullet"/>
      <w:lvlText w:val="•"/>
      <w:lvlJc w:val="left"/>
      <w:pPr>
        <w:ind w:left="2160" w:hanging="360"/>
      </w:pPr>
      <w:rPr>
        <w:rFonts w:ascii="Arial" w:eastAsiaTheme="minorHAnsi" w:hAnsi="Arial" w:cs="Arial"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07248F0"/>
    <w:multiLevelType w:val="hybridMultilevel"/>
    <w:tmpl w:val="DDB621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65944D4"/>
    <w:multiLevelType w:val="multilevel"/>
    <w:tmpl w:val="AB4E4282"/>
    <w:lvl w:ilvl="0">
      <w:start w:val="1"/>
      <w:numFmt w:val="bullet"/>
      <w:lvlText w:val=""/>
      <w:lvlJc w:val="left"/>
      <w:pPr>
        <w:ind w:left="720" w:hanging="360"/>
      </w:pPr>
      <w:rPr>
        <w:rFonts w:ascii="Symbol" w:hAnsi="Symbol" w:hint="default"/>
        <w:b/>
        <w:sz w:val="24"/>
        <w:szCs w:val="24"/>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29" w15:restartNumberingAfterBreak="0">
    <w:nsid w:val="3ABC0344"/>
    <w:multiLevelType w:val="hybridMultilevel"/>
    <w:tmpl w:val="DAC08C26"/>
    <w:lvl w:ilvl="0" w:tplc="DA3E20B8">
      <w:start w:val="1"/>
      <w:numFmt w:val="bullet"/>
      <w:lvlText w:val=""/>
      <w:lvlJc w:val="left"/>
      <w:pPr>
        <w:ind w:left="1080" w:hanging="360"/>
      </w:pPr>
      <w:rPr>
        <w:rFonts w:ascii="Symbol" w:hAnsi="Symbol" w:hint="default"/>
        <w:color w:val="auto"/>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0" w15:restartNumberingAfterBreak="0">
    <w:nsid w:val="3BB3020B"/>
    <w:multiLevelType w:val="hybridMultilevel"/>
    <w:tmpl w:val="DB1C55AC"/>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4AC6F48C">
      <w:numFmt w:val="bullet"/>
      <w:lvlText w:val=""/>
      <w:lvlJc w:val="left"/>
      <w:pPr>
        <w:ind w:left="720" w:hanging="360"/>
      </w:pPr>
      <w:rPr>
        <w:rFonts w:ascii="Symbol" w:eastAsia="Calibri" w:hAnsi="Symbol" w:cs="Calibri"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31" w15:restartNumberingAfterBreak="0">
    <w:nsid w:val="3DD54221"/>
    <w:multiLevelType w:val="hybridMultilevel"/>
    <w:tmpl w:val="37064044"/>
    <w:lvl w:ilvl="0" w:tplc="D9F42334">
      <w:start w:val="1"/>
      <w:numFmt w:val="bullet"/>
      <w:lvlText w:val=""/>
      <w:lvlJc w:val="left"/>
      <w:pPr>
        <w:tabs>
          <w:tab w:val="num" w:pos="720"/>
        </w:tabs>
        <w:ind w:left="720" w:hanging="360"/>
      </w:pPr>
      <w:rPr>
        <w:rFonts w:ascii="Wingdings" w:hAnsi="Wingdings" w:hint="default"/>
        <w:b/>
        <w:bCs/>
      </w:rPr>
    </w:lvl>
    <w:lvl w:ilvl="1" w:tplc="D4E6F338" w:tentative="1">
      <w:start w:val="1"/>
      <w:numFmt w:val="bullet"/>
      <w:lvlText w:val=""/>
      <w:lvlJc w:val="left"/>
      <w:pPr>
        <w:tabs>
          <w:tab w:val="num" w:pos="1440"/>
        </w:tabs>
        <w:ind w:left="1440" w:hanging="360"/>
      </w:pPr>
      <w:rPr>
        <w:rFonts w:ascii="Wingdings" w:hAnsi="Wingdings" w:hint="default"/>
      </w:rPr>
    </w:lvl>
    <w:lvl w:ilvl="2" w:tplc="6BA6518E" w:tentative="1">
      <w:start w:val="1"/>
      <w:numFmt w:val="bullet"/>
      <w:lvlText w:val=""/>
      <w:lvlJc w:val="left"/>
      <w:pPr>
        <w:tabs>
          <w:tab w:val="num" w:pos="2160"/>
        </w:tabs>
        <w:ind w:left="2160" w:hanging="360"/>
      </w:pPr>
      <w:rPr>
        <w:rFonts w:ascii="Wingdings" w:hAnsi="Wingdings" w:hint="default"/>
      </w:rPr>
    </w:lvl>
    <w:lvl w:ilvl="3" w:tplc="157A4880" w:tentative="1">
      <w:start w:val="1"/>
      <w:numFmt w:val="bullet"/>
      <w:lvlText w:val=""/>
      <w:lvlJc w:val="left"/>
      <w:pPr>
        <w:tabs>
          <w:tab w:val="num" w:pos="2880"/>
        </w:tabs>
        <w:ind w:left="2880" w:hanging="360"/>
      </w:pPr>
      <w:rPr>
        <w:rFonts w:ascii="Wingdings" w:hAnsi="Wingdings" w:hint="default"/>
      </w:rPr>
    </w:lvl>
    <w:lvl w:ilvl="4" w:tplc="DC2E69B8" w:tentative="1">
      <w:start w:val="1"/>
      <w:numFmt w:val="bullet"/>
      <w:lvlText w:val=""/>
      <w:lvlJc w:val="left"/>
      <w:pPr>
        <w:tabs>
          <w:tab w:val="num" w:pos="3600"/>
        </w:tabs>
        <w:ind w:left="3600" w:hanging="360"/>
      </w:pPr>
      <w:rPr>
        <w:rFonts w:ascii="Wingdings" w:hAnsi="Wingdings" w:hint="default"/>
      </w:rPr>
    </w:lvl>
    <w:lvl w:ilvl="5" w:tplc="295E6516" w:tentative="1">
      <w:start w:val="1"/>
      <w:numFmt w:val="bullet"/>
      <w:lvlText w:val=""/>
      <w:lvlJc w:val="left"/>
      <w:pPr>
        <w:tabs>
          <w:tab w:val="num" w:pos="4320"/>
        </w:tabs>
        <w:ind w:left="4320" w:hanging="360"/>
      </w:pPr>
      <w:rPr>
        <w:rFonts w:ascii="Wingdings" w:hAnsi="Wingdings" w:hint="default"/>
      </w:rPr>
    </w:lvl>
    <w:lvl w:ilvl="6" w:tplc="5B78A84E" w:tentative="1">
      <w:start w:val="1"/>
      <w:numFmt w:val="bullet"/>
      <w:lvlText w:val=""/>
      <w:lvlJc w:val="left"/>
      <w:pPr>
        <w:tabs>
          <w:tab w:val="num" w:pos="5040"/>
        </w:tabs>
        <w:ind w:left="5040" w:hanging="360"/>
      </w:pPr>
      <w:rPr>
        <w:rFonts w:ascii="Wingdings" w:hAnsi="Wingdings" w:hint="default"/>
      </w:rPr>
    </w:lvl>
    <w:lvl w:ilvl="7" w:tplc="41EC7A78" w:tentative="1">
      <w:start w:val="1"/>
      <w:numFmt w:val="bullet"/>
      <w:lvlText w:val=""/>
      <w:lvlJc w:val="left"/>
      <w:pPr>
        <w:tabs>
          <w:tab w:val="num" w:pos="5760"/>
        </w:tabs>
        <w:ind w:left="5760" w:hanging="360"/>
      </w:pPr>
      <w:rPr>
        <w:rFonts w:ascii="Wingdings" w:hAnsi="Wingdings" w:hint="default"/>
      </w:rPr>
    </w:lvl>
    <w:lvl w:ilvl="8" w:tplc="F47E3DDE"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3E422580"/>
    <w:multiLevelType w:val="hybridMultilevel"/>
    <w:tmpl w:val="A69C3E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4331644A"/>
    <w:multiLevelType w:val="hybridMultilevel"/>
    <w:tmpl w:val="5FA265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438100D7"/>
    <w:multiLevelType w:val="hybridMultilevel"/>
    <w:tmpl w:val="DD5256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3BD7022"/>
    <w:multiLevelType w:val="hybridMultilevel"/>
    <w:tmpl w:val="31D632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459D6B2F"/>
    <w:multiLevelType w:val="hybridMultilevel"/>
    <w:tmpl w:val="13ECC3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8442803"/>
    <w:multiLevelType w:val="hybridMultilevel"/>
    <w:tmpl w:val="4A2AA192"/>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4B400CE2"/>
    <w:multiLevelType w:val="hybridMultilevel"/>
    <w:tmpl w:val="DC5E83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EA01203"/>
    <w:multiLevelType w:val="hybridMultilevel"/>
    <w:tmpl w:val="342255A4"/>
    <w:lvl w:ilvl="0" w:tplc="DCC4D5EE">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512659C2"/>
    <w:multiLevelType w:val="hybridMultilevel"/>
    <w:tmpl w:val="7DBE7D52"/>
    <w:lvl w:ilvl="0" w:tplc="08090001">
      <w:start w:val="1"/>
      <w:numFmt w:val="bullet"/>
      <w:lvlText w:val=""/>
      <w:lvlJc w:val="left"/>
      <w:pPr>
        <w:ind w:left="436" w:hanging="360"/>
      </w:pPr>
      <w:rPr>
        <w:rFonts w:ascii="Symbol" w:hAnsi="Symbol" w:hint="default"/>
      </w:rPr>
    </w:lvl>
    <w:lvl w:ilvl="1" w:tplc="08090003" w:tentative="1">
      <w:start w:val="1"/>
      <w:numFmt w:val="bullet"/>
      <w:lvlText w:val="o"/>
      <w:lvlJc w:val="left"/>
      <w:pPr>
        <w:ind w:left="1156" w:hanging="360"/>
      </w:pPr>
      <w:rPr>
        <w:rFonts w:ascii="Courier New" w:hAnsi="Courier New" w:cs="Courier New" w:hint="default"/>
      </w:rPr>
    </w:lvl>
    <w:lvl w:ilvl="2" w:tplc="08090005" w:tentative="1">
      <w:start w:val="1"/>
      <w:numFmt w:val="bullet"/>
      <w:lvlText w:val=""/>
      <w:lvlJc w:val="left"/>
      <w:pPr>
        <w:ind w:left="1876" w:hanging="360"/>
      </w:pPr>
      <w:rPr>
        <w:rFonts w:ascii="Wingdings" w:hAnsi="Wingdings" w:hint="default"/>
      </w:rPr>
    </w:lvl>
    <w:lvl w:ilvl="3" w:tplc="08090001" w:tentative="1">
      <w:start w:val="1"/>
      <w:numFmt w:val="bullet"/>
      <w:lvlText w:val=""/>
      <w:lvlJc w:val="left"/>
      <w:pPr>
        <w:ind w:left="2596" w:hanging="360"/>
      </w:pPr>
      <w:rPr>
        <w:rFonts w:ascii="Symbol" w:hAnsi="Symbol" w:hint="default"/>
      </w:rPr>
    </w:lvl>
    <w:lvl w:ilvl="4" w:tplc="08090003" w:tentative="1">
      <w:start w:val="1"/>
      <w:numFmt w:val="bullet"/>
      <w:lvlText w:val="o"/>
      <w:lvlJc w:val="left"/>
      <w:pPr>
        <w:ind w:left="3316" w:hanging="360"/>
      </w:pPr>
      <w:rPr>
        <w:rFonts w:ascii="Courier New" w:hAnsi="Courier New" w:cs="Courier New" w:hint="default"/>
      </w:rPr>
    </w:lvl>
    <w:lvl w:ilvl="5" w:tplc="08090005" w:tentative="1">
      <w:start w:val="1"/>
      <w:numFmt w:val="bullet"/>
      <w:lvlText w:val=""/>
      <w:lvlJc w:val="left"/>
      <w:pPr>
        <w:ind w:left="4036" w:hanging="360"/>
      </w:pPr>
      <w:rPr>
        <w:rFonts w:ascii="Wingdings" w:hAnsi="Wingdings" w:hint="default"/>
      </w:rPr>
    </w:lvl>
    <w:lvl w:ilvl="6" w:tplc="08090001" w:tentative="1">
      <w:start w:val="1"/>
      <w:numFmt w:val="bullet"/>
      <w:lvlText w:val=""/>
      <w:lvlJc w:val="left"/>
      <w:pPr>
        <w:ind w:left="4756" w:hanging="360"/>
      </w:pPr>
      <w:rPr>
        <w:rFonts w:ascii="Symbol" w:hAnsi="Symbol" w:hint="default"/>
      </w:rPr>
    </w:lvl>
    <w:lvl w:ilvl="7" w:tplc="08090003" w:tentative="1">
      <w:start w:val="1"/>
      <w:numFmt w:val="bullet"/>
      <w:lvlText w:val="o"/>
      <w:lvlJc w:val="left"/>
      <w:pPr>
        <w:ind w:left="5476" w:hanging="360"/>
      </w:pPr>
      <w:rPr>
        <w:rFonts w:ascii="Courier New" w:hAnsi="Courier New" w:cs="Courier New" w:hint="default"/>
      </w:rPr>
    </w:lvl>
    <w:lvl w:ilvl="8" w:tplc="08090005" w:tentative="1">
      <w:start w:val="1"/>
      <w:numFmt w:val="bullet"/>
      <w:lvlText w:val=""/>
      <w:lvlJc w:val="left"/>
      <w:pPr>
        <w:ind w:left="6196" w:hanging="360"/>
      </w:pPr>
      <w:rPr>
        <w:rFonts w:ascii="Wingdings" w:hAnsi="Wingdings" w:hint="default"/>
      </w:rPr>
    </w:lvl>
  </w:abstractNum>
  <w:abstractNum w:abstractNumId="41" w15:restartNumberingAfterBreak="0">
    <w:nsid w:val="516439DF"/>
    <w:multiLevelType w:val="hybridMultilevel"/>
    <w:tmpl w:val="DECCE6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54F87D32"/>
    <w:multiLevelType w:val="hybridMultilevel"/>
    <w:tmpl w:val="7C30AF78"/>
    <w:lvl w:ilvl="0" w:tplc="4AC6F48C">
      <w:numFmt w:val="bullet"/>
      <w:lvlText w:val=""/>
      <w:lvlJc w:val="left"/>
      <w:pPr>
        <w:ind w:left="720" w:hanging="360"/>
      </w:pPr>
      <w:rPr>
        <w:rFonts w:ascii="Symbol" w:eastAsia="Calibri" w:hAnsi="Symbol"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62520EB"/>
    <w:multiLevelType w:val="hybridMultilevel"/>
    <w:tmpl w:val="27BA5C60"/>
    <w:lvl w:ilvl="0" w:tplc="68BEB96A">
      <w:start w:val="1"/>
      <w:numFmt w:val="bullet"/>
      <w:lvlText w:val=""/>
      <w:lvlJc w:val="left"/>
      <w:pPr>
        <w:ind w:left="720" w:hanging="360"/>
      </w:pPr>
      <w:rPr>
        <w:rFonts w:ascii="Symbol" w:hAnsi="Symbol" w:hint="default"/>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8E81373"/>
    <w:multiLevelType w:val="hybridMultilevel"/>
    <w:tmpl w:val="6156BEBE"/>
    <w:lvl w:ilvl="0" w:tplc="9908766A">
      <w:start w:val="1"/>
      <w:numFmt w:val="bullet"/>
      <w:lvlText w:val=""/>
      <w:lvlJc w:val="left"/>
      <w:pPr>
        <w:ind w:left="502" w:hanging="360"/>
      </w:pPr>
      <w:rPr>
        <w:rFonts w:ascii="Symbol" w:hAnsi="Symbol" w:hint="default"/>
        <w:color w:val="auto"/>
      </w:rPr>
    </w:lvl>
    <w:lvl w:ilvl="1" w:tplc="23CC8A8C">
      <w:numFmt w:val="bullet"/>
      <w:lvlText w:val=""/>
      <w:lvlJc w:val="left"/>
      <w:pPr>
        <w:ind w:left="1402" w:hanging="540"/>
      </w:pPr>
      <w:rPr>
        <w:rFonts w:ascii="Symbol" w:eastAsiaTheme="minorHAnsi" w:hAnsi="Symbol" w:cs="Arial" w:hint="default"/>
        <w:b/>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45" w15:restartNumberingAfterBreak="0">
    <w:nsid w:val="5C474D18"/>
    <w:multiLevelType w:val="hybridMultilevel"/>
    <w:tmpl w:val="BA5C0D4E"/>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C4872FE"/>
    <w:multiLevelType w:val="hybridMultilevel"/>
    <w:tmpl w:val="70AE3A8A"/>
    <w:lvl w:ilvl="0" w:tplc="1854ABD0">
      <w:start w:val="1"/>
      <w:numFmt w:val="bullet"/>
      <w:lvlText w:val=""/>
      <w:lvlJc w:val="left"/>
      <w:pPr>
        <w:ind w:left="720" w:hanging="360"/>
      </w:pPr>
      <w:rPr>
        <w:rFonts w:ascii="Symbol" w:hAnsi="Symbol" w:hint="default"/>
        <w:b w:val="0"/>
        <w:bCs w:val="0"/>
        <w:color w:val="auto"/>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D6F39AA"/>
    <w:multiLevelType w:val="hybridMultilevel"/>
    <w:tmpl w:val="D7E069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091681A"/>
    <w:multiLevelType w:val="hybridMultilevel"/>
    <w:tmpl w:val="345ADB98"/>
    <w:lvl w:ilvl="0" w:tplc="08090001">
      <w:start w:val="1"/>
      <w:numFmt w:val="bullet"/>
      <w:lvlText w:val=""/>
      <w:lvlJc w:val="left"/>
      <w:pPr>
        <w:ind w:left="720" w:hanging="360"/>
      </w:pPr>
      <w:rPr>
        <w:rFonts w:ascii="Symbol" w:hAnsi="Symbol" w:hint="default"/>
      </w:rPr>
    </w:lvl>
    <w:lvl w:ilvl="1" w:tplc="08D2A588">
      <w:numFmt w:val="bullet"/>
      <w:lvlText w:val="•"/>
      <w:lvlJc w:val="left"/>
      <w:pPr>
        <w:ind w:left="1440" w:hanging="360"/>
      </w:pPr>
      <w:rPr>
        <w:rFonts w:ascii="Calibri" w:eastAsiaTheme="minorHAnsi" w:hAnsi="Calibri" w:cs="Calibri" w:hint="default"/>
        <w:color w:val="000000" w:themeColor="text1"/>
        <w:sz w:val="20"/>
        <w:szCs w:val="20"/>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7811654"/>
    <w:multiLevelType w:val="hybridMultilevel"/>
    <w:tmpl w:val="D9E02864"/>
    <w:lvl w:ilvl="0" w:tplc="D21C3702">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0" w15:restartNumberingAfterBreak="0">
    <w:nsid w:val="69A05FBA"/>
    <w:multiLevelType w:val="hybridMultilevel"/>
    <w:tmpl w:val="7B96BE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6A76030D"/>
    <w:multiLevelType w:val="hybridMultilevel"/>
    <w:tmpl w:val="98ACAA10"/>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6D052E11"/>
    <w:multiLevelType w:val="multilevel"/>
    <w:tmpl w:val="FB7C7C98"/>
    <w:lvl w:ilvl="0">
      <w:start w:val="20"/>
      <w:numFmt w:val="decimal"/>
      <w:lvlText w:val="%1.0"/>
      <w:lvlJc w:val="left"/>
      <w:pPr>
        <w:ind w:left="473" w:hanging="473"/>
      </w:pPr>
      <w:rPr>
        <w:rFonts w:eastAsiaTheme="minorHAnsi" w:hint="default"/>
        <w:b/>
        <w:i w:val="0"/>
        <w:color w:val="auto"/>
        <w:sz w:val="24"/>
        <w:szCs w:val="24"/>
      </w:rPr>
    </w:lvl>
    <w:lvl w:ilvl="1">
      <w:start w:val="1"/>
      <w:numFmt w:val="decimal"/>
      <w:lvlText w:val="%1.%2"/>
      <w:lvlJc w:val="left"/>
      <w:pPr>
        <w:ind w:left="1193" w:hanging="473"/>
      </w:pPr>
      <w:rPr>
        <w:rFonts w:eastAsiaTheme="minorHAnsi" w:hint="default"/>
        <w:b/>
        <w:i w:val="0"/>
        <w:color w:val="7030A0"/>
      </w:rPr>
    </w:lvl>
    <w:lvl w:ilvl="2">
      <w:start w:val="1"/>
      <w:numFmt w:val="decimal"/>
      <w:lvlText w:val="%1.%2.%3"/>
      <w:lvlJc w:val="left"/>
      <w:pPr>
        <w:ind w:left="2160" w:hanging="720"/>
      </w:pPr>
      <w:rPr>
        <w:rFonts w:eastAsiaTheme="minorHAnsi" w:hint="default"/>
        <w:b/>
        <w:i w:val="0"/>
        <w:color w:val="7030A0"/>
      </w:rPr>
    </w:lvl>
    <w:lvl w:ilvl="3">
      <w:start w:val="1"/>
      <w:numFmt w:val="decimal"/>
      <w:lvlText w:val="%1.%2.%3.%4"/>
      <w:lvlJc w:val="left"/>
      <w:pPr>
        <w:ind w:left="2880" w:hanging="720"/>
      </w:pPr>
      <w:rPr>
        <w:rFonts w:eastAsiaTheme="minorHAnsi" w:hint="default"/>
        <w:b/>
        <w:i w:val="0"/>
        <w:color w:val="7030A0"/>
      </w:rPr>
    </w:lvl>
    <w:lvl w:ilvl="4">
      <w:start w:val="1"/>
      <w:numFmt w:val="decimal"/>
      <w:lvlText w:val="%1.%2.%3.%4.%5"/>
      <w:lvlJc w:val="left"/>
      <w:pPr>
        <w:ind w:left="3960" w:hanging="1080"/>
      </w:pPr>
      <w:rPr>
        <w:rFonts w:eastAsiaTheme="minorHAnsi" w:hint="default"/>
        <w:b/>
        <w:i w:val="0"/>
        <w:color w:val="7030A0"/>
      </w:rPr>
    </w:lvl>
    <w:lvl w:ilvl="5">
      <w:start w:val="1"/>
      <w:numFmt w:val="decimal"/>
      <w:lvlText w:val="%1.%2.%3.%4.%5.%6"/>
      <w:lvlJc w:val="left"/>
      <w:pPr>
        <w:ind w:left="4680" w:hanging="1080"/>
      </w:pPr>
      <w:rPr>
        <w:rFonts w:eastAsiaTheme="minorHAnsi" w:hint="default"/>
        <w:b/>
        <w:i w:val="0"/>
        <w:color w:val="7030A0"/>
      </w:rPr>
    </w:lvl>
    <w:lvl w:ilvl="6">
      <w:start w:val="1"/>
      <w:numFmt w:val="decimal"/>
      <w:lvlText w:val="%1.%2.%3.%4.%5.%6.%7"/>
      <w:lvlJc w:val="left"/>
      <w:pPr>
        <w:ind w:left="5760" w:hanging="1440"/>
      </w:pPr>
      <w:rPr>
        <w:rFonts w:eastAsiaTheme="minorHAnsi" w:hint="default"/>
        <w:b/>
        <w:i w:val="0"/>
        <w:color w:val="7030A0"/>
      </w:rPr>
    </w:lvl>
    <w:lvl w:ilvl="7">
      <w:start w:val="1"/>
      <w:numFmt w:val="decimal"/>
      <w:lvlText w:val="%1.%2.%3.%4.%5.%6.%7.%8"/>
      <w:lvlJc w:val="left"/>
      <w:pPr>
        <w:ind w:left="6480" w:hanging="1440"/>
      </w:pPr>
      <w:rPr>
        <w:rFonts w:eastAsiaTheme="minorHAnsi" w:hint="default"/>
        <w:b/>
        <w:i w:val="0"/>
        <w:color w:val="7030A0"/>
      </w:rPr>
    </w:lvl>
    <w:lvl w:ilvl="8">
      <w:start w:val="1"/>
      <w:numFmt w:val="decimal"/>
      <w:lvlText w:val="%1.%2.%3.%4.%5.%6.%7.%8.%9"/>
      <w:lvlJc w:val="left"/>
      <w:pPr>
        <w:ind w:left="7560" w:hanging="1800"/>
      </w:pPr>
      <w:rPr>
        <w:rFonts w:eastAsiaTheme="minorHAnsi" w:hint="default"/>
        <w:b/>
        <w:i w:val="0"/>
        <w:color w:val="7030A0"/>
      </w:rPr>
    </w:lvl>
  </w:abstractNum>
  <w:abstractNum w:abstractNumId="53" w15:restartNumberingAfterBreak="0">
    <w:nsid w:val="6D4A011A"/>
    <w:multiLevelType w:val="hybridMultilevel"/>
    <w:tmpl w:val="67CEE78E"/>
    <w:lvl w:ilvl="0" w:tplc="B030AE1C">
      <w:start w:val="1"/>
      <w:numFmt w:val="bullet"/>
      <w:lvlText w:val=""/>
      <w:lvlJc w:val="left"/>
      <w:pPr>
        <w:ind w:left="720" w:hanging="360"/>
      </w:pPr>
      <w:rPr>
        <w:rFonts w:ascii="Symbol" w:hAnsi="Symbol" w:hint="default"/>
        <w:b w:val="0"/>
        <w:color w:val="000000" w:themeColor="text1"/>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6F7B1A98"/>
    <w:multiLevelType w:val="multilevel"/>
    <w:tmpl w:val="DAE4F24E"/>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56"/>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55" w15:restartNumberingAfterBreak="0">
    <w:nsid w:val="70E01FE3"/>
    <w:multiLevelType w:val="hybridMultilevel"/>
    <w:tmpl w:val="0B16A5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721F59C3"/>
    <w:multiLevelType w:val="hybridMultilevel"/>
    <w:tmpl w:val="028641DA"/>
    <w:lvl w:ilvl="0" w:tplc="4AC6F48C">
      <w:numFmt w:val="bullet"/>
      <w:lvlText w:val=""/>
      <w:lvlJc w:val="left"/>
      <w:pPr>
        <w:ind w:left="790" w:hanging="360"/>
      </w:pPr>
      <w:rPr>
        <w:rFonts w:ascii="Symbol" w:eastAsia="Calibri" w:hAnsi="Symbol" w:cs="Calibri" w:hint="default"/>
      </w:rPr>
    </w:lvl>
    <w:lvl w:ilvl="1" w:tplc="08090003" w:tentative="1">
      <w:start w:val="1"/>
      <w:numFmt w:val="bullet"/>
      <w:lvlText w:val="o"/>
      <w:lvlJc w:val="left"/>
      <w:pPr>
        <w:ind w:left="1510" w:hanging="360"/>
      </w:pPr>
      <w:rPr>
        <w:rFonts w:ascii="Courier New" w:hAnsi="Courier New" w:cs="Courier New" w:hint="default"/>
      </w:rPr>
    </w:lvl>
    <w:lvl w:ilvl="2" w:tplc="08090001">
      <w:start w:val="1"/>
      <w:numFmt w:val="bullet"/>
      <w:lvlText w:val=""/>
      <w:lvlJc w:val="left"/>
      <w:pPr>
        <w:ind w:left="720" w:hanging="360"/>
      </w:pPr>
      <w:rPr>
        <w:rFonts w:ascii="Symbol" w:hAnsi="Symbol"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57" w15:restartNumberingAfterBreak="0">
    <w:nsid w:val="76BF47D4"/>
    <w:multiLevelType w:val="multilevel"/>
    <w:tmpl w:val="C5723740"/>
    <w:lvl w:ilvl="0">
      <w:start w:val="1"/>
      <w:numFmt w:val="bullet"/>
      <w:lvlText w:val=""/>
      <w:lvlJc w:val="left"/>
      <w:pPr>
        <w:tabs>
          <w:tab w:val="num" w:pos="720"/>
        </w:tabs>
        <w:ind w:left="720" w:hanging="360"/>
      </w:pPr>
      <w:rPr>
        <w:rFonts w:ascii="Symbol" w:hAnsi="Symbol" w:hint="default"/>
        <w:color w:val="auto"/>
        <w:sz w:val="24"/>
        <w:szCs w:val="24"/>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7A586163"/>
    <w:multiLevelType w:val="hybridMultilevel"/>
    <w:tmpl w:val="C8B414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7AD33616"/>
    <w:multiLevelType w:val="hybridMultilevel"/>
    <w:tmpl w:val="9AE001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7AF71CF0"/>
    <w:multiLevelType w:val="hybridMultilevel"/>
    <w:tmpl w:val="D2F48E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7E8B74D5"/>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468404942">
    <w:abstractNumId w:val="25"/>
  </w:num>
  <w:num w:numId="2" w16cid:durableId="1374421670">
    <w:abstractNumId w:val="40"/>
  </w:num>
  <w:num w:numId="3" w16cid:durableId="748505313">
    <w:abstractNumId w:val="28"/>
  </w:num>
  <w:num w:numId="4" w16cid:durableId="467279920">
    <w:abstractNumId w:val="42"/>
  </w:num>
  <w:num w:numId="5" w16cid:durableId="727532338">
    <w:abstractNumId w:val="1"/>
  </w:num>
  <w:num w:numId="6" w16cid:durableId="1155872441">
    <w:abstractNumId w:val="53"/>
  </w:num>
  <w:num w:numId="7" w16cid:durableId="2125610038">
    <w:abstractNumId w:val="17"/>
  </w:num>
  <w:num w:numId="8" w16cid:durableId="1101684152">
    <w:abstractNumId w:val="15"/>
  </w:num>
  <w:num w:numId="9" w16cid:durableId="2008752623">
    <w:abstractNumId w:val="2"/>
  </w:num>
  <w:num w:numId="10" w16cid:durableId="535240988">
    <w:abstractNumId w:val="54"/>
  </w:num>
  <w:num w:numId="11" w16cid:durableId="756905472">
    <w:abstractNumId w:val="11"/>
  </w:num>
  <w:num w:numId="12" w16cid:durableId="923494596">
    <w:abstractNumId w:val="19"/>
  </w:num>
  <w:num w:numId="13" w16cid:durableId="685639818">
    <w:abstractNumId w:val="4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516820170">
    <w:abstractNumId w:val="1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582176285">
    <w:abstractNumId w:val="38"/>
  </w:num>
  <w:num w:numId="16" w16cid:durableId="1275408088">
    <w:abstractNumId w:val="34"/>
  </w:num>
  <w:num w:numId="17" w16cid:durableId="534779383">
    <w:abstractNumId w:val="18"/>
  </w:num>
  <w:num w:numId="18" w16cid:durableId="1111822532">
    <w:abstractNumId w:val="6"/>
  </w:num>
  <w:num w:numId="19" w16cid:durableId="799615754">
    <w:abstractNumId w:val="33"/>
  </w:num>
  <w:num w:numId="20" w16cid:durableId="1546023909">
    <w:abstractNumId w:val="13"/>
  </w:num>
  <w:num w:numId="21" w16cid:durableId="230585476">
    <w:abstractNumId w:val="41"/>
  </w:num>
  <w:num w:numId="22" w16cid:durableId="1008824681">
    <w:abstractNumId w:val="39"/>
  </w:num>
  <w:num w:numId="23" w16cid:durableId="240141663">
    <w:abstractNumId w:val="9"/>
  </w:num>
  <w:num w:numId="24" w16cid:durableId="1504709770">
    <w:abstractNumId w:val="57"/>
  </w:num>
  <w:num w:numId="25" w16cid:durableId="1913001557">
    <w:abstractNumId w:val="44"/>
  </w:num>
  <w:num w:numId="26" w16cid:durableId="403188277">
    <w:abstractNumId w:val="35"/>
  </w:num>
  <w:num w:numId="27" w16cid:durableId="608633656">
    <w:abstractNumId w:val="24"/>
  </w:num>
  <w:num w:numId="28" w16cid:durableId="419329563">
    <w:abstractNumId w:val="59"/>
  </w:num>
  <w:num w:numId="29" w16cid:durableId="1760759880">
    <w:abstractNumId w:val="37"/>
  </w:num>
  <w:num w:numId="30" w16cid:durableId="1727492288">
    <w:abstractNumId w:val="29"/>
  </w:num>
  <w:num w:numId="31" w16cid:durableId="2044477853">
    <w:abstractNumId w:val="51"/>
  </w:num>
  <w:num w:numId="32" w16cid:durableId="1680812593">
    <w:abstractNumId w:val="46"/>
  </w:num>
  <w:num w:numId="33" w16cid:durableId="559171827">
    <w:abstractNumId w:val="45"/>
  </w:num>
  <w:num w:numId="34" w16cid:durableId="85351327">
    <w:abstractNumId w:val="27"/>
  </w:num>
  <w:num w:numId="35" w16cid:durableId="1512718721">
    <w:abstractNumId w:val="52"/>
  </w:num>
  <w:num w:numId="36" w16cid:durableId="2106262568">
    <w:abstractNumId w:val="0"/>
  </w:num>
  <w:num w:numId="37" w16cid:durableId="1416708849">
    <w:abstractNumId w:val="50"/>
  </w:num>
  <w:num w:numId="38" w16cid:durableId="1334380205">
    <w:abstractNumId w:val="8"/>
  </w:num>
  <w:num w:numId="39" w16cid:durableId="355814372">
    <w:abstractNumId w:val="48"/>
  </w:num>
  <w:num w:numId="40" w16cid:durableId="731152095">
    <w:abstractNumId w:val="58"/>
  </w:num>
  <w:num w:numId="41" w16cid:durableId="1441681551">
    <w:abstractNumId w:val="14"/>
  </w:num>
  <w:num w:numId="42" w16cid:durableId="278953364">
    <w:abstractNumId w:val="4"/>
  </w:num>
  <w:num w:numId="43" w16cid:durableId="1247500569">
    <w:abstractNumId w:val="49"/>
  </w:num>
  <w:num w:numId="44" w16cid:durableId="349457925">
    <w:abstractNumId w:val="61"/>
  </w:num>
  <w:num w:numId="45" w16cid:durableId="583034026">
    <w:abstractNumId w:val="31"/>
  </w:num>
  <w:num w:numId="46" w16cid:durableId="599869735">
    <w:abstractNumId w:val="3"/>
  </w:num>
  <w:num w:numId="47" w16cid:durableId="954361740">
    <w:abstractNumId w:val="32"/>
  </w:num>
  <w:num w:numId="48" w16cid:durableId="1455520339">
    <w:abstractNumId w:val="10"/>
  </w:num>
  <w:num w:numId="49" w16cid:durableId="71434309">
    <w:abstractNumId w:val="21"/>
  </w:num>
  <w:num w:numId="50" w16cid:durableId="1053120122">
    <w:abstractNumId w:val="36"/>
  </w:num>
  <w:num w:numId="51" w16cid:durableId="610357707">
    <w:abstractNumId w:val="23"/>
  </w:num>
  <w:num w:numId="52" w16cid:durableId="664357953">
    <w:abstractNumId w:val="16"/>
  </w:num>
  <w:num w:numId="53" w16cid:durableId="276378302">
    <w:abstractNumId w:val="47"/>
  </w:num>
  <w:num w:numId="54" w16cid:durableId="2076001110">
    <w:abstractNumId w:val="60"/>
  </w:num>
  <w:num w:numId="55" w16cid:durableId="1866484571">
    <w:abstractNumId w:val="26"/>
  </w:num>
  <w:num w:numId="56" w16cid:durableId="832601580">
    <w:abstractNumId w:val="7"/>
  </w:num>
  <w:num w:numId="57" w16cid:durableId="321206079">
    <w:abstractNumId w:val="20"/>
  </w:num>
  <w:num w:numId="58" w16cid:durableId="1876575432">
    <w:abstractNumId w:val="56"/>
  </w:num>
  <w:num w:numId="59" w16cid:durableId="1654261627">
    <w:abstractNumId w:val="30"/>
  </w:num>
  <w:num w:numId="60" w16cid:durableId="373698078">
    <w:abstractNumId w:val="55"/>
  </w:num>
  <w:num w:numId="61" w16cid:durableId="927008838">
    <w:abstractNumId w:val="5"/>
  </w:num>
  <w:num w:numId="62" w16cid:durableId="145126360">
    <w:abstractNumId w:val="22"/>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8"/>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298C"/>
    <w:rsid w:val="0000636B"/>
    <w:rsid w:val="00006B21"/>
    <w:rsid w:val="0000718B"/>
    <w:rsid w:val="00007BC5"/>
    <w:rsid w:val="00013C41"/>
    <w:rsid w:val="000150B1"/>
    <w:rsid w:val="000157A4"/>
    <w:rsid w:val="00016E24"/>
    <w:rsid w:val="00017725"/>
    <w:rsid w:val="000221B2"/>
    <w:rsid w:val="00030399"/>
    <w:rsid w:val="000312DB"/>
    <w:rsid w:val="000326AC"/>
    <w:rsid w:val="000346AA"/>
    <w:rsid w:val="00034BE4"/>
    <w:rsid w:val="00036136"/>
    <w:rsid w:val="00037AA7"/>
    <w:rsid w:val="0004025F"/>
    <w:rsid w:val="00041497"/>
    <w:rsid w:val="0004319D"/>
    <w:rsid w:val="00050EDA"/>
    <w:rsid w:val="00053584"/>
    <w:rsid w:val="00056F6C"/>
    <w:rsid w:val="0006006C"/>
    <w:rsid w:val="000621FB"/>
    <w:rsid w:val="00062E1E"/>
    <w:rsid w:val="00065454"/>
    <w:rsid w:val="000727AD"/>
    <w:rsid w:val="00073F26"/>
    <w:rsid w:val="0007749D"/>
    <w:rsid w:val="00077894"/>
    <w:rsid w:val="0007795F"/>
    <w:rsid w:val="000813FC"/>
    <w:rsid w:val="000829E0"/>
    <w:rsid w:val="00086A21"/>
    <w:rsid w:val="00086E37"/>
    <w:rsid w:val="00091782"/>
    <w:rsid w:val="00091B14"/>
    <w:rsid w:val="00092015"/>
    <w:rsid w:val="000926B7"/>
    <w:rsid w:val="000962F9"/>
    <w:rsid w:val="000964E7"/>
    <w:rsid w:val="000A0E27"/>
    <w:rsid w:val="000A1739"/>
    <w:rsid w:val="000A3322"/>
    <w:rsid w:val="000A35C7"/>
    <w:rsid w:val="000A389B"/>
    <w:rsid w:val="000A44F4"/>
    <w:rsid w:val="000A6D4C"/>
    <w:rsid w:val="000B0585"/>
    <w:rsid w:val="000B32EC"/>
    <w:rsid w:val="000B57ED"/>
    <w:rsid w:val="000B6700"/>
    <w:rsid w:val="000B6A6A"/>
    <w:rsid w:val="000B7331"/>
    <w:rsid w:val="000C0795"/>
    <w:rsid w:val="000C1711"/>
    <w:rsid w:val="000C1E0E"/>
    <w:rsid w:val="000C3B5E"/>
    <w:rsid w:val="000C4CAF"/>
    <w:rsid w:val="000C5446"/>
    <w:rsid w:val="000C5B48"/>
    <w:rsid w:val="000C647A"/>
    <w:rsid w:val="000C6510"/>
    <w:rsid w:val="000C700C"/>
    <w:rsid w:val="000D0865"/>
    <w:rsid w:val="000D143D"/>
    <w:rsid w:val="000D2F4A"/>
    <w:rsid w:val="000D3521"/>
    <w:rsid w:val="000D4000"/>
    <w:rsid w:val="000D4B20"/>
    <w:rsid w:val="000D75F7"/>
    <w:rsid w:val="000E0CEF"/>
    <w:rsid w:val="000E351B"/>
    <w:rsid w:val="000E3FD7"/>
    <w:rsid w:val="000E6030"/>
    <w:rsid w:val="000F07EB"/>
    <w:rsid w:val="000F1305"/>
    <w:rsid w:val="000F3BF2"/>
    <w:rsid w:val="000F401D"/>
    <w:rsid w:val="000F72B1"/>
    <w:rsid w:val="00100167"/>
    <w:rsid w:val="0010047A"/>
    <w:rsid w:val="00100EEF"/>
    <w:rsid w:val="001014A5"/>
    <w:rsid w:val="00104E98"/>
    <w:rsid w:val="00105601"/>
    <w:rsid w:val="00107EC9"/>
    <w:rsid w:val="0011481D"/>
    <w:rsid w:val="00114D7D"/>
    <w:rsid w:val="00114F7E"/>
    <w:rsid w:val="00122582"/>
    <w:rsid w:val="001238AF"/>
    <w:rsid w:val="00123FB8"/>
    <w:rsid w:val="00124755"/>
    <w:rsid w:val="00124AD8"/>
    <w:rsid w:val="00130C79"/>
    <w:rsid w:val="00132955"/>
    <w:rsid w:val="00132D3C"/>
    <w:rsid w:val="00133073"/>
    <w:rsid w:val="001339A3"/>
    <w:rsid w:val="00134B47"/>
    <w:rsid w:val="0013706F"/>
    <w:rsid w:val="001401E0"/>
    <w:rsid w:val="0014130C"/>
    <w:rsid w:val="00142838"/>
    <w:rsid w:val="0014297B"/>
    <w:rsid w:val="00142DF1"/>
    <w:rsid w:val="00147C02"/>
    <w:rsid w:val="00150A7B"/>
    <w:rsid w:val="00151180"/>
    <w:rsid w:val="00151548"/>
    <w:rsid w:val="001551F2"/>
    <w:rsid w:val="00156604"/>
    <w:rsid w:val="0016065F"/>
    <w:rsid w:val="00161488"/>
    <w:rsid w:val="00161567"/>
    <w:rsid w:val="00164B68"/>
    <w:rsid w:val="00164F9C"/>
    <w:rsid w:val="00165E48"/>
    <w:rsid w:val="001669F8"/>
    <w:rsid w:val="00170A65"/>
    <w:rsid w:val="001712CE"/>
    <w:rsid w:val="0017413A"/>
    <w:rsid w:val="00174324"/>
    <w:rsid w:val="00174BC0"/>
    <w:rsid w:val="00174F20"/>
    <w:rsid w:val="0017696A"/>
    <w:rsid w:val="00180EDA"/>
    <w:rsid w:val="0018196E"/>
    <w:rsid w:val="001877B0"/>
    <w:rsid w:val="00187F4D"/>
    <w:rsid w:val="00190915"/>
    <w:rsid w:val="0019112E"/>
    <w:rsid w:val="00192FDB"/>
    <w:rsid w:val="00193BFA"/>
    <w:rsid w:val="00193D79"/>
    <w:rsid w:val="001944D6"/>
    <w:rsid w:val="00194697"/>
    <w:rsid w:val="00196056"/>
    <w:rsid w:val="001A29F2"/>
    <w:rsid w:val="001A49D6"/>
    <w:rsid w:val="001A5DF8"/>
    <w:rsid w:val="001A6426"/>
    <w:rsid w:val="001A7171"/>
    <w:rsid w:val="001B0619"/>
    <w:rsid w:val="001B48BB"/>
    <w:rsid w:val="001C01F1"/>
    <w:rsid w:val="001C160C"/>
    <w:rsid w:val="001C2340"/>
    <w:rsid w:val="001C2EAA"/>
    <w:rsid w:val="001C317B"/>
    <w:rsid w:val="001C3539"/>
    <w:rsid w:val="001C6A7A"/>
    <w:rsid w:val="001D07F2"/>
    <w:rsid w:val="001D0B62"/>
    <w:rsid w:val="001D23CF"/>
    <w:rsid w:val="001D297E"/>
    <w:rsid w:val="001D29C9"/>
    <w:rsid w:val="001D466A"/>
    <w:rsid w:val="001D4FE3"/>
    <w:rsid w:val="001D516A"/>
    <w:rsid w:val="001D6C22"/>
    <w:rsid w:val="001D713C"/>
    <w:rsid w:val="001D73EE"/>
    <w:rsid w:val="001D78A1"/>
    <w:rsid w:val="001D7CE0"/>
    <w:rsid w:val="001E0EE1"/>
    <w:rsid w:val="001E65D1"/>
    <w:rsid w:val="001E6F3D"/>
    <w:rsid w:val="001F011E"/>
    <w:rsid w:val="001F02A7"/>
    <w:rsid w:val="001F0578"/>
    <w:rsid w:val="001F3B15"/>
    <w:rsid w:val="00201F1C"/>
    <w:rsid w:val="002025BF"/>
    <w:rsid w:val="00203614"/>
    <w:rsid w:val="00203DF3"/>
    <w:rsid w:val="00206CE3"/>
    <w:rsid w:val="00207B8E"/>
    <w:rsid w:val="002123D8"/>
    <w:rsid w:val="00214A38"/>
    <w:rsid w:val="002173D8"/>
    <w:rsid w:val="00217C0C"/>
    <w:rsid w:val="00220EAD"/>
    <w:rsid w:val="002225A4"/>
    <w:rsid w:val="00223077"/>
    <w:rsid w:val="00223963"/>
    <w:rsid w:val="0022414D"/>
    <w:rsid w:val="002259B6"/>
    <w:rsid w:val="00226A97"/>
    <w:rsid w:val="00227519"/>
    <w:rsid w:val="00231D19"/>
    <w:rsid w:val="002341A6"/>
    <w:rsid w:val="0023478E"/>
    <w:rsid w:val="00234C8C"/>
    <w:rsid w:val="00236D77"/>
    <w:rsid w:val="002404A3"/>
    <w:rsid w:val="00240D92"/>
    <w:rsid w:val="00247064"/>
    <w:rsid w:val="00251D03"/>
    <w:rsid w:val="00255B05"/>
    <w:rsid w:val="002573EA"/>
    <w:rsid w:val="00260A09"/>
    <w:rsid w:val="00261078"/>
    <w:rsid w:val="002617F8"/>
    <w:rsid w:val="00261821"/>
    <w:rsid w:val="00266183"/>
    <w:rsid w:val="002665E6"/>
    <w:rsid w:val="00267739"/>
    <w:rsid w:val="0027158E"/>
    <w:rsid w:val="00272156"/>
    <w:rsid w:val="00272D7E"/>
    <w:rsid w:val="00273FFD"/>
    <w:rsid w:val="00274F45"/>
    <w:rsid w:val="00274F66"/>
    <w:rsid w:val="002815B9"/>
    <w:rsid w:val="002833B7"/>
    <w:rsid w:val="0028419E"/>
    <w:rsid w:val="00285D4D"/>
    <w:rsid w:val="00287B8A"/>
    <w:rsid w:val="002906E4"/>
    <w:rsid w:val="00290E37"/>
    <w:rsid w:val="00294763"/>
    <w:rsid w:val="0029486C"/>
    <w:rsid w:val="002963D5"/>
    <w:rsid w:val="00296CC5"/>
    <w:rsid w:val="002A3985"/>
    <w:rsid w:val="002A4474"/>
    <w:rsid w:val="002A5D91"/>
    <w:rsid w:val="002A604C"/>
    <w:rsid w:val="002B6038"/>
    <w:rsid w:val="002B74FC"/>
    <w:rsid w:val="002B786A"/>
    <w:rsid w:val="002C118D"/>
    <w:rsid w:val="002C4F34"/>
    <w:rsid w:val="002C5BF7"/>
    <w:rsid w:val="002D10F7"/>
    <w:rsid w:val="002D203C"/>
    <w:rsid w:val="002D4A8B"/>
    <w:rsid w:val="002E1790"/>
    <w:rsid w:val="002E332F"/>
    <w:rsid w:val="002E39DC"/>
    <w:rsid w:val="002E3B5B"/>
    <w:rsid w:val="002E7AEF"/>
    <w:rsid w:val="002F2A3E"/>
    <w:rsid w:val="002F4BBD"/>
    <w:rsid w:val="002F6704"/>
    <w:rsid w:val="00301E9E"/>
    <w:rsid w:val="00302488"/>
    <w:rsid w:val="0030254D"/>
    <w:rsid w:val="003048A0"/>
    <w:rsid w:val="00304F9A"/>
    <w:rsid w:val="003053AC"/>
    <w:rsid w:val="00310FFF"/>
    <w:rsid w:val="00312DD7"/>
    <w:rsid w:val="00313DB9"/>
    <w:rsid w:val="00320BD7"/>
    <w:rsid w:val="00321ACF"/>
    <w:rsid w:val="00322C77"/>
    <w:rsid w:val="00323A1D"/>
    <w:rsid w:val="003266D2"/>
    <w:rsid w:val="003268BD"/>
    <w:rsid w:val="003303B7"/>
    <w:rsid w:val="00331D01"/>
    <w:rsid w:val="00332FAB"/>
    <w:rsid w:val="003348F9"/>
    <w:rsid w:val="00334AAF"/>
    <w:rsid w:val="0033532C"/>
    <w:rsid w:val="00335734"/>
    <w:rsid w:val="00341188"/>
    <w:rsid w:val="00342397"/>
    <w:rsid w:val="00346272"/>
    <w:rsid w:val="003513FC"/>
    <w:rsid w:val="00352CED"/>
    <w:rsid w:val="00357DA7"/>
    <w:rsid w:val="00362B58"/>
    <w:rsid w:val="00362EC9"/>
    <w:rsid w:val="003641D1"/>
    <w:rsid w:val="0036514F"/>
    <w:rsid w:val="00365AFF"/>
    <w:rsid w:val="00365D5A"/>
    <w:rsid w:val="00367857"/>
    <w:rsid w:val="00367CC4"/>
    <w:rsid w:val="00370BC6"/>
    <w:rsid w:val="003710B3"/>
    <w:rsid w:val="00371220"/>
    <w:rsid w:val="0037293E"/>
    <w:rsid w:val="0037342D"/>
    <w:rsid w:val="003807C9"/>
    <w:rsid w:val="0038455D"/>
    <w:rsid w:val="0038459F"/>
    <w:rsid w:val="00387272"/>
    <w:rsid w:val="003917B6"/>
    <w:rsid w:val="00391A3E"/>
    <w:rsid w:val="003942C3"/>
    <w:rsid w:val="003967D3"/>
    <w:rsid w:val="003A1B6E"/>
    <w:rsid w:val="003A229A"/>
    <w:rsid w:val="003A3474"/>
    <w:rsid w:val="003A3FD2"/>
    <w:rsid w:val="003A576C"/>
    <w:rsid w:val="003A5CA8"/>
    <w:rsid w:val="003A61E5"/>
    <w:rsid w:val="003A7519"/>
    <w:rsid w:val="003A7953"/>
    <w:rsid w:val="003A7AD5"/>
    <w:rsid w:val="003B096C"/>
    <w:rsid w:val="003B0B98"/>
    <w:rsid w:val="003B1992"/>
    <w:rsid w:val="003B24FF"/>
    <w:rsid w:val="003B3E13"/>
    <w:rsid w:val="003B4D79"/>
    <w:rsid w:val="003B6E08"/>
    <w:rsid w:val="003C0DD7"/>
    <w:rsid w:val="003C35BD"/>
    <w:rsid w:val="003C4BFD"/>
    <w:rsid w:val="003D01BA"/>
    <w:rsid w:val="003D117D"/>
    <w:rsid w:val="003D18E1"/>
    <w:rsid w:val="003D32C5"/>
    <w:rsid w:val="003D4D60"/>
    <w:rsid w:val="003D5750"/>
    <w:rsid w:val="003D5EA4"/>
    <w:rsid w:val="003D68D7"/>
    <w:rsid w:val="003D69A1"/>
    <w:rsid w:val="003D6BB1"/>
    <w:rsid w:val="003D6F2D"/>
    <w:rsid w:val="003D7591"/>
    <w:rsid w:val="003E071B"/>
    <w:rsid w:val="003E19DD"/>
    <w:rsid w:val="003E1F2B"/>
    <w:rsid w:val="003E2C82"/>
    <w:rsid w:val="003E36ED"/>
    <w:rsid w:val="003E388D"/>
    <w:rsid w:val="003E5538"/>
    <w:rsid w:val="003E60BA"/>
    <w:rsid w:val="003E748C"/>
    <w:rsid w:val="003F1462"/>
    <w:rsid w:val="003F17BE"/>
    <w:rsid w:val="003F18A6"/>
    <w:rsid w:val="003F1B20"/>
    <w:rsid w:val="003F1F80"/>
    <w:rsid w:val="003F44DE"/>
    <w:rsid w:val="003F5DA1"/>
    <w:rsid w:val="003F6B77"/>
    <w:rsid w:val="00400937"/>
    <w:rsid w:val="004051C4"/>
    <w:rsid w:val="00411D4F"/>
    <w:rsid w:val="00413B51"/>
    <w:rsid w:val="0041583A"/>
    <w:rsid w:val="004167E8"/>
    <w:rsid w:val="00416C5C"/>
    <w:rsid w:val="00417350"/>
    <w:rsid w:val="00420311"/>
    <w:rsid w:val="00421959"/>
    <w:rsid w:val="00425EB3"/>
    <w:rsid w:val="00430903"/>
    <w:rsid w:val="0043108F"/>
    <w:rsid w:val="00432C8B"/>
    <w:rsid w:val="00434B7A"/>
    <w:rsid w:val="004354C6"/>
    <w:rsid w:val="00440689"/>
    <w:rsid w:val="00440C41"/>
    <w:rsid w:val="00442310"/>
    <w:rsid w:val="004425A6"/>
    <w:rsid w:val="00443627"/>
    <w:rsid w:val="00450837"/>
    <w:rsid w:val="0045172C"/>
    <w:rsid w:val="00451CC4"/>
    <w:rsid w:val="00451CD2"/>
    <w:rsid w:val="00453A7D"/>
    <w:rsid w:val="0045608F"/>
    <w:rsid w:val="00456988"/>
    <w:rsid w:val="00463A2E"/>
    <w:rsid w:val="00464BCA"/>
    <w:rsid w:val="00465B08"/>
    <w:rsid w:val="004670C4"/>
    <w:rsid w:val="0047049F"/>
    <w:rsid w:val="00472ADA"/>
    <w:rsid w:val="00473BB4"/>
    <w:rsid w:val="0047504F"/>
    <w:rsid w:val="004756E9"/>
    <w:rsid w:val="00476A7E"/>
    <w:rsid w:val="00480E43"/>
    <w:rsid w:val="00487421"/>
    <w:rsid w:val="00490F75"/>
    <w:rsid w:val="004956C5"/>
    <w:rsid w:val="004A1202"/>
    <w:rsid w:val="004A196B"/>
    <w:rsid w:val="004A1AEE"/>
    <w:rsid w:val="004A2B44"/>
    <w:rsid w:val="004A2E49"/>
    <w:rsid w:val="004A34EA"/>
    <w:rsid w:val="004A3832"/>
    <w:rsid w:val="004A6C1E"/>
    <w:rsid w:val="004B085C"/>
    <w:rsid w:val="004B0FD4"/>
    <w:rsid w:val="004B1A93"/>
    <w:rsid w:val="004B1C4F"/>
    <w:rsid w:val="004B2671"/>
    <w:rsid w:val="004B2B24"/>
    <w:rsid w:val="004B2E46"/>
    <w:rsid w:val="004B525A"/>
    <w:rsid w:val="004B5297"/>
    <w:rsid w:val="004B5BC9"/>
    <w:rsid w:val="004B5C7C"/>
    <w:rsid w:val="004C22BE"/>
    <w:rsid w:val="004C400F"/>
    <w:rsid w:val="004C48D6"/>
    <w:rsid w:val="004C56C6"/>
    <w:rsid w:val="004C63E8"/>
    <w:rsid w:val="004D0E91"/>
    <w:rsid w:val="004D0FE3"/>
    <w:rsid w:val="004D1A5F"/>
    <w:rsid w:val="004D1CF8"/>
    <w:rsid w:val="004D6092"/>
    <w:rsid w:val="004E1812"/>
    <w:rsid w:val="004E2335"/>
    <w:rsid w:val="004E28B9"/>
    <w:rsid w:val="004E3419"/>
    <w:rsid w:val="004E4D10"/>
    <w:rsid w:val="004E67BE"/>
    <w:rsid w:val="004F57B2"/>
    <w:rsid w:val="004F76DE"/>
    <w:rsid w:val="00500050"/>
    <w:rsid w:val="00502333"/>
    <w:rsid w:val="005215FB"/>
    <w:rsid w:val="00522AC7"/>
    <w:rsid w:val="005234FE"/>
    <w:rsid w:val="00530E50"/>
    <w:rsid w:val="0053212E"/>
    <w:rsid w:val="00534B0B"/>
    <w:rsid w:val="005352D7"/>
    <w:rsid w:val="00541E7A"/>
    <w:rsid w:val="0054218B"/>
    <w:rsid w:val="0054320D"/>
    <w:rsid w:val="00544056"/>
    <w:rsid w:val="005500AF"/>
    <w:rsid w:val="00551AA1"/>
    <w:rsid w:val="00551AB9"/>
    <w:rsid w:val="005555B0"/>
    <w:rsid w:val="00555AA1"/>
    <w:rsid w:val="00561530"/>
    <w:rsid w:val="00563D00"/>
    <w:rsid w:val="00565CE8"/>
    <w:rsid w:val="00566FCE"/>
    <w:rsid w:val="0057078D"/>
    <w:rsid w:val="00572139"/>
    <w:rsid w:val="0057247B"/>
    <w:rsid w:val="00577CF7"/>
    <w:rsid w:val="00577EC2"/>
    <w:rsid w:val="00580BE2"/>
    <w:rsid w:val="00584907"/>
    <w:rsid w:val="005855D9"/>
    <w:rsid w:val="00586ADF"/>
    <w:rsid w:val="00586E7E"/>
    <w:rsid w:val="005873F4"/>
    <w:rsid w:val="00587F74"/>
    <w:rsid w:val="00593D96"/>
    <w:rsid w:val="00593E2A"/>
    <w:rsid w:val="00595903"/>
    <w:rsid w:val="00595D6C"/>
    <w:rsid w:val="00596CCA"/>
    <w:rsid w:val="005A033F"/>
    <w:rsid w:val="005A0B79"/>
    <w:rsid w:val="005A0E28"/>
    <w:rsid w:val="005A1301"/>
    <w:rsid w:val="005A1B0B"/>
    <w:rsid w:val="005A270D"/>
    <w:rsid w:val="005A2999"/>
    <w:rsid w:val="005A4150"/>
    <w:rsid w:val="005B0B36"/>
    <w:rsid w:val="005B172A"/>
    <w:rsid w:val="005B5836"/>
    <w:rsid w:val="005B7493"/>
    <w:rsid w:val="005B7EDB"/>
    <w:rsid w:val="005B7FE7"/>
    <w:rsid w:val="005C294C"/>
    <w:rsid w:val="005C44BE"/>
    <w:rsid w:val="005C6FD2"/>
    <w:rsid w:val="005D0A2F"/>
    <w:rsid w:val="005D2509"/>
    <w:rsid w:val="005D4314"/>
    <w:rsid w:val="005D6CE0"/>
    <w:rsid w:val="005D73FC"/>
    <w:rsid w:val="005E1414"/>
    <w:rsid w:val="005E15AB"/>
    <w:rsid w:val="005E18DE"/>
    <w:rsid w:val="005E30FE"/>
    <w:rsid w:val="005E4C0D"/>
    <w:rsid w:val="005E608F"/>
    <w:rsid w:val="005F4663"/>
    <w:rsid w:val="005F690D"/>
    <w:rsid w:val="005F7E67"/>
    <w:rsid w:val="0060035A"/>
    <w:rsid w:val="00601571"/>
    <w:rsid w:val="00602C44"/>
    <w:rsid w:val="00605166"/>
    <w:rsid w:val="006072AA"/>
    <w:rsid w:val="006117B7"/>
    <w:rsid w:val="006120E6"/>
    <w:rsid w:val="00612A26"/>
    <w:rsid w:val="00612E91"/>
    <w:rsid w:val="006170E6"/>
    <w:rsid w:val="00620045"/>
    <w:rsid w:val="00620E9B"/>
    <w:rsid w:val="00621278"/>
    <w:rsid w:val="00621C71"/>
    <w:rsid w:val="00623CA9"/>
    <w:rsid w:val="00624982"/>
    <w:rsid w:val="0062529B"/>
    <w:rsid w:val="0062550D"/>
    <w:rsid w:val="00627579"/>
    <w:rsid w:val="00627A35"/>
    <w:rsid w:val="00630916"/>
    <w:rsid w:val="00632239"/>
    <w:rsid w:val="0063503F"/>
    <w:rsid w:val="00635340"/>
    <w:rsid w:val="00636553"/>
    <w:rsid w:val="00641114"/>
    <w:rsid w:val="0064148C"/>
    <w:rsid w:val="006414AE"/>
    <w:rsid w:val="006442D6"/>
    <w:rsid w:val="00644E65"/>
    <w:rsid w:val="00645890"/>
    <w:rsid w:val="006527E8"/>
    <w:rsid w:val="00653082"/>
    <w:rsid w:val="006539BC"/>
    <w:rsid w:val="006563B5"/>
    <w:rsid w:val="006612C0"/>
    <w:rsid w:val="00663455"/>
    <w:rsid w:val="00666072"/>
    <w:rsid w:val="00666A9A"/>
    <w:rsid w:val="006700BC"/>
    <w:rsid w:val="00672819"/>
    <w:rsid w:val="00672BBA"/>
    <w:rsid w:val="00672BEB"/>
    <w:rsid w:val="006744EE"/>
    <w:rsid w:val="006773AF"/>
    <w:rsid w:val="00682670"/>
    <w:rsid w:val="00682E6F"/>
    <w:rsid w:val="006834B8"/>
    <w:rsid w:val="00683A2F"/>
    <w:rsid w:val="00687985"/>
    <w:rsid w:val="00692ACE"/>
    <w:rsid w:val="006957D6"/>
    <w:rsid w:val="00696EC4"/>
    <w:rsid w:val="00697484"/>
    <w:rsid w:val="006A04E7"/>
    <w:rsid w:val="006A2FD9"/>
    <w:rsid w:val="006A5451"/>
    <w:rsid w:val="006A755B"/>
    <w:rsid w:val="006A7938"/>
    <w:rsid w:val="006A7AEF"/>
    <w:rsid w:val="006B052B"/>
    <w:rsid w:val="006B40A6"/>
    <w:rsid w:val="006B71EA"/>
    <w:rsid w:val="006B7D99"/>
    <w:rsid w:val="006C04C5"/>
    <w:rsid w:val="006C180E"/>
    <w:rsid w:val="006C2798"/>
    <w:rsid w:val="006C3FD5"/>
    <w:rsid w:val="006C40DD"/>
    <w:rsid w:val="006C42DD"/>
    <w:rsid w:val="006C7820"/>
    <w:rsid w:val="006D1565"/>
    <w:rsid w:val="006D19A4"/>
    <w:rsid w:val="006E464C"/>
    <w:rsid w:val="006E5A92"/>
    <w:rsid w:val="006E61E2"/>
    <w:rsid w:val="006E752E"/>
    <w:rsid w:val="006F007D"/>
    <w:rsid w:val="006F0A6A"/>
    <w:rsid w:val="006F15CA"/>
    <w:rsid w:val="006F1633"/>
    <w:rsid w:val="006F1B0A"/>
    <w:rsid w:val="006F1DCB"/>
    <w:rsid w:val="006F266C"/>
    <w:rsid w:val="006F367E"/>
    <w:rsid w:val="006F3BA8"/>
    <w:rsid w:val="006F413C"/>
    <w:rsid w:val="006F4224"/>
    <w:rsid w:val="006F48DC"/>
    <w:rsid w:val="006F495F"/>
    <w:rsid w:val="0070168E"/>
    <w:rsid w:val="007054F9"/>
    <w:rsid w:val="00706C99"/>
    <w:rsid w:val="00711244"/>
    <w:rsid w:val="00711FF9"/>
    <w:rsid w:val="007127BC"/>
    <w:rsid w:val="00712E39"/>
    <w:rsid w:val="00721401"/>
    <w:rsid w:val="00721C59"/>
    <w:rsid w:val="0072322A"/>
    <w:rsid w:val="00727898"/>
    <w:rsid w:val="00727FEE"/>
    <w:rsid w:val="007324DB"/>
    <w:rsid w:val="00733B50"/>
    <w:rsid w:val="007349F6"/>
    <w:rsid w:val="00735A91"/>
    <w:rsid w:val="00737764"/>
    <w:rsid w:val="0074080D"/>
    <w:rsid w:val="00740C1C"/>
    <w:rsid w:val="00743FD9"/>
    <w:rsid w:val="00744D53"/>
    <w:rsid w:val="007450AA"/>
    <w:rsid w:val="0074561B"/>
    <w:rsid w:val="0074714D"/>
    <w:rsid w:val="007519AA"/>
    <w:rsid w:val="00752B9C"/>
    <w:rsid w:val="00753DFD"/>
    <w:rsid w:val="00754D6A"/>
    <w:rsid w:val="0075614E"/>
    <w:rsid w:val="00756B66"/>
    <w:rsid w:val="00756D69"/>
    <w:rsid w:val="00761698"/>
    <w:rsid w:val="007631C6"/>
    <w:rsid w:val="0076388E"/>
    <w:rsid w:val="00764939"/>
    <w:rsid w:val="007651BD"/>
    <w:rsid w:val="0076674F"/>
    <w:rsid w:val="00766785"/>
    <w:rsid w:val="00767B14"/>
    <w:rsid w:val="00770A27"/>
    <w:rsid w:val="00773019"/>
    <w:rsid w:val="00774991"/>
    <w:rsid w:val="00775FC6"/>
    <w:rsid w:val="00776112"/>
    <w:rsid w:val="00785C29"/>
    <w:rsid w:val="00787435"/>
    <w:rsid w:val="00787490"/>
    <w:rsid w:val="00787CA7"/>
    <w:rsid w:val="007900C2"/>
    <w:rsid w:val="007936C6"/>
    <w:rsid w:val="0079424E"/>
    <w:rsid w:val="00794E3C"/>
    <w:rsid w:val="00795915"/>
    <w:rsid w:val="007969EC"/>
    <w:rsid w:val="007A0431"/>
    <w:rsid w:val="007A3646"/>
    <w:rsid w:val="007A6019"/>
    <w:rsid w:val="007A7057"/>
    <w:rsid w:val="007A7FF7"/>
    <w:rsid w:val="007B0B6A"/>
    <w:rsid w:val="007B0EAD"/>
    <w:rsid w:val="007B1E00"/>
    <w:rsid w:val="007B298C"/>
    <w:rsid w:val="007B2A88"/>
    <w:rsid w:val="007B36B8"/>
    <w:rsid w:val="007B39B8"/>
    <w:rsid w:val="007B72EB"/>
    <w:rsid w:val="007C09ED"/>
    <w:rsid w:val="007C1C84"/>
    <w:rsid w:val="007C4DA8"/>
    <w:rsid w:val="007C532E"/>
    <w:rsid w:val="007C6664"/>
    <w:rsid w:val="007D34F7"/>
    <w:rsid w:val="007D363C"/>
    <w:rsid w:val="007D6FAE"/>
    <w:rsid w:val="007E11C5"/>
    <w:rsid w:val="007E1285"/>
    <w:rsid w:val="007E38B3"/>
    <w:rsid w:val="007E48BB"/>
    <w:rsid w:val="007E7FE2"/>
    <w:rsid w:val="007F13DF"/>
    <w:rsid w:val="007F1891"/>
    <w:rsid w:val="007F5779"/>
    <w:rsid w:val="007F6CFE"/>
    <w:rsid w:val="00802997"/>
    <w:rsid w:val="00802D5E"/>
    <w:rsid w:val="008038E7"/>
    <w:rsid w:val="00803BAF"/>
    <w:rsid w:val="0080439E"/>
    <w:rsid w:val="008044C1"/>
    <w:rsid w:val="00806247"/>
    <w:rsid w:val="008067C9"/>
    <w:rsid w:val="00810BAC"/>
    <w:rsid w:val="00812934"/>
    <w:rsid w:val="00813E96"/>
    <w:rsid w:val="00814468"/>
    <w:rsid w:val="008177CE"/>
    <w:rsid w:val="008214F9"/>
    <w:rsid w:val="008250F5"/>
    <w:rsid w:val="008268E2"/>
    <w:rsid w:val="008334CA"/>
    <w:rsid w:val="00836B12"/>
    <w:rsid w:val="008437F8"/>
    <w:rsid w:val="008472B4"/>
    <w:rsid w:val="00847E9A"/>
    <w:rsid w:val="00850D00"/>
    <w:rsid w:val="00852083"/>
    <w:rsid w:val="00856143"/>
    <w:rsid w:val="0085757D"/>
    <w:rsid w:val="00860B06"/>
    <w:rsid w:val="0086271D"/>
    <w:rsid w:val="00863535"/>
    <w:rsid w:val="00865941"/>
    <w:rsid w:val="00870D93"/>
    <w:rsid w:val="0087436F"/>
    <w:rsid w:val="00874AE2"/>
    <w:rsid w:val="008758EA"/>
    <w:rsid w:val="008760BF"/>
    <w:rsid w:val="00876770"/>
    <w:rsid w:val="008767B4"/>
    <w:rsid w:val="0087745E"/>
    <w:rsid w:val="008775A4"/>
    <w:rsid w:val="00880B2B"/>
    <w:rsid w:val="00880C46"/>
    <w:rsid w:val="008824E6"/>
    <w:rsid w:val="00882923"/>
    <w:rsid w:val="00886F9B"/>
    <w:rsid w:val="00890D23"/>
    <w:rsid w:val="008934CF"/>
    <w:rsid w:val="008941A4"/>
    <w:rsid w:val="00896442"/>
    <w:rsid w:val="0089734B"/>
    <w:rsid w:val="008A2269"/>
    <w:rsid w:val="008A55E4"/>
    <w:rsid w:val="008A6A0A"/>
    <w:rsid w:val="008A6C01"/>
    <w:rsid w:val="008A7B4C"/>
    <w:rsid w:val="008B1C40"/>
    <w:rsid w:val="008B35C6"/>
    <w:rsid w:val="008B58F8"/>
    <w:rsid w:val="008B60A8"/>
    <w:rsid w:val="008B614E"/>
    <w:rsid w:val="008B792C"/>
    <w:rsid w:val="008C1E00"/>
    <w:rsid w:val="008C33CA"/>
    <w:rsid w:val="008C43C2"/>
    <w:rsid w:val="008C4B36"/>
    <w:rsid w:val="008C5EA9"/>
    <w:rsid w:val="008C70AA"/>
    <w:rsid w:val="008D00BD"/>
    <w:rsid w:val="008D4A71"/>
    <w:rsid w:val="008D4CC8"/>
    <w:rsid w:val="008D61D3"/>
    <w:rsid w:val="008D7B9A"/>
    <w:rsid w:val="008D7D99"/>
    <w:rsid w:val="008E091E"/>
    <w:rsid w:val="008E3F5F"/>
    <w:rsid w:val="008E5A90"/>
    <w:rsid w:val="008E5E74"/>
    <w:rsid w:val="008E60F8"/>
    <w:rsid w:val="008E7C71"/>
    <w:rsid w:val="008F02F1"/>
    <w:rsid w:val="008F0D90"/>
    <w:rsid w:val="008F28E0"/>
    <w:rsid w:val="008F30AB"/>
    <w:rsid w:val="008F30F8"/>
    <w:rsid w:val="008F5AD3"/>
    <w:rsid w:val="008F696B"/>
    <w:rsid w:val="008F7AEA"/>
    <w:rsid w:val="00902C63"/>
    <w:rsid w:val="0090356A"/>
    <w:rsid w:val="00905A36"/>
    <w:rsid w:val="009113E9"/>
    <w:rsid w:val="00914A5A"/>
    <w:rsid w:val="00915267"/>
    <w:rsid w:val="00916D4B"/>
    <w:rsid w:val="009176B4"/>
    <w:rsid w:val="009208C6"/>
    <w:rsid w:val="009209B6"/>
    <w:rsid w:val="00920FCD"/>
    <w:rsid w:val="00924E7A"/>
    <w:rsid w:val="0092764B"/>
    <w:rsid w:val="0093006A"/>
    <w:rsid w:val="009314EF"/>
    <w:rsid w:val="00932834"/>
    <w:rsid w:val="0093354B"/>
    <w:rsid w:val="00933C79"/>
    <w:rsid w:val="00935359"/>
    <w:rsid w:val="009372E3"/>
    <w:rsid w:val="00937C56"/>
    <w:rsid w:val="00941446"/>
    <w:rsid w:val="00942801"/>
    <w:rsid w:val="00944195"/>
    <w:rsid w:val="009451C1"/>
    <w:rsid w:val="00945210"/>
    <w:rsid w:val="00947E68"/>
    <w:rsid w:val="009520CC"/>
    <w:rsid w:val="00953040"/>
    <w:rsid w:val="00953CC6"/>
    <w:rsid w:val="00953D65"/>
    <w:rsid w:val="00954D46"/>
    <w:rsid w:val="00957279"/>
    <w:rsid w:val="00962556"/>
    <w:rsid w:val="00962B6B"/>
    <w:rsid w:val="00964116"/>
    <w:rsid w:val="00964AF0"/>
    <w:rsid w:val="00965649"/>
    <w:rsid w:val="00976321"/>
    <w:rsid w:val="009778F9"/>
    <w:rsid w:val="009779D6"/>
    <w:rsid w:val="00977CF2"/>
    <w:rsid w:val="00977DC8"/>
    <w:rsid w:val="0098048A"/>
    <w:rsid w:val="00980C91"/>
    <w:rsid w:val="00984482"/>
    <w:rsid w:val="0098506D"/>
    <w:rsid w:val="00985511"/>
    <w:rsid w:val="00990322"/>
    <w:rsid w:val="0099243C"/>
    <w:rsid w:val="00992A8B"/>
    <w:rsid w:val="00992FFB"/>
    <w:rsid w:val="0099361C"/>
    <w:rsid w:val="009948F2"/>
    <w:rsid w:val="00994A42"/>
    <w:rsid w:val="00996537"/>
    <w:rsid w:val="009A1BE8"/>
    <w:rsid w:val="009A21A9"/>
    <w:rsid w:val="009A5C8C"/>
    <w:rsid w:val="009B0E06"/>
    <w:rsid w:val="009B18FF"/>
    <w:rsid w:val="009B21A1"/>
    <w:rsid w:val="009B23AC"/>
    <w:rsid w:val="009B4B14"/>
    <w:rsid w:val="009B7093"/>
    <w:rsid w:val="009B7B5D"/>
    <w:rsid w:val="009C159E"/>
    <w:rsid w:val="009C22AE"/>
    <w:rsid w:val="009C330B"/>
    <w:rsid w:val="009C49F8"/>
    <w:rsid w:val="009C71AE"/>
    <w:rsid w:val="009C71B4"/>
    <w:rsid w:val="009D0CDF"/>
    <w:rsid w:val="009D191C"/>
    <w:rsid w:val="009D1F51"/>
    <w:rsid w:val="009D6F93"/>
    <w:rsid w:val="009E1448"/>
    <w:rsid w:val="009E1F38"/>
    <w:rsid w:val="009E2149"/>
    <w:rsid w:val="009E5CA7"/>
    <w:rsid w:val="009E6C21"/>
    <w:rsid w:val="009F084F"/>
    <w:rsid w:val="009F5877"/>
    <w:rsid w:val="009F62DF"/>
    <w:rsid w:val="009F6450"/>
    <w:rsid w:val="00A01E6D"/>
    <w:rsid w:val="00A02611"/>
    <w:rsid w:val="00A03308"/>
    <w:rsid w:val="00A048A2"/>
    <w:rsid w:val="00A10783"/>
    <w:rsid w:val="00A11519"/>
    <w:rsid w:val="00A15B72"/>
    <w:rsid w:val="00A16367"/>
    <w:rsid w:val="00A174A0"/>
    <w:rsid w:val="00A17F89"/>
    <w:rsid w:val="00A20654"/>
    <w:rsid w:val="00A21703"/>
    <w:rsid w:val="00A242B2"/>
    <w:rsid w:val="00A31E66"/>
    <w:rsid w:val="00A33EBC"/>
    <w:rsid w:val="00A357BC"/>
    <w:rsid w:val="00A40565"/>
    <w:rsid w:val="00A406BE"/>
    <w:rsid w:val="00A40C1A"/>
    <w:rsid w:val="00A43D27"/>
    <w:rsid w:val="00A44822"/>
    <w:rsid w:val="00A45ED0"/>
    <w:rsid w:val="00A466B5"/>
    <w:rsid w:val="00A47849"/>
    <w:rsid w:val="00A51EC6"/>
    <w:rsid w:val="00A54D21"/>
    <w:rsid w:val="00A55A4B"/>
    <w:rsid w:val="00A56F03"/>
    <w:rsid w:val="00A62D74"/>
    <w:rsid w:val="00A63066"/>
    <w:rsid w:val="00A65D2E"/>
    <w:rsid w:val="00A66176"/>
    <w:rsid w:val="00A676C4"/>
    <w:rsid w:val="00A718B7"/>
    <w:rsid w:val="00A71A39"/>
    <w:rsid w:val="00A7378C"/>
    <w:rsid w:val="00A74B7A"/>
    <w:rsid w:val="00A74C6A"/>
    <w:rsid w:val="00A75681"/>
    <w:rsid w:val="00A7629D"/>
    <w:rsid w:val="00A81906"/>
    <w:rsid w:val="00A84D45"/>
    <w:rsid w:val="00A90F69"/>
    <w:rsid w:val="00A92CDD"/>
    <w:rsid w:val="00A93D78"/>
    <w:rsid w:val="00A9416C"/>
    <w:rsid w:val="00A94A04"/>
    <w:rsid w:val="00A971E9"/>
    <w:rsid w:val="00AA0B97"/>
    <w:rsid w:val="00AA19B4"/>
    <w:rsid w:val="00AA25AE"/>
    <w:rsid w:val="00AA26C9"/>
    <w:rsid w:val="00AA42B8"/>
    <w:rsid w:val="00AA4D8D"/>
    <w:rsid w:val="00AB1387"/>
    <w:rsid w:val="00AB27DF"/>
    <w:rsid w:val="00AB3D1D"/>
    <w:rsid w:val="00AB4609"/>
    <w:rsid w:val="00AB50BB"/>
    <w:rsid w:val="00AB714A"/>
    <w:rsid w:val="00AC0365"/>
    <w:rsid w:val="00AC3244"/>
    <w:rsid w:val="00AC331D"/>
    <w:rsid w:val="00AC4A33"/>
    <w:rsid w:val="00AC59BF"/>
    <w:rsid w:val="00AC5CBB"/>
    <w:rsid w:val="00AC5E63"/>
    <w:rsid w:val="00AC6517"/>
    <w:rsid w:val="00AC7417"/>
    <w:rsid w:val="00AC7F53"/>
    <w:rsid w:val="00AD0494"/>
    <w:rsid w:val="00AD0701"/>
    <w:rsid w:val="00AD1BDA"/>
    <w:rsid w:val="00AD249E"/>
    <w:rsid w:val="00AD5FD1"/>
    <w:rsid w:val="00AD630D"/>
    <w:rsid w:val="00AE0220"/>
    <w:rsid w:val="00AE16C5"/>
    <w:rsid w:val="00AE1E99"/>
    <w:rsid w:val="00AE2246"/>
    <w:rsid w:val="00AE376D"/>
    <w:rsid w:val="00AE5A4A"/>
    <w:rsid w:val="00AE5A97"/>
    <w:rsid w:val="00AE5DCE"/>
    <w:rsid w:val="00AE61E5"/>
    <w:rsid w:val="00AE6F76"/>
    <w:rsid w:val="00AE7BAD"/>
    <w:rsid w:val="00AF0510"/>
    <w:rsid w:val="00AF175B"/>
    <w:rsid w:val="00B0235C"/>
    <w:rsid w:val="00B06964"/>
    <w:rsid w:val="00B0781D"/>
    <w:rsid w:val="00B0798F"/>
    <w:rsid w:val="00B10513"/>
    <w:rsid w:val="00B11572"/>
    <w:rsid w:val="00B11FFB"/>
    <w:rsid w:val="00B12940"/>
    <w:rsid w:val="00B13163"/>
    <w:rsid w:val="00B13ACE"/>
    <w:rsid w:val="00B140ED"/>
    <w:rsid w:val="00B1695A"/>
    <w:rsid w:val="00B16FCB"/>
    <w:rsid w:val="00B22851"/>
    <w:rsid w:val="00B238E0"/>
    <w:rsid w:val="00B238E8"/>
    <w:rsid w:val="00B23DA3"/>
    <w:rsid w:val="00B24A21"/>
    <w:rsid w:val="00B275BE"/>
    <w:rsid w:val="00B3468D"/>
    <w:rsid w:val="00B34B17"/>
    <w:rsid w:val="00B36DBF"/>
    <w:rsid w:val="00B36F12"/>
    <w:rsid w:val="00B379E2"/>
    <w:rsid w:val="00B403FC"/>
    <w:rsid w:val="00B4096E"/>
    <w:rsid w:val="00B43A11"/>
    <w:rsid w:val="00B43B2E"/>
    <w:rsid w:val="00B44619"/>
    <w:rsid w:val="00B464F4"/>
    <w:rsid w:val="00B465D9"/>
    <w:rsid w:val="00B518BD"/>
    <w:rsid w:val="00B519EA"/>
    <w:rsid w:val="00B51F73"/>
    <w:rsid w:val="00B520C6"/>
    <w:rsid w:val="00B554F5"/>
    <w:rsid w:val="00B55B80"/>
    <w:rsid w:val="00B5604C"/>
    <w:rsid w:val="00B57F3F"/>
    <w:rsid w:val="00B6258E"/>
    <w:rsid w:val="00B62BF8"/>
    <w:rsid w:val="00B6454A"/>
    <w:rsid w:val="00B660B9"/>
    <w:rsid w:val="00B667A9"/>
    <w:rsid w:val="00B71EF0"/>
    <w:rsid w:val="00B74BFB"/>
    <w:rsid w:val="00B756AB"/>
    <w:rsid w:val="00B77B42"/>
    <w:rsid w:val="00B77EF4"/>
    <w:rsid w:val="00B80062"/>
    <w:rsid w:val="00B81C3C"/>
    <w:rsid w:val="00B81EF3"/>
    <w:rsid w:val="00B8451C"/>
    <w:rsid w:val="00B86AA7"/>
    <w:rsid w:val="00B86B4E"/>
    <w:rsid w:val="00B86DF5"/>
    <w:rsid w:val="00B9164B"/>
    <w:rsid w:val="00B93E26"/>
    <w:rsid w:val="00B953EC"/>
    <w:rsid w:val="00B96EB3"/>
    <w:rsid w:val="00BA0109"/>
    <w:rsid w:val="00BA197F"/>
    <w:rsid w:val="00BA2414"/>
    <w:rsid w:val="00BA4782"/>
    <w:rsid w:val="00BA550B"/>
    <w:rsid w:val="00BB25F5"/>
    <w:rsid w:val="00BB36C9"/>
    <w:rsid w:val="00BB51F1"/>
    <w:rsid w:val="00BC142D"/>
    <w:rsid w:val="00BC2C67"/>
    <w:rsid w:val="00BC3012"/>
    <w:rsid w:val="00BC3B18"/>
    <w:rsid w:val="00BC44C5"/>
    <w:rsid w:val="00BC4E1C"/>
    <w:rsid w:val="00BC50F4"/>
    <w:rsid w:val="00BD044A"/>
    <w:rsid w:val="00BD054C"/>
    <w:rsid w:val="00BD07A6"/>
    <w:rsid w:val="00BD23EE"/>
    <w:rsid w:val="00BD312A"/>
    <w:rsid w:val="00BD4CCA"/>
    <w:rsid w:val="00BE083D"/>
    <w:rsid w:val="00BE0E0E"/>
    <w:rsid w:val="00BE38CD"/>
    <w:rsid w:val="00BE520D"/>
    <w:rsid w:val="00BE5692"/>
    <w:rsid w:val="00BE63F7"/>
    <w:rsid w:val="00BE7230"/>
    <w:rsid w:val="00BF093A"/>
    <w:rsid w:val="00BF203F"/>
    <w:rsid w:val="00BF6A65"/>
    <w:rsid w:val="00BF79F9"/>
    <w:rsid w:val="00C01E23"/>
    <w:rsid w:val="00C02810"/>
    <w:rsid w:val="00C03835"/>
    <w:rsid w:val="00C03E32"/>
    <w:rsid w:val="00C0431D"/>
    <w:rsid w:val="00C056A3"/>
    <w:rsid w:val="00C05A4C"/>
    <w:rsid w:val="00C07D05"/>
    <w:rsid w:val="00C14140"/>
    <w:rsid w:val="00C14C85"/>
    <w:rsid w:val="00C20A85"/>
    <w:rsid w:val="00C21B09"/>
    <w:rsid w:val="00C26C30"/>
    <w:rsid w:val="00C26F2E"/>
    <w:rsid w:val="00C3051B"/>
    <w:rsid w:val="00C31841"/>
    <w:rsid w:val="00C33A0D"/>
    <w:rsid w:val="00C344F4"/>
    <w:rsid w:val="00C35683"/>
    <w:rsid w:val="00C362CF"/>
    <w:rsid w:val="00C36478"/>
    <w:rsid w:val="00C402B8"/>
    <w:rsid w:val="00C41D4E"/>
    <w:rsid w:val="00C42104"/>
    <w:rsid w:val="00C4225C"/>
    <w:rsid w:val="00C44097"/>
    <w:rsid w:val="00C4477F"/>
    <w:rsid w:val="00C479F2"/>
    <w:rsid w:val="00C47C45"/>
    <w:rsid w:val="00C51E26"/>
    <w:rsid w:val="00C52004"/>
    <w:rsid w:val="00C53690"/>
    <w:rsid w:val="00C60143"/>
    <w:rsid w:val="00C60A50"/>
    <w:rsid w:val="00C62207"/>
    <w:rsid w:val="00C62C5A"/>
    <w:rsid w:val="00C63F32"/>
    <w:rsid w:val="00C64688"/>
    <w:rsid w:val="00C6481F"/>
    <w:rsid w:val="00C653D2"/>
    <w:rsid w:val="00C65415"/>
    <w:rsid w:val="00C66BB6"/>
    <w:rsid w:val="00C66FA2"/>
    <w:rsid w:val="00C6721A"/>
    <w:rsid w:val="00C75BE8"/>
    <w:rsid w:val="00C75F8E"/>
    <w:rsid w:val="00C76B31"/>
    <w:rsid w:val="00C80945"/>
    <w:rsid w:val="00C8266B"/>
    <w:rsid w:val="00C82AA0"/>
    <w:rsid w:val="00C868F5"/>
    <w:rsid w:val="00C86976"/>
    <w:rsid w:val="00C86ADF"/>
    <w:rsid w:val="00C901B5"/>
    <w:rsid w:val="00C9036F"/>
    <w:rsid w:val="00C9125A"/>
    <w:rsid w:val="00C94E8F"/>
    <w:rsid w:val="00C957BC"/>
    <w:rsid w:val="00C96A8A"/>
    <w:rsid w:val="00CA0786"/>
    <w:rsid w:val="00CA2067"/>
    <w:rsid w:val="00CA265E"/>
    <w:rsid w:val="00CA4123"/>
    <w:rsid w:val="00CA47C3"/>
    <w:rsid w:val="00CA50CB"/>
    <w:rsid w:val="00CA649A"/>
    <w:rsid w:val="00CA7E90"/>
    <w:rsid w:val="00CB07E6"/>
    <w:rsid w:val="00CB1B94"/>
    <w:rsid w:val="00CB2835"/>
    <w:rsid w:val="00CC0BAC"/>
    <w:rsid w:val="00CC17A8"/>
    <w:rsid w:val="00CC1A57"/>
    <w:rsid w:val="00CC2A49"/>
    <w:rsid w:val="00CC2FF1"/>
    <w:rsid w:val="00CC63B4"/>
    <w:rsid w:val="00CC7CFE"/>
    <w:rsid w:val="00CD1D28"/>
    <w:rsid w:val="00CD2B84"/>
    <w:rsid w:val="00CD4992"/>
    <w:rsid w:val="00CD50FF"/>
    <w:rsid w:val="00CD5F5E"/>
    <w:rsid w:val="00CE052C"/>
    <w:rsid w:val="00CE294A"/>
    <w:rsid w:val="00CE386C"/>
    <w:rsid w:val="00CE4142"/>
    <w:rsid w:val="00CE61B2"/>
    <w:rsid w:val="00CE744B"/>
    <w:rsid w:val="00CF1135"/>
    <w:rsid w:val="00CF17B0"/>
    <w:rsid w:val="00CF33BD"/>
    <w:rsid w:val="00CF5637"/>
    <w:rsid w:val="00CF7B65"/>
    <w:rsid w:val="00D00CFB"/>
    <w:rsid w:val="00D02071"/>
    <w:rsid w:val="00D069A8"/>
    <w:rsid w:val="00D06FF2"/>
    <w:rsid w:val="00D07BCA"/>
    <w:rsid w:val="00D10F3E"/>
    <w:rsid w:val="00D1124D"/>
    <w:rsid w:val="00D11B2D"/>
    <w:rsid w:val="00D132FE"/>
    <w:rsid w:val="00D133F7"/>
    <w:rsid w:val="00D149F5"/>
    <w:rsid w:val="00D22019"/>
    <w:rsid w:val="00D2244F"/>
    <w:rsid w:val="00D2258B"/>
    <w:rsid w:val="00D23334"/>
    <w:rsid w:val="00D30244"/>
    <w:rsid w:val="00D355F3"/>
    <w:rsid w:val="00D375E1"/>
    <w:rsid w:val="00D415AC"/>
    <w:rsid w:val="00D46279"/>
    <w:rsid w:val="00D464E9"/>
    <w:rsid w:val="00D52C2F"/>
    <w:rsid w:val="00D55967"/>
    <w:rsid w:val="00D563DA"/>
    <w:rsid w:val="00D56481"/>
    <w:rsid w:val="00D57B11"/>
    <w:rsid w:val="00D600E9"/>
    <w:rsid w:val="00D61DF2"/>
    <w:rsid w:val="00D638F8"/>
    <w:rsid w:val="00D63D34"/>
    <w:rsid w:val="00D64C90"/>
    <w:rsid w:val="00D653F1"/>
    <w:rsid w:val="00D663F8"/>
    <w:rsid w:val="00D67A88"/>
    <w:rsid w:val="00D67D12"/>
    <w:rsid w:val="00D721C0"/>
    <w:rsid w:val="00D75C97"/>
    <w:rsid w:val="00D77664"/>
    <w:rsid w:val="00D80F8B"/>
    <w:rsid w:val="00D8659A"/>
    <w:rsid w:val="00D86D52"/>
    <w:rsid w:val="00D877FA"/>
    <w:rsid w:val="00D91088"/>
    <w:rsid w:val="00D93A97"/>
    <w:rsid w:val="00D97F08"/>
    <w:rsid w:val="00DA2016"/>
    <w:rsid w:val="00DA498A"/>
    <w:rsid w:val="00DA4F12"/>
    <w:rsid w:val="00DB0608"/>
    <w:rsid w:val="00DB1826"/>
    <w:rsid w:val="00DB1A83"/>
    <w:rsid w:val="00DB26F7"/>
    <w:rsid w:val="00DB30B6"/>
    <w:rsid w:val="00DB3C88"/>
    <w:rsid w:val="00DB3F26"/>
    <w:rsid w:val="00DB51A1"/>
    <w:rsid w:val="00DB5C66"/>
    <w:rsid w:val="00DB704B"/>
    <w:rsid w:val="00DC3B2D"/>
    <w:rsid w:val="00DC61E7"/>
    <w:rsid w:val="00DC6751"/>
    <w:rsid w:val="00DD1ECD"/>
    <w:rsid w:val="00DD20FE"/>
    <w:rsid w:val="00DD23EC"/>
    <w:rsid w:val="00DD3326"/>
    <w:rsid w:val="00DD542D"/>
    <w:rsid w:val="00DD55A4"/>
    <w:rsid w:val="00DD740D"/>
    <w:rsid w:val="00DD762B"/>
    <w:rsid w:val="00DE0810"/>
    <w:rsid w:val="00DE407F"/>
    <w:rsid w:val="00DE4093"/>
    <w:rsid w:val="00DE47DE"/>
    <w:rsid w:val="00DE4F5B"/>
    <w:rsid w:val="00DE5326"/>
    <w:rsid w:val="00DF041D"/>
    <w:rsid w:val="00DF09AD"/>
    <w:rsid w:val="00DF3563"/>
    <w:rsid w:val="00DF42BF"/>
    <w:rsid w:val="00DF4975"/>
    <w:rsid w:val="00DF67D5"/>
    <w:rsid w:val="00DF67FE"/>
    <w:rsid w:val="00E02EC7"/>
    <w:rsid w:val="00E0301B"/>
    <w:rsid w:val="00E03DF8"/>
    <w:rsid w:val="00E0502F"/>
    <w:rsid w:val="00E053DE"/>
    <w:rsid w:val="00E05D76"/>
    <w:rsid w:val="00E0620A"/>
    <w:rsid w:val="00E07C10"/>
    <w:rsid w:val="00E07CAB"/>
    <w:rsid w:val="00E12706"/>
    <w:rsid w:val="00E14892"/>
    <w:rsid w:val="00E1547B"/>
    <w:rsid w:val="00E15D5A"/>
    <w:rsid w:val="00E22937"/>
    <w:rsid w:val="00E22E97"/>
    <w:rsid w:val="00E23AFE"/>
    <w:rsid w:val="00E262A5"/>
    <w:rsid w:val="00E27D0F"/>
    <w:rsid w:val="00E3016C"/>
    <w:rsid w:val="00E3195B"/>
    <w:rsid w:val="00E32877"/>
    <w:rsid w:val="00E346FC"/>
    <w:rsid w:val="00E34858"/>
    <w:rsid w:val="00E35E31"/>
    <w:rsid w:val="00E3670B"/>
    <w:rsid w:val="00E369A8"/>
    <w:rsid w:val="00E369CA"/>
    <w:rsid w:val="00E36EEC"/>
    <w:rsid w:val="00E373F4"/>
    <w:rsid w:val="00E40601"/>
    <w:rsid w:val="00E40A44"/>
    <w:rsid w:val="00E41733"/>
    <w:rsid w:val="00E41B96"/>
    <w:rsid w:val="00E424BF"/>
    <w:rsid w:val="00E42970"/>
    <w:rsid w:val="00E42AEC"/>
    <w:rsid w:val="00E50A11"/>
    <w:rsid w:val="00E51B76"/>
    <w:rsid w:val="00E54433"/>
    <w:rsid w:val="00E556FD"/>
    <w:rsid w:val="00E564F8"/>
    <w:rsid w:val="00E573C9"/>
    <w:rsid w:val="00E579AE"/>
    <w:rsid w:val="00E6089A"/>
    <w:rsid w:val="00E61CEE"/>
    <w:rsid w:val="00E62DC2"/>
    <w:rsid w:val="00E6351A"/>
    <w:rsid w:val="00E6379E"/>
    <w:rsid w:val="00E63A71"/>
    <w:rsid w:val="00E65656"/>
    <w:rsid w:val="00E65BC0"/>
    <w:rsid w:val="00E65DC5"/>
    <w:rsid w:val="00E669AE"/>
    <w:rsid w:val="00E67078"/>
    <w:rsid w:val="00E6753F"/>
    <w:rsid w:val="00E67883"/>
    <w:rsid w:val="00E71868"/>
    <w:rsid w:val="00E723B4"/>
    <w:rsid w:val="00E72B4D"/>
    <w:rsid w:val="00E73E3B"/>
    <w:rsid w:val="00E74051"/>
    <w:rsid w:val="00E74D60"/>
    <w:rsid w:val="00E75CAF"/>
    <w:rsid w:val="00E8100F"/>
    <w:rsid w:val="00E813B8"/>
    <w:rsid w:val="00E81C3E"/>
    <w:rsid w:val="00E826F7"/>
    <w:rsid w:val="00E84DF3"/>
    <w:rsid w:val="00E85010"/>
    <w:rsid w:val="00E87F72"/>
    <w:rsid w:val="00E96438"/>
    <w:rsid w:val="00E96762"/>
    <w:rsid w:val="00EA071C"/>
    <w:rsid w:val="00EA25DE"/>
    <w:rsid w:val="00EA290C"/>
    <w:rsid w:val="00EA7CE0"/>
    <w:rsid w:val="00EB1004"/>
    <w:rsid w:val="00EB108F"/>
    <w:rsid w:val="00EB1409"/>
    <w:rsid w:val="00EB1A53"/>
    <w:rsid w:val="00EB36B0"/>
    <w:rsid w:val="00EB5D1E"/>
    <w:rsid w:val="00EB5E21"/>
    <w:rsid w:val="00EC01DA"/>
    <w:rsid w:val="00EC08AD"/>
    <w:rsid w:val="00EC38FD"/>
    <w:rsid w:val="00EC4245"/>
    <w:rsid w:val="00EC4247"/>
    <w:rsid w:val="00EC4DE4"/>
    <w:rsid w:val="00EC5D52"/>
    <w:rsid w:val="00EC73EB"/>
    <w:rsid w:val="00EC7DD1"/>
    <w:rsid w:val="00ED018D"/>
    <w:rsid w:val="00ED063F"/>
    <w:rsid w:val="00ED10D5"/>
    <w:rsid w:val="00ED3137"/>
    <w:rsid w:val="00ED41D2"/>
    <w:rsid w:val="00ED456F"/>
    <w:rsid w:val="00EE0581"/>
    <w:rsid w:val="00EE05BC"/>
    <w:rsid w:val="00EE3204"/>
    <w:rsid w:val="00EE44C8"/>
    <w:rsid w:val="00EF0E66"/>
    <w:rsid w:val="00EF1795"/>
    <w:rsid w:val="00EF2E30"/>
    <w:rsid w:val="00EF42FD"/>
    <w:rsid w:val="00F01042"/>
    <w:rsid w:val="00F015DF"/>
    <w:rsid w:val="00F0277D"/>
    <w:rsid w:val="00F02AFF"/>
    <w:rsid w:val="00F10DC6"/>
    <w:rsid w:val="00F12907"/>
    <w:rsid w:val="00F1411C"/>
    <w:rsid w:val="00F145EE"/>
    <w:rsid w:val="00F23E38"/>
    <w:rsid w:val="00F243B0"/>
    <w:rsid w:val="00F245CD"/>
    <w:rsid w:val="00F27243"/>
    <w:rsid w:val="00F30303"/>
    <w:rsid w:val="00F30EB6"/>
    <w:rsid w:val="00F30FA7"/>
    <w:rsid w:val="00F31EB9"/>
    <w:rsid w:val="00F344D1"/>
    <w:rsid w:val="00F34B1D"/>
    <w:rsid w:val="00F34CD8"/>
    <w:rsid w:val="00F34F03"/>
    <w:rsid w:val="00F3701A"/>
    <w:rsid w:val="00F403EC"/>
    <w:rsid w:val="00F40C11"/>
    <w:rsid w:val="00F41344"/>
    <w:rsid w:val="00F420AE"/>
    <w:rsid w:val="00F427BE"/>
    <w:rsid w:val="00F434C3"/>
    <w:rsid w:val="00F445D3"/>
    <w:rsid w:val="00F47A2B"/>
    <w:rsid w:val="00F5021C"/>
    <w:rsid w:val="00F50A26"/>
    <w:rsid w:val="00F53293"/>
    <w:rsid w:val="00F54BD1"/>
    <w:rsid w:val="00F54EF5"/>
    <w:rsid w:val="00F55378"/>
    <w:rsid w:val="00F62515"/>
    <w:rsid w:val="00F6302E"/>
    <w:rsid w:val="00F64CCD"/>
    <w:rsid w:val="00F64D58"/>
    <w:rsid w:val="00F65EB7"/>
    <w:rsid w:val="00F66B2A"/>
    <w:rsid w:val="00F66CDD"/>
    <w:rsid w:val="00F67064"/>
    <w:rsid w:val="00F678E6"/>
    <w:rsid w:val="00F7059F"/>
    <w:rsid w:val="00F70B46"/>
    <w:rsid w:val="00F74A7D"/>
    <w:rsid w:val="00F750C3"/>
    <w:rsid w:val="00F7622B"/>
    <w:rsid w:val="00F76A8D"/>
    <w:rsid w:val="00F800D9"/>
    <w:rsid w:val="00F80288"/>
    <w:rsid w:val="00F81C63"/>
    <w:rsid w:val="00F81F17"/>
    <w:rsid w:val="00F829D7"/>
    <w:rsid w:val="00F830F1"/>
    <w:rsid w:val="00F845F8"/>
    <w:rsid w:val="00F85A74"/>
    <w:rsid w:val="00F85E50"/>
    <w:rsid w:val="00F91588"/>
    <w:rsid w:val="00F94A6E"/>
    <w:rsid w:val="00FA4848"/>
    <w:rsid w:val="00FA6960"/>
    <w:rsid w:val="00FA74A6"/>
    <w:rsid w:val="00FA7B27"/>
    <w:rsid w:val="00FA7DB3"/>
    <w:rsid w:val="00FB00EF"/>
    <w:rsid w:val="00FB0779"/>
    <w:rsid w:val="00FB0E0B"/>
    <w:rsid w:val="00FB171B"/>
    <w:rsid w:val="00FB62DF"/>
    <w:rsid w:val="00FB79B2"/>
    <w:rsid w:val="00FC0300"/>
    <w:rsid w:val="00FC05DE"/>
    <w:rsid w:val="00FC0A7E"/>
    <w:rsid w:val="00FC0FD7"/>
    <w:rsid w:val="00FC1C3F"/>
    <w:rsid w:val="00FC2C04"/>
    <w:rsid w:val="00FC6B66"/>
    <w:rsid w:val="00FD0515"/>
    <w:rsid w:val="00FD0D12"/>
    <w:rsid w:val="00FD101C"/>
    <w:rsid w:val="00FD3C2E"/>
    <w:rsid w:val="00FD4609"/>
    <w:rsid w:val="00FD6C2D"/>
    <w:rsid w:val="00FD74A2"/>
    <w:rsid w:val="00FD74F6"/>
    <w:rsid w:val="00FE05B2"/>
    <w:rsid w:val="00FE07FC"/>
    <w:rsid w:val="00FE0BE5"/>
    <w:rsid w:val="00FE330E"/>
    <w:rsid w:val="00FE398C"/>
    <w:rsid w:val="00FE4814"/>
    <w:rsid w:val="00FE53A7"/>
    <w:rsid w:val="00FE5CF0"/>
    <w:rsid w:val="00FE705C"/>
    <w:rsid w:val="00FE7C61"/>
    <w:rsid w:val="00FF2714"/>
    <w:rsid w:val="00FF3BAE"/>
    <w:rsid w:val="00FF458E"/>
    <w:rsid w:val="00FF54B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FD0BEF"/>
  <w15:docId w15:val="{E3A70B17-8062-4111-900D-07048BE41F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F1633"/>
    <w:rPr>
      <w:rFonts w:ascii="Calibri" w:eastAsia="Calibri" w:hAnsi="Calibri" w:cs="Calibri"/>
      <w:lang w:eastAsia="ar-SA"/>
    </w:rPr>
  </w:style>
  <w:style w:type="paragraph" w:styleId="Heading2">
    <w:name w:val="heading 2"/>
    <w:basedOn w:val="Normal"/>
    <w:next w:val="Normal"/>
    <w:link w:val="Heading2Char"/>
    <w:uiPriority w:val="9"/>
    <w:unhideWhenUsed/>
    <w:qFormat/>
    <w:rsid w:val="00B11FFB"/>
    <w:pPr>
      <w:keepNext/>
      <w:keepLines/>
      <w:spacing w:before="160" w:after="80" w:line="259" w:lineRule="auto"/>
      <w:outlineLvl w:val="1"/>
    </w:pPr>
    <w:rPr>
      <w:rFonts w:asciiTheme="majorHAnsi" w:eastAsiaTheme="majorEastAsia" w:hAnsiTheme="majorHAnsi" w:cstheme="majorBidi"/>
      <w:color w:val="0B5294" w:themeColor="accent1" w:themeShade="BF"/>
      <w:sz w:val="32"/>
      <w:szCs w:val="3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7B298C"/>
    <w:pPr>
      <w:tabs>
        <w:tab w:val="center" w:pos="4513"/>
        <w:tab w:val="right" w:pos="9026"/>
      </w:tabs>
      <w:spacing w:after="0" w:line="240" w:lineRule="auto"/>
    </w:pPr>
  </w:style>
  <w:style w:type="character" w:customStyle="1" w:styleId="HeaderChar">
    <w:name w:val="Header Char"/>
    <w:basedOn w:val="DefaultParagraphFont"/>
    <w:link w:val="Header"/>
    <w:uiPriority w:val="99"/>
    <w:rsid w:val="007B298C"/>
  </w:style>
  <w:style w:type="paragraph" w:styleId="Footer">
    <w:name w:val="footer"/>
    <w:basedOn w:val="Normal"/>
    <w:link w:val="FooterChar"/>
    <w:uiPriority w:val="99"/>
    <w:unhideWhenUsed/>
    <w:rsid w:val="007B298C"/>
    <w:pPr>
      <w:tabs>
        <w:tab w:val="center" w:pos="4513"/>
        <w:tab w:val="right" w:pos="9026"/>
      </w:tabs>
      <w:spacing w:after="0" w:line="240" w:lineRule="auto"/>
    </w:pPr>
  </w:style>
  <w:style w:type="character" w:customStyle="1" w:styleId="FooterChar">
    <w:name w:val="Footer Char"/>
    <w:basedOn w:val="DefaultParagraphFont"/>
    <w:link w:val="Footer"/>
    <w:uiPriority w:val="99"/>
    <w:rsid w:val="007B298C"/>
  </w:style>
  <w:style w:type="paragraph" w:styleId="BalloonText">
    <w:name w:val="Balloon Text"/>
    <w:basedOn w:val="Normal"/>
    <w:link w:val="BalloonTextChar"/>
    <w:uiPriority w:val="99"/>
    <w:semiHidden/>
    <w:unhideWhenUsed/>
    <w:rsid w:val="007B298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B298C"/>
    <w:rPr>
      <w:rFonts w:ascii="Tahoma" w:hAnsi="Tahoma" w:cs="Tahoma"/>
      <w:sz w:val="16"/>
      <w:szCs w:val="16"/>
    </w:rPr>
  </w:style>
  <w:style w:type="table" w:styleId="TableGrid">
    <w:name w:val="Table Grid"/>
    <w:basedOn w:val="TableNormal"/>
    <w:uiPriority w:val="39"/>
    <w:rsid w:val="007B298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SpacingChar">
    <w:name w:val="No Spacing Char"/>
    <w:basedOn w:val="DefaultParagraphFont"/>
    <w:link w:val="NoSpacing1"/>
    <w:locked/>
    <w:rsid w:val="007B298C"/>
    <w:rPr>
      <w:lang w:val="en-US" w:eastAsia="ja-JP"/>
    </w:rPr>
  </w:style>
  <w:style w:type="paragraph" w:customStyle="1" w:styleId="NoSpacing1">
    <w:name w:val="No Spacing1"/>
    <w:link w:val="NoSpacingChar"/>
    <w:qFormat/>
    <w:rsid w:val="007B298C"/>
    <w:pPr>
      <w:spacing w:after="0" w:line="240" w:lineRule="auto"/>
    </w:pPr>
    <w:rPr>
      <w:lang w:val="en-US" w:eastAsia="ja-JP"/>
    </w:rPr>
  </w:style>
  <w:style w:type="paragraph" w:styleId="Title">
    <w:name w:val="Title"/>
    <w:basedOn w:val="Normal"/>
    <w:next w:val="Normal"/>
    <w:link w:val="TitleChar"/>
    <w:uiPriority w:val="10"/>
    <w:qFormat/>
    <w:rsid w:val="007B298C"/>
    <w:pPr>
      <w:pBdr>
        <w:bottom w:val="single" w:sz="8" w:space="4" w:color="0F6FC6" w:themeColor="accent1"/>
      </w:pBdr>
      <w:spacing w:after="300" w:line="240" w:lineRule="auto"/>
      <w:contextualSpacing/>
    </w:pPr>
    <w:rPr>
      <w:rFonts w:asciiTheme="majorHAnsi" w:eastAsiaTheme="majorEastAsia" w:hAnsiTheme="majorHAnsi" w:cstheme="majorBidi"/>
      <w:color w:val="03485B" w:themeColor="text2" w:themeShade="BF"/>
      <w:spacing w:val="5"/>
      <w:kern w:val="28"/>
      <w:sz w:val="52"/>
      <w:szCs w:val="52"/>
      <w:lang w:val="en-US" w:eastAsia="ja-JP"/>
    </w:rPr>
  </w:style>
  <w:style w:type="character" w:customStyle="1" w:styleId="TitleChar">
    <w:name w:val="Title Char"/>
    <w:basedOn w:val="DefaultParagraphFont"/>
    <w:link w:val="Title"/>
    <w:uiPriority w:val="10"/>
    <w:rsid w:val="007B298C"/>
    <w:rPr>
      <w:rFonts w:asciiTheme="majorHAnsi" w:eastAsiaTheme="majorEastAsia" w:hAnsiTheme="majorHAnsi" w:cstheme="majorBidi"/>
      <w:color w:val="03485B" w:themeColor="text2" w:themeShade="BF"/>
      <w:spacing w:val="5"/>
      <w:kern w:val="28"/>
      <w:sz w:val="52"/>
      <w:szCs w:val="52"/>
      <w:lang w:val="en-US" w:eastAsia="ja-JP"/>
    </w:rPr>
  </w:style>
  <w:style w:type="paragraph" w:styleId="Subtitle">
    <w:name w:val="Subtitle"/>
    <w:basedOn w:val="Normal"/>
    <w:next w:val="Normal"/>
    <w:link w:val="SubtitleChar"/>
    <w:uiPriority w:val="11"/>
    <w:qFormat/>
    <w:rsid w:val="007B298C"/>
    <w:pPr>
      <w:numPr>
        <w:ilvl w:val="1"/>
      </w:numPr>
    </w:pPr>
    <w:rPr>
      <w:rFonts w:asciiTheme="majorHAnsi" w:eastAsiaTheme="majorEastAsia" w:hAnsiTheme="majorHAnsi" w:cstheme="majorBidi"/>
      <w:i/>
      <w:iCs/>
      <w:color w:val="0F6FC6" w:themeColor="accent1"/>
      <w:spacing w:val="15"/>
      <w:sz w:val="24"/>
      <w:szCs w:val="24"/>
      <w:lang w:val="en-US" w:eastAsia="ja-JP"/>
    </w:rPr>
  </w:style>
  <w:style w:type="character" w:customStyle="1" w:styleId="SubtitleChar">
    <w:name w:val="Subtitle Char"/>
    <w:basedOn w:val="DefaultParagraphFont"/>
    <w:link w:val="Subtitle"/>
    <w:uiPriority w:val="11"/>
    <w:rsid w:val="007B298C"/>
    <w:rPr>
      <w:rFonts w:asciiTheme="majorHAnsi" w:eastAsiaTheme="majorEastAsia" w:hAnsiTheme="majorHAnsi" w:cstheme="majorBidi"/>
      <w:i/>
      <w:iCs/>
      <w:color w:val="0F6FC6" w:themeColor="accent1"/>
      <w:spacing w:val="15"/>
      <w:sz w:val="24"/>
      <w:szCs w:val="24"/>
      <w:lang w:val="en-US" w:eastAsia="ja-JP"/>
    </w:rPr>
  </w:style>
  <w:style w:type="paragraph" w:styleId="NoSpacing">
    <w:name w:val="No Spacing"/>
    <w:uiPriority w:val="1"/>
    <w:qFormat/>
    <w:rsid w:val="007B298C"/>
    <w:pPr>
      <w:spacing w:after="0" w:line="240" w:lineRule="auto"/>
    </w:pPr>
    <w:rPr>
      <w:rFonts w:eastAsiaTheme="minorEastAsia"/>
      <w:lang w:val="en-US" w:eastAsia="ja-JP"/>
    </w:rPr>
  </w:style>
  <w:style w:type="character" w:styleId="Hyperlink">
    <w:name w:val="Hyperlink"/>
    <w:basedOn w:val="DefaultParagraphFont"/>
    <w:uiPriority w:val="99"/>
    <w:unhideWhenUsed/>
    <w:rsid w:val="007B298C"/>
    <w:rPr>
      <w:color w:val="0000FF"/>
      <w:u w:val="single"/>
    </w:rPr>
  </w:style>
  <w:style w:type="paragraph" w:styleId="ListParagraph">
    <w:name w:val="List Paragraph"/>
    <w:basedOn w:val="Normal"/>
    <w:uiPriority w:val="34"/>
    <w:qFormat/>
    <w:rsid w:val="007B298C"/>
    <w:pPr>
      <w:ind w:left="720"/>
      <w:contextualSpacing/>
    </w:pPr>
  </w:style>
  <w:style w:type="paragraph" w:customStyle="1" w:styleId="ListParagraph1">
    <w:name w:val="List Paragraph1"/>
    <w:basedOn w:val="Normal"/>
    <w:qFormat/>
    <w:rsid w:val="00AD0494"/>
    <w:pPr>
      <w:ind w:left="720"/>
      <w:contextualSpacing/>
    </w:pPr>
  </w:style>
  <w:style w:type="character" w:styleId="Strong">
    <w:name w:val="Strong"/>
    <w:basedOn w:val="DefaultParagraphFont"/>
    <w:qFormat/>
    <w:rsid w:val="006072AA"/>
    <w:rPr>
      <w:b/>
      <w:bCs/>
    </w:rPr>
  </w:style>
  <w:style w:type="paragraph" w:customStyle="1" w:styleId="Default">
    <w:name w:val="Default"/>
    <w:rsid w:val="00A65D2E"/>
    <w:pPr>
      <w:autoSpaceDE w:val="0"/>
      <w:autoSpaceDN w:val="0"/>
      <w:adjustRightInd w:val="0"/>
      <w:spacing w:after="0" w:line="240" w:lineRule="auto"/>
    </w:pPr>
    <w:rPr>
      <w:rFonts w:ascii="NSPCC Regular" w:hAnsi="NSPCC Regular" w:cs="NSPCC Regular"/>
      <w:color w:val="000000"/>
      <w:sz w:val="24"/>
      <w:szCs w:val="24"/>
    </w:rPr>
  </w:style>
  <w:style w:type="paragraph" w:styleId="NormalWeb">
    <w:name w:val="Normal (Web)"/>
    <w:basedOn w:val="Normal"/>
    <w:uiPriority w:val="99"/>
    <w:semiHidden/>
    <w:unhideWhenUsed/>
    <w:rsid w:val="00AC7417"/>
    <w:rPr>
      <w:rFonts w:ascii="Times New Roman" w:hAnsi="Times New Roman" w:cs="Times New Roman"/>
      <w:sz w:val="24"/>
      <w:szCs w:val="24"/>
    </w:rPr>
  </w:style>
  <w:style w:type="table" w:customStyle="1" w:styleId="TableGrid1">
    <w:name w:val="Table Grid1"/>
    <w:basedOn w:val="TableNormal"/>
    <w:next w:val="TableGrid"/>
    <w:rsid w:val="00AC7417"/>
    <w:pPr>
      <w:spacing w:after="0" w:line="240" w:lineRule="auto"/>
    </w:pPr>
    <w:rPr>
      <w:rFonts w:ascii="Calibri" w:eastAsia="Calibri" w:hAnsi="Calibri" w:cs="Calibri"/>
      <w:lang w:eastAsia="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semiHidden/>
    <w:rsid w:val="00C31841"/>
    <w:rPr>
      <w:vertAlign w:val="superscript"/>
    </w:rPr>
  </w:style>
  <w:style w:type="character" w:styleId="FollowedHyperlink">
    <w:name w:val="FollowedHyperlink"/>
    <w:basedOn w:val="DefaultParagraphFont"/>
    <w:uiPriority w:val="99"/>
    <w:semiHidden/>
    <w:unhideWhenUsed/>
    <w:rsid w:val="00C26F2E"/>
    <w:rPr>
      <w:color w:val="85DFD0" w:themeColor="followedHyperlink"/>
      <w:u w:val="single"/>
    </w:rPr>
  </w:style>
  <w:style w:type="character" w:styleId="CommentReference">
    <w:name w:val="annotation reference"/>
    <w:basedOn w:val="DefaultParagraphFont"/>
    <w:uiPriority w:val="99"/>
    <w:semiHidden/>
    <w:unhideWhenUsed/>
    <w:rsid w:val="000157A4"/>
    <w:rPr>
      <w:sz w:val="16"/>
      <w:szCs w:val="16"/>
    </w:rPr>
  </w:style>
  <w:style w:type="paragraph" w:styleId="CommentText">
    <w:name w:val="annotation text"/>
    <w:basedOn w:val="Normal"/>
    <w:link w:val="CommentTextChar"/>
    <w:uiPriority w:val="99"/>
    <w:unhideWhenUsed/>
    <w:rsid w:val="000157A4"/>
    <w:pPr>
      <w:spacing w:line="240" w:lineRule="auto"/>
    </w:pPr>
    <w:rPr>
      <w:sz w:val="20"/>
      <w:szCs w:val="20"/>
    </w:rPr>
  </w:style>
  <w:style w:type="character" w:customStyle="1" w:styleId="CommentTextChar">
    <w:name w:val="Comment Text Char"/>
    <w:basedOn w:val="DefaultParagraphFont"/>
    <w:link w:val="CommentText"/>
    <w:uiPriority w:val="99"/>
    <w:rsid w:val="000157A4"/>
    <w:rPr>
      <w:rFonts w:ascii="Calibri" w:eastAsia="Calibri" w:hAnsi="Calibri" w:cs="Calibri"/>
      <w:sz w:val="20"/>
      <w:szCs w:val="20"/>
      <w:lang w:eastAsia="ar-SA"/>
    </w:rPr>
  </w:style>
  <w:style w:type="paragraph" w:styleId="CommentSubject">
    <w:name w:val="annotation subject"/>
    <w:basedOn w:val="CommentText"/>
    <w:next w:val="CommentText"/>
    <w:link w:val="CommentSubjectChar"/>
    <w:uiPriority w:val="99"/>
    <w:semiHidden/>
    <w:unhideWhenUsed/>
    <w:rsid w:val="000157A4"/>
    <w:rPr>
      <w:b/>
      <w:bCs/>
    </w:rPr>
  </w:style>
  <w:style w:type="character" w:customStyle="1" w:styleId="CommentSubjectChar">
    <w:name w:val="Comment Subject Char"/>
    <w:basedOn w:val="CommentTextChar"/>
    <w:link w:val="CommentSubject"/>
    <w:uiPriority w:val="99"/>
    <w:semiHidden/>
    <w:rsid w:val="000157A4"/>
    <w:rPr>
      <w:rFonts w:ascii="Calibri" w:eastAsia="Calibri" w:hAnsi="Calibri" w:cs="Calibri"/>
      <w:b/>
      <w:bCs/>
      <w:sz w:val="20"/>
      <w:szCs w:val="20"/>
      <w:lang w:eastAsia="ar-SA"/>
    </w:rPr>
  </w:style>
  <w:style w:type="paragraph" w:styleId="EndnoteText">
    <w:name w:val="endnote text"/>
    <w:basedOn w:val="Normal"/>
    <w:link w:val="EndnoteTextChar"/>
    <w:uiPriority w:val="99"/>
    <w:semiHidden/>
    <w:unhideWhenUsed/>
    <w:rsid w:val="00F34B1D"/>
    <w:pPr>
      <w:spacing w:after="0" w:line="240" w:lineRule="auto"/>
    </w:pPr>
    <w:rPr>
      <w:sz w:val="20"/>
      <w:szCs w:val="20"/>
    </w:rPr>
  </w:style>
  <w:style w:type="character" w:customStyle="1" w:styleId="EndnoteTextChar">
    <w:name w:val="Endnote Text Char"/>
    <w:basedOn w:val="DefaultParagraphFont"/>
    <w:link w:val="EndnoteText"/>
    <w:uiPriority w:val="99"/>
    <w:semiHidden/>
    <w:rsid w:val="00F34B1D"/>
    <w:rPr>
      <w:rFonts w:ascii="Calibri" w:eastAsia="Calibri" w:hAnsi="Calibri" w:cs="Calibri"/>
      <w:sz w:val="20"/>
      <w:szCs w:val="20"/>
      <w:lang w:eastAsia="ar-SA"/>
    </w:rPr>
  </w:style>
  <w:style w:type="character" w:styleId="EndnoteReference">
    <w:name w:val="endnote reference"/>
    <w:basedOn w:val="DefaultParagraphFont"/>
    <w:uiPriority w:val="99"/>
    <w:semiHidden/>
    <w:unhideWhenUsed/>
    <w:rsid w:val="00F34B1D"/>
    <w:rPr>
      <w:vertAlign w:val="superscript"/>
    </w:rPr>
  </w:style>
  <w:style w:type="character" w:styleId="UnresolvedMention">
    <w:name w:val="Unresolved Mention"/>
    <w:basedOn w:val="DefaultParagraphFont"/>
    <w:uiPriority w:val="99"/>
    <w:semiHidden/>
    <w:unhideWhenUsed/>
    <w:rsid w:val="00050EDA"/>
    <w:rPr>
      <w:color w:val="605E5C"/>
      <w:shd w:val="clear" w:color="auto" w:fill="E1DFDD"/>
    </w:rPr>
  </w:style>
  <w:style w:type="paragraph" w:styleId="Revision">
    <w:name w:val="Revision"/>
    <w:hidden/>
    <w:uiPriority w:val="99"/>
    <w:semiHidden/>
    <w:rsid w:val="003266D2"/>
    <w:pPr>
      <w:spacing w:after="0" w:line="240" w:lineRule="auto"/>
    </w:pPr>
    <w:rPr>
      <w:rFonts w:ascii="Calibri" w:eastAsia="Calibri" w:hAnsi="Calibri" w:cs="Calibri"/>
      <w:lang w:eastAsia="ar-SA"/>
    </w:rPr>
  </w:style>
  <w:style w:type="character" w:customStyle="1" w:styleId="ui-provider">
    <w:name w:val="ui-provider"/>
    <w:basedOn w:val="DefaultParagraphFont"/>
    <w:rsid w:val="00586ADF"/>
  </w:style>
  <w:style w:type="character" w:customStyle="1" w:styleId="Heading2Char">
    <w:name w:val="Heading 2 Char"/>
    <w:basedOn w:val="DefaultParagraphFont"/>
    <w:link w:val="Heading2"/>
    <w:uiPriority w:val="9"/>
    <w:rsid w:val="00B11FFB"/>
    <w:rPr>
      <w:rFonts w:asciiTheme="majorHAnsi" w:eastAsiaTheme="majorEastAsia" w:hAnsiTheme="majorHAnsi" w:cstheme="majorBidi"/>
      <w:color w:val="0B5294" w:themeColor="accent1" w:themeShade="BF"/>
      <w:sz w:val="32"/>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369413">
      <w:bodyDiv w:val="1"/>
      <w:marLeft w:val="0"/>
      <w:marRight w:val="0"/>
      <w:marTop w:val="0"/>
      <w:marBottom w:val="0"/>
      <w:divBdr>
        <w:top w:val="none" w:sz="0" w:space="0" w:color="auto"/>
        <w:left w:val="none" w:sz="0" w:space="0" w:color="auto"/>
        <w:bottom w:val="none" w:sz="0" w:space="0" w:color="auto"/>
        <w:right w:val="none" w:sz="0" w:space="0" w:color="auto"/>
      </w:divBdr>
      <w:divsChild>
        <w:div w:id="1508671172">
          <w:marLeft w:val="547"/>
          <w:marRight w:val="0"/>
          <w:marTop w:val="96"/>
          <w:marBottom w:val="0"/>
          <w:divBdr>
            <w:top w:val="none" w:sz="0" w:space="0" w:color="auto"/>
            <w:left w:val="none" w:sz="0" w:space="0" w:color="auto"/>
            <w:bottom w:val="none" w:sz="0" w:space="0" w:color="auto"/>
            <w:right w:val="none" w:sz="0" w:space="0" w:color="auto"/>
          </w:divBdr>
        </w:div>
        <w:div w:id="1362049185">
          <w:marLeft w:val="547"/>
          <w:marRight w:val="0"/>
          <w:marTop w:val="96"/>
          <w:marBottom w:val="0"/>
          <w:divBdr>
            <w:top w:val="none" w:sz="0" w:space="0" w:color="auto"/>
            <w:left w:val="none" w:sz="0" w:space="0" w:color="auto"/>
            <w:bottom w:val="none" w:sz="0" w:space="0" w:color="auto"/>
            <w:right w:val="none" w:sz="0" w:space="0" w:color="auto"/>
          </w:divBdr>
        </w:div>
      </w:divsChild>
    </w:div>
    <w:div w:id="49887817">
      <w:bodyDiv w:val="1"/>
      <w:marLeft w:val="0"/>
      <w:marRight w:val="0"/>
      <w:marTop w:val="0"/>
      <w:marBottom w:val="0"/>
      <w:divBdr>
        <w:top w:val="none" w:sz="0" w:space="0" w:color="auto"/>
        <w:left w:val="none" w:sz="0" w:space="0" w:color="auto"/>
        <w:bottom w:val="none" w:sz="0" w:space="0" w:color="auto"/>
        <w:right w:val="none" w:sz="0" w:space="0" w:color="auto"/>
      </w:divBdr>
    </w:div>
    <w:div w:id="113987196">
      <w:bodyDiv w:val="1"/>
      <w:marLeft w:val="0"/>
      <w:marRight w:val="0"/>
      <w:marTop w:val="0"/>
      <w:marBottom w:val="0"/>
      <w:divBdr>
        <w:top w:val="none" w:sz="0" w:space="0" w:color="auto"/>
        <w:left w:val="none" w:sz="0" w:space="0" w:color="auto"/>
        <w:bottom w:val="none" w:sz="0" w:space="0" w:color="auto"/>
        <w:right w:val="none" w:sz="0" w:space="0" w:color="auto"/>
      </w:divBdr>
      <w:divsChild>
        <w:div w:id="701052552">
          <w:marLeft w:val="0"/>
          <w:marRight w:val="0"/>
          <w:marTop w:val="0"/>
          <w:marBottom w:val="0"/>
          <w:divBdr>
            <w:top w:val="none" w:sz="0" w:space="0" w:color="auto"/>
            <w:left w:val="none" w:sz="0" w:space="0" w:color="auto"/>
            <w:bottom w:val="none" w:sz="0" w:space="0" w:color="auto"/>
            <w:right w:val="none" w:sz="0" w:space="0" w:color="auto"/>
          </w:divBdr>
          <w:divsChild>
            <w:div w:id="67464404">
              <w:marLeft w:val="-225"/>
              <w:marRight w:val="-225"/>
              <w:marTop w:val="0"/>
              <w:marBottom w:val="0"/>
              <w:divBdr>
                <w:top w:val="none" w:sz="0" w:space="0" w:color="auto"/>
                <w:left w:val="none" w:sz="0" w:space="0" w:color="auto"/>
                <w:bottom w:val="none" w:sz="0" w:space="0" w:color="auto"/>
                <w:right w:val="none" w:sz="0" w:space="0" w:color="auto"/>
              </w:divBdr>
              <w:divsChild>
                <w:div w:id="895626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031638">
      <w:bodyDiv w:val="1"/>
      <w:marLeft w:val="0"/>
      <w:marRight w:val="0"/>
      <w:marTop w:val="0"/>
      <w:marBottom w:val="0"/>
      <w:divBdr>
        <w:top w:val="none" w:sz="0" w:space="0" w:color="auto"/>
        <w:left w:val="none" w:sz="0" w:space="0" w:color="auto"/>
        <w:bottom w:val="none" w:sz="0" w:space="0" w:color="auto"/>
        <w:right w:val="none" w:sz="0" w:space="0" w:color="auto"/>
      </w:divBdr>
    </w:div>
    <w:div w:id="142621374">
      <w:bodyDiv w:val="1"/>
      <w:marLeft w:val="0"/>
      <w:marRight w:val="0"/>
      <w:marTop w:val="0"/>
      <w:marBottom w:val="0"/>
      <w:divBdr>
        <w:top w:val="none" w:sz="0" w:space="0" w:color="auto"/>
        <w:left w:val="none" w:sz="0" w:space="0" w:color="auto"/>
        <w:bottom w:val="none" w:sz="0" w:space="0" w:color="auto"/>
        <w:right w:val="none" w:sz="0" w:space="0" w:color="auto"/>
      </w:divBdr>
    </w:div>
    <w:div w:id="160656403">
      <w:bodyDiv w:val="1"/>
      <w:marLeft w:val="0"/>
      <w:marRight w:val="0"/>
      <w:marTop w:val="0"/>
      <w:marBottom w:val="0"/>
      <w:divBdr>
        <w:top w:val="none" w:sz="0" w:space="0" w:color="auto"/>
        <w:left w:val="none" w:sz="0" w:space="0" w:color="auto"/>
        <w:bottom w:val="none" w:sz="0" w:space="0" w:color="auto"/>
        <w:right w:val="none" w:sz="0" w:space="0" w:color="auto"/>
      </w:divBdr>
    </w:div>
    <w:div w:id="239872499">
      <w:bodyDiv w:val="1"/>
      <w:marLeft w:val="0"/>
      <w:marRight w:val="0"/>
      <w:marTop w:val="0"/>
      <w:marBottom w:val="0"/>
      <w:divBdr>
        <w:top w:val="none" w:sz="0" w:space="0" w:color="auto"/>
        <w:left w:val="none" w:sz="0" w:space="0" w:color="auto"/>
        <w:bottom w:val="none" w:sz="0" w:space="0" w:color="auto"/>
        <w:right w:val="none" w:sz="0" w:space="0" w:color="auto"/>
      </w:divBdr>
    </w:div>
    <w:div w:id="284048068">
      <w:bodyDiv w:val="1"/>
      <w:marLeft w:val="0"/>
      <w:marRight w:val="0"/>
      <w:marTop w:val="0"/>
      <w:marBottom w:val="0"/>
      <w:divBdr>
        <w:top w:val="none" w:sz="0" w:space="0" w:color="auto"/>
        <w:left w:val="none" w:sz="0" w:space="0" w:color="auto"/>
        <w:bottom w:val="none" w:sz="0" w:space="0" w:color="auto"/>
        <w:right w:val="none" w:sz="0" w:space="0" w:color="auto"/>
      </w:divBdr>
      <w:divsChild>
        <w:div w:id="1587610464">
          <w:marLeft w:val="0"/>
          <w:marRight w:val="0"/>
          <w:marTop w:val="0"/>
          <w:marBottom w:val="0"/>
          <w:divBdr>
            <w:top w:val="none" w:sz="0" w:space="0" w:color="auto"/>
            <w:left w:val="none" w:sz="0" w:space="0" w:color="auto"/>
            <w:bottom w:val="none" w:sz="0" w:space="0" w:color="auto"/>
            <w:right w:val="none" w:sz="0" w:space="0" w:color="auto"/>
          </w:divBdr>
          <w:divsChild>
            <w:div w:id="1557157353">
              <w:marLeft w:val="-225"/>
              <w:marRight w:val="-225"/>
              <w:marTop w:val="0"/>
              <w:marBottom w:val="0"/>
              <w:divBdr>
                <w:top w:val="none" w:sz="0" w:space="0" w:color="auto"/>
                <w:left w:val="none" w:sz="0" w:space="0" w:color="auto"/>
                <w:bottom w:val="none" w:sz="0" w:space="0" w:color="auto"/>
                <w:right w:val="none" w:sz="0" w:space="0" w:color="auto"/>
              </w:divBdr>
              <w:divsChild>
                <w:div w:id="445739932">
                  <w:marLeft w:val="0"/>
                  <w:marRight w:val="0"/>
                  <w:marTop w:val="0"/>
                  <w:marBottom w:val="0"/>
                  <w:divBdr>
                    <w:top w:val="none" w:sz="0" w:space="0" w:color="auto"/>
                    <w:left w:val="none" w:sz="0" w:space="0" w:color="auto"/>
                    <w:bottom w:val="none" w:sz="0" w:space="0" w:color="auto"/>
                    <w:right w:val="none" w:sz="0" w:space="0" w:color="auto"/>
                  </w:divBdr>
                  <w:divsChild>
                    <w:div w:id="19402954">
                      <w:marLeft w:val="0"/>
                      <w:marRight w:val="0"/>
                      <w:marTop w:val="0"/>
                      <w:marBottom w:val="450"/>
                      <w:divBdr>
                        <w:top w:val="none" w:sz="0" w:space="0" w:color="auto"/>
                        <w:left w:val="none" w:sz="0" w:space="0" w:color="auto"/>
                        <w:bottom w:val="none" w:sz="0" w:space="0" w:color="auto"/>
                        <w:right w:val="none" w:sz="0" w:space="0" w:color="auto"/>
                      </w:divBdr>
                      <w:divsChild>
                        <w:div w:id="1227567764">
                          <w:marLeft w:val="0"/>
                          <w:marRight w:val="0"/>
                          <w:marTop w:val="0"/>
                          <w:marBottom w:val="0"/>
                          <w:divBdr>
                            <w:top w:val="none" w:sz="0" w:space="0" w:color="auto"/>
                            <w:left w:val="none" w:sz="0" w:space="0" w:color="auto"/>
                            <w:bottom w:val="none" w:sz="0" w:space="0" w:color="auto"/>
                            <w:right w:val="none" w:sz="0" w:space="0" w:color="auto"/>
                          </w:divBdr>
                          <w:divsChild>
                            <w:div w:id="1662999263">
                              <w:marLeft w:val="0"/>
                              <w:marRight w:val="0"/>
                              <w:marTop w:val="0"/>
                              <w:marBottom w:val="0"/>
                              <w:divBdr>
                                <w:top w:val="none" w:sz="0" w:space="0" w:color="auto"/>
                                <w:left w:val="none" w:sz="0" w:space="0" w:color="auto"/>
                                <w:bottom w:val="none" w:sz="0" w:space="0" w:color="auto"/>
                                <w:right w:val="none" w:sz="0" w:space="0" w:color="auto"/>
                              </w:divBdr>
                              <w:divsChild>
                                <w:div w:id="15660662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540284712">
      <w:bodyDiv w:val="1"/>
      <w:marLeft w:val="0"/>
      <w:marRight w:val="0"/>
      <w:marTop w:val="0"/>
      <w:marBottom w:val="0"/>
      <w:divBdr>
        <w:top w:val="none" w:sz="0" w:space="0" w:color="auto"/>
        <w:left w:val="none" w:sz="0" w:space="0" w:color="auto"/>
        <w:bottom w:val="none" w:sz="0" w:space="0" w:color="auto"/>
        <w:right w:val="none" w:sz="0" w:space="0" w:color="auto"/>
      </w:divBdr>
    </w:div>
    <w:div w:id="551118126">
      <w:bodyDiv w:val="1"/>
      <w:marLeft w:val="0"/>
      <w:marRight w:val="0"/>
      <w:marTop w:val="0"/>
      <w:marBottom w:val="0"/>
      <w:divBdr>
        <w:top w:val="none" w:sz="0" w:space="0" w:color="auto"/>
        <w:left w:val="none" w:sz="0" w:space="0" w:color="auto"/>
        <w:bottom w:val="none" w:sz="0" w:space="0" w:color="auto"/>
        <w:right w:val="none" w:sz="0" w:space="0" w:color="auto"/>
      </w:divBdr>
      <w:divsChild>
        <w:div w:id="432018958">
          <w:marLeft w:val="0"/>
          <w:marRight w:val="0"/>
          <w:marTop w:val="0"/>
          <w:marBottom w:val="0"/>
          <w:divBdr>
            <w:top w:val="none" w:sz="0" w:space="0" w:color="auto"/>
            <w:left w:val="none" w:sz="0" w:space="0" w:color="auto"/>
            <w:bottom w:val="none" w:sz="0" w:space="0" w:color="auto"/>
            <w:right w:val="none" w:sz="0" w:space="0" w:color="auto"/>
          </w:divBdr>
          <w:divsChild>
            <w:div w:id="2020351913">
              <w:marLeft w:val="0"/>
              <w:marRight w:val="0"/>
              <w:marTop w:val="0"/>
              <w:marBottom w:val="0"/>
              <w:divBdr>
                <w:top w:val="none" w:sz="0" w:space="0" w:color="auto"/>
                <w:left w:val="none" w:sz="0" w:space="0" w:color="auto"/>
                <w:bottom w:val="none" w:sz="0" w:space="0" w:color="auto"/>
                <w:right w:val="none" w:sz="0" w:space="0" w:color="auto"/>
              </w:divBdr>
              <w:divsChild>
                <w:div w:id="445348265">
                  <w:marLeft w:val="0"/>
                  <w:marRight w:val="0"/>
                  <w:marTop w:val="0"/>
                  <w:marBottom w:val="0"/>
                  <w:divBdr>
                    <w:top w:val="none" w:sz="0" w:space="0" w:color="auto"/>
                    <w:left w:val="none" w:sz="0" w:space="0" w:color="auto"/>
                    <w:bottom w:val="none" w:sz="0" w:space="0" w:color="auto"/>
                    <w:right w:val="none" w:sz="0" w:space="0" w:color="auto"/>
                  </w:divBdr>
                  <w:divsChild>
                    <w:div w:id="314072625">
                      <w:marLeft w:val="0"/>
                      <w:marRight w:val="0"/>
                      <w:marTop w:val="0"/>
                      <w:marBottom w:val="0"/>
                      <w:divBdr>
                        <w:top w:val="none" w:sz="0" w:space="0" w:color="auto"/>
                        <w:left w:val="none" w:sz="0" w:space="0" w:color="auto"/>
                        <w:bottom w:val="none" w:sz="0" w:space="0" w:color="auto"/>
                        <w:right w:val="none" w:sz="0" w:space="0" w:color="auto"/>
                      </w:divBdr>
                      <w:divsChild>
                        <w:div w:id="763693310">
                          <w:marLeft w:val="0"/>
                          <w:marRight w:val="0"/>
                          <w:marTop w:val="0"/>
                          <w:marBottom w:val="0"/>
                          <w:divBdr>
                            <w:top w:val="none" w:sz="0" w:space="0" w:color="auto"/>
                            <w:left w:val="none" w:sz="0" w:space="0" w:color="auto"/>
                            <w:bottom w:val="none" w:sz="0" w:space="0" w:color="auto"/>
                            <w:right w:val="none" w:sz="0" w:space="0" w:color="auto"/>
                          </w:divBdr>
                          <w:divsChild>
                            <w:div w:id="1505852776">
                              <w:marLeft w:val="0"/>
                              <w:marRight w:val="0"/>
                              <w:marTop w:val="0"/>
                              <w:marBottom w:val="0"/>
                              <w:divBdr>
                                <w:top w:val="none" w:sz="0" w:space="0" w:color="auto"/>
                                <w:left w:val="none" w:sz="0" w:space="0" w:color="auto"/>
                                <w:bottom w:val="none" w:sz="0" w:space="0" w:color="auto"/>
                                <w:right w:val="none" w:sz="0" w:space="0" w:color="auto"/>
                              </w:divBdr>
                              <w:divsChild>
                                <w:div w:id="304705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748620916">
      <w:bodyDiv w:val="1"/>
      <w:marLeft w:val="0"/>
      <w:marRight w:val="0"/>
      <w:marTop w:val="0"/>
      <w:marBottom w:val="0"/>
      <w:divBdr>
        <w:top w:val="none" w:sz="0" w:space="0" w:color="auto"/>
        <w:left w:val="none" w:sz="0" w:space="0" w:color="auto"/>
        <w:bottom w:val="none" w:sz="0" w:space="0" w:color="auto"/>
        <w:right w:val="none" w:sz="0" w:space="0" w:color="auto"/>
      </w:divBdr>
    </w:div>
    <w:div w:id="822813364">
      <w:bodyDiv w:val="1"/>
      <w:marLeft w:val="0"/>
      <w:marRight w:val="0"/>
      <w:marTop w:val="0"/>
      <w:marBottom w:val="0"/>
      <w:divBdr>
        <w:top w:val="none" w:sz="0" w:space="0" w:color="auto"/>
        <w:left w:val="none" w:sz="0" w:space="0" w:color="auto"/>
        <w:bottom w:val="none" w:sz="0" w:space="0" w:color="auto"/>
        <w:right w:val="none" w:sz="0" w:space="0" w:color="auto"/>
      </w:divBdr>
    </w:div>
    <w:div w:id="879704741">
      <w:bodyDiv w:val="1"/>
      <w:marLeft w:val="0"/>
      <w:marRight w:val="0"/>
      <w:marTop w:val="0"/>
      <w:marBottom w:val="0"/>
      <w:divBdr>
        <w:top w:val="none" w:sz="0" w:space="0" w:color="auto"/>
        <w:left w:val="none" w:sz="0" w:space="0" w:color="auto"/>
        <w:bottom w:val="none" w:sz="0" w:space="0" w:color="auto"/>
        <w:right w:val="none" w:sz="0" w:space="0" w:color="auto"/>
      </w:divBdr>
    </w:div>
    <w:div w:id="894851302">
      <w:bodyDiv w:val="1"/>
      <w:marLeft w:val="0"/>
      <w:marRight w:val="0"/>
      <w:marTop w:val="0"/>
      <w:marBottom w:val="0"/>
      <w:divBdr>
        <w:top w:val="none" w:sz="0" w:space="0" w:color="auto"/>
        <w:left w:val="none" w:sz="0" w:space="0" w:color="auto"/>
        <w:bottom w:val="none" w:sz="0" w:space="0" w:color="auto"/>
        <w:right w:val="none" w:sz="0" w:space="0" w:color="auto"/>
      </w:divBdr>
    </w:div>
    <w:div w:id="973827682">
      <w:bodyDiv w:val="1"/>
      <w:marLeft w:val="0"/>
      <w:marRight w:val="0"/>
      <w:marTop w:val="0"/>
      <w:marBottom w:val="0"/>
      <w:divBdr>
        <w:top w:val="none" w:sz="0" w:space="0" w:color="auto"/>
        <w:left w:val="none" w:sz="0" w:space="0" w:color="auto"/>
        <w:bottom w:val="none" w:sz="0" w:space="0" w:color="auto"/>
        <w:right w:val="none" w:sz="0" w:space="0" w:color="auto"/>
      </w:divBdr>
    </w:div>
    <w:div w:id="1056513368">
      <w:bodyDiv w:val="1"/>
      <w:marLeft w:val="0"/>
      <w:marRight w:val="0"/>
      <w:marTop w:val="0"/>
      <w:marBottom w:val="0"/>
      <w:divBdr>
        <w:top w:val="none" w:sz="0" w:space="0" w:color="auto"/>
        <w:left w:val="none" w:sz="0" w:space="0" w:color="auto"/>
        <w:bottom w:val="none" w:sz="0" w:space="0" w:color="auto"/>
        <w:right w:val="none" w:sz="0" w:space="0" w:color="auto"/>
      </w:divBdr>
      <w:divsChild>
        <w:div w:id="701634391">
          <w:marLeft w:val="360"/>
          <w:marRight w:val="0"/>
          <w:marTop w:val="200"/>
          <w:marBottom w:val="0"/>
          <w:divBdr>
            <w:top w:val="none" w:sz="0" w:space="0" w:color="auto"/>
            <w:left w:val="none" w:sz="0" w:space="0" w:color="auto"/>
            <w:bottom w:val="none" w:sz="0" w:space="0" w:color="auto"/>
            <w:right w:val="none" w:sz="0" w:space="0" w:color="auto"/>
          </w:divBdr>
        </w:div>
        <w:div w:id="1730880856">
          <w:marLeft w:val="360"/>
          <w:marRight w:val="0"/>
          <w:marTop w:val="200"/>
          <w:marBottom w:val="0"/>
          <w:divBdr>
            <w:top w:val="none" w:sz="0" w:space="0" w:color="auto"/>
            <w:left w:val="none" w:sz="0" w:space="0" w:color="auto"/>
            <w:bottom w:val="none" w:sz="0" w:space="0" w:color="auto"/>
            <w:right w:val="none" w:sz="0" w:space="0" w:color="auto"/>
          </w:divBdr>
        </w:div>
      </w:divsChild>
    </w:div>
    <w:div w:id="1075513065">
      <w:bodyDiv w:val="1"/>
      <w:marLeft w:val="0"/>
      <w:marRight w:val="0"/>
      <w:marTop w:val="0"/>
      <w:marBottom w:val="0"/>
      <w:divBdr>
        <w:top w:val="none" w:sz="0" w:space="0" w:color="auto"/>
        <w:left w:val="none" w:sz="0" w:space="0" w:color="auto"/>
        <w:bottom w:val="none" w:sz="0" w:space="0" w:color="auto"/>
        <w:right w:val="none" w:sz="0" w:space="0" w:color="auto"/>
      </w:divBdr>
    </w:div>
    <w:div w:id="1129400380">
      <w:bodyDiv w:val="1"/>
      <w:marLeft w:val="0"/>
      <w:marRight w:val="0"/>
      <w:marTop w:val="0"/>
      <w:marBottom w:val="0"/>
      <w:divBdr>
        <w:top w:val="none" w:sz="0" w:space="0" w:color="auto"/>
        <w:left w:val="none" w:sz="0" w:space="0" w:color="auto"/>
        <w:bottom w:val="none" w:sz="0" w:space="0" w:color="auto"/>
        <w:right w:val="none" w:sz="0" w:space="0" w:color="auto"/>
      </w:divBdr>
    </w:div>
    <w:div w:id="1147207896">
      <w:bodyDiv w:val="1"/>
      <w:marLeft w:val="0"/>
      <w:marRight w:val="0"/>
      <w:marTop w:val="0"/>
      <w:marBottom w:val="0"/>
      <w:divBdr>
        <w:top w:val="none" w:sz="0" w:space="0" w:color="auto"/>
        <w:left w:val="none" w:sz="0" w:space="0" w:color="auto"/>
        <w:bottom w:val="none" w:sz="0" w:space="0" w:color="auto"/>
        <w:right w:val="none" w:sz="0" w:space="0" w:color="auto"/>
      </w:divBdr>
    </w:div>
    <w:div w:id="1176460540">
      <w:bodyDiv w:val="1"/>
      <w:marLeft w:val="0"/>
      <w:marRight w:val="0"/>
      <w:marTop w:val="0"/>
      <w:marBottom w:val="0"/>
      <w:divBdr>
        <w:top w:val="none" w:sz="0" w:space="0" w:color="auto"/>
        <w:left w:val="none" w:sz="0" w:space="0" w:color="auto"/>
        <w:bottom w:val="none" w:sz="0" w:space="0" w:color="auto"/>
        <w:right w:val="none" w:sz="0" w:space="0" w:color="auto"/>
      </w:divBdr>
    </w:div>
    <w:div w:id="1243761380">
      <w:bodyDiv w:val="1"/>
      <w:marLeft w:val="0"/>
      <w:marRight w:val="0"/>
      <w:marTop w:val="0"/>
      <w:marBottom w:val="0"/>
      <w:divBdr>
        <w:top w:val="none" w:sz="0" w:space="0" w:color="auto"/>
        <w:left w:val="none" w:sz="0" w:space="0" w:color="auto"/>
        <w:bottom w:val="none" w:sz="0" w:space="0" w:color="auto"/>
        <w:right w:val="none" w:sz="0" w:space="0" w:color="auto"/>
      </w:divBdr>
    </w:div>
    <w:div w:id="1320772542">
      <w:bodyDiv w:val="1"/>
      <w:marLeft w:val="0"/>
      <w:marRight w:val="0"/>
      <w:marTop w:val="0"/>
      <w:marBottom w:val="0"/>
      <w:divBdr>
        <w:top w:val="none" w:sz="0" w:space="0" w:color="auto"/>
        <w:left w:val="none" w:sz="0" w:space="0" w:color="auto"/>
        <w:bottom w:val="none" w:sz="0" w:space="0" w:color="auto"/>
        <w:right w:val="none" w:sz="0" w:space="0" w:color="auto"/>
      </w:divBdr>
    </w:div>
    <w:div w:id="1376545081">
      <w:bodyDiv w:val="1"/>
      <w:marLeft w:val="0"/>
      <w:marRight w:val="0"/>
      <w:marTop w:val="0"/>
      <w:marBottom w:val="0"/>
      <w:divBdr>
        <w:top w:val="none" w:sz="0" w:space="0" w:color="auto"/>
        <w:left w:val="none" w:sz="0" w:space="0" w:color="auto"/>
        <w:bottom w:val="none" w:sz="0" w:space="0" w:color="auto"/>
        <w:right w:val="none" w:sz="0" w:space="0" w:color="auto"/>
      </w:divBdr>
      <w:divsChild>
        <w:div w:id="1506162571">
          <w:marLeft w:val="547"/>
          <w:marRight w:val="0"/>
          <w:marTop w:val="0"/>
          <w:marBottom w:val="160"/>
          <w:divBdr>
            <w:top w:val="none" w:sz="0" w:space="0" w:color="auto"/>
            <w:left w:val="none" w:sz="0" w:space="0" w:color="auto"/>
            <w:bottom w:val="none" w:sz="0" w:space="0" w:color="auto"/>
            <w:right w:val="none" w:sz="0" w:space="0" w:color="auto"/>
          </w:divBdr>
        </w:div>
        <w:div w:id="704647156">
          <w:marLeft w:val="547"/>
          <w:marRight w:val="0"/>
          <w:marTop w:val="0"/>
          <w:marBottom w:val="160"/>
          <w:divBdr>
            <w:top w:val="none" w:sz="0" w:space="0" w:color="auto"/>
            <w:left w:val="none" w:sz="0" w:space="0" w:color="auto"/>
            <w:bottom w:val="none" w:sz="0" w:space="0" w:color="auto"/>
            <w:right w:val="none" w:sz="0" w:space="0" w:color="auto"/>
          </w:divBdr>
        </w:div>
        <w:div w:id="1809008219">
          <w:marLeft w:val="547"/>
          <w:marRight w:val="0"/>
          <w:marTop w:val="0"/>
          <w:marBottom w:val="160"/>
          <w:divBdr>
            <w:top w:val="none" w:sz="0" w:space="0" w:color="auto"/>
            <w:left w:val="none" w:sz="0" w:space="0" w:color="auto"/>
            <w:bottom w:val="none" w:sz="0" w:space="0" w:color="auto"/>
            <w:right w:val="none" w:sz="0" w:space="0" w:color="auto"/>
          </w:divBdr>
        </w:div>
        <w:div w:id="378894799">
          <w:marLeft w:val="547"/>
          <w:marRight w:val="0"/>
          <w:marTop w:val="0"/>
          <w:marBottom w:val="160"/>
          <w:divBdr>
            <w:top w:val="none" w:sz="0" w:space="0" w:color="auto"/>
            <w:left w:val="none" w:sz="0" w:space="0" w:color="auto"/>
            <w:bottom w:val="none" w:sz="0" w:space="0" w:color="auto"/>
            <w:right w:val="none" w:sz="0" w:space="0" w:color="auto"/>
          </w:divBdr>
        </w:div>
        <w:div w:id="1403795388">
          <w:marLeft w:val="547"/>
          <w:marRight w:val="0"/>
          <w:marTop w:val="0"/>
          <w:marBottom w:val="160"/>
          <w:divBdr>
            <w:top w:val="none" w:sz="0" w:space="0" w:color="auto"/>
            <w:left w:val="none" w:sz="0" w:space="0" w:color="auto"/>
            <w:bottom w:val="none" w:sz="0" w:space="0" w:color="auto"/>
            <w:right w:val="none" w:sz="0" w:space="0" w:color="auto"/>
          </w:divBdr>
        </w:div>
      </w:divsChild>
    </w:div>
    <w:div w:id="1390491238">
      <w:bodyDiv w:val="1"/>
      <w:marLeft w:val="0"/>
      <w:marRight w:val="0"/>
      <w:marTop w:val="0"/>
      <w:marBottom w:val="0"/>
      <w:divBdr>
        <w:top w:val="none" w:sz="0" w:space="0" w:color="auto"/>
        <w:left w:val="none" w:sz="0" w:space="0" w:color="auto"/>
        <w:bottom w:val="none" w:sz="0" w:space="0" w:color="auto"/>
        <w:right w:val="none" w:sz="0" w:space="0" w:color="auto"/>
      </w:divBdr>
    </w:div>
    <w:div w:id="1403329165">
      <w:bodyDiv w:val="1"/>
      <w:marLeft w:val="0"/>
      <w:marRight w:val="0"/>
      <w:marTop w:val="0"/>
      <w:marBottom w:val="0"/>
      <w:divBdr>
        <w:top w:val="none" w:sz="0" w:space="0" w:color="auto"/>
        <w:left w:val="none" w:sz="0" w:space="0" w:color="auto"/>
        <w:bottom w:val="none" w:sz="0" w:space="0" w:color="auto"/>
        <w:right w:val="none" w:sz="0" w:space="0" w:color="auto"/>
      </w:divBdr>
    </w:div>
    <w:div w:id="1476214403">
      <w:bodyDiv w:val="1"/>
      <w:marLeft w:val="0"/>
      <w:marRight w:val="0"/>
      <w:marTop w:val="0"/>
      <w:marBottom w:val="0"/>
      <w:divBdr>
        <w:top w:val="none" w:sz="0" w:space="0" w:color="auto"/>
        <w:left w:val="none" w:sz="0" w:space="0" w:color="auto"/>
        <w:bottom w:val="none" w:sz="0" w:space="0" w:color="auto"/>
        <w:right w:val="none" w:sz="0" w:space="0" w:color="auto"/>
      </w:divBdr>
    </w:div>
    <w:div w:id="1562249145">
      <w:bodyDiv w:val="1"/>
      <w:marLeft w:val="0"/>
      <w:marRight w:val="0"/>
      <w:marTop w:val="0"/>
      <w:marBottom w:val="0"/>
      <w:divBdr>
        <w:top w:val="none" w:sz="0" w:space="0" w:color="auto"/>
        <w:left w:val="none" w:sz="0" w:space="0" w:color="auto"/>
        <w:bottom w:val="none" w:sz="0" w:space="0" w:color="auto"/>
        <w:right w:val="none" w:sz="0" w:space="0" w:color="auto"/>
      </w:divBdr>
    </w:div>
    <w:div w:id="1682464557">
      <w:bodyDiv w:val="1"/>
      <w:marLeft w:val="0"/>
      <w:marRight w:val="0"/>
      <w:marTop w:val="0"/>
      <w:marBottom w:val="0"/>
      <w:divBdr>
        <w:top w:val="none" w:sz="0" w:space="0" w:color="auto"/>
        <w:left w:val="none" w:sz="0" w:space="0" w:color="auto"/>
        <w:bottom w:val="none" w:sz="0" w:space="0" w:color="auto"/>
        <w:right w:val="none" w:sz="0" w:space="0" w:color="auto"/>
      </w:divBdr>
    </w:div>
    <w:div w:id="1785221903">
      <w:bodyDiv w:val="1"/>
      <w:marLeft w:val="0"/>
      <w:marRight w:val="0"/>
      <w:marTop w:val="0"/>
      <w:marBottom w:val="0"/>
      <w:divBdr>
        <w:top w:val="none" w:sz="0" w:space="0" w:color="auto"/>
        <w:left w:val="none" w:sz="0" w:space="0" w:color="auto"/>
        <w:bottom w:val="none" w:sz="0" w:space="0" w:color="auto"/>
        <w:right w:val="none" w:sz="0" w:space="0" w:color="auto"/>
      </w:divBdr>
    </w:div>
    <w:div w:id="1838810228">
      <w:bodyDiv w:val="1"/>
      <w:marLeft w:val="0"/>
      <w:marRight w:val="0"/>
      <w:marTop w:val="0"/>
      <w:marBottom w:val="0"/>
      <w:divBdr>
        <w:top w:val="none" w:sz="0" w:space="0" w:color="auto"/>
        <w:left w:val="none" w:sz="0" w:space="0" w:color="auto"/>
        <w:bottom w:val="none" w:sz="0" w:space="0" w:color="auto"/>
        <w:right w:val="none" w:sz="0" w:space="0" w:color="auto"/>
      </w:divBdr>
    </w:div>
    <w:div w:id="1842231817">
      <w:bodyDiv w:val="1"/>
      <w:marLeft w:val="0"/>
      <w:marRight w:val="0"/>
      <w:marTop w:val="0"/>
      <w:marBottom w:val="0"/>
      <w:divBdr>
        <w:top w:val="none" w:sz="0" w:space="0" w:color="auto"/>
        <w:left w:val="none" w:sz="0" w:space="0" w:color="auto"/>
        <w:bottom w:val="none" w:sz="0" w:space="0" w:color="auto"/>
        <w:right w:val="none" w:sz="0" w:space="0" w:color="auto"/>
      </w:divBdr>
    </w:div>
    <w:div w:id="1895697430">
      <w:bodyDiv w:val="1"/>
      <w:marLeft w:val="0"/>
      <w:marRight w:val="0"/>
      <w:marTop w:val="0"/>
      <w:marBottom w:val="0"/>
      <w:divBdr>
        <w:top w:val="none" w:sz="0" w:space="0" w:color="auto"/>
        <w:left w:val="none" w:sz="0" w:space="0" w:color="auto"/>
        <w:bottom w:val="none" w:sz="0" w:space="0" w:color="auto"/>
        <w:right w:val="none" w:sz="0" w:space="0" w:color="auto"/>
      </w:divBdr>
    </w:div>
    <w:div w:id="1995134685">
      <w:bodyDiv w:val="1"/>
      <w:marLeft w:val="0"/>
      <w:marRight w:val="0"/>
      <w:marTop w:val="0"/>
      <w:marBottom w:val="0"/>
      <w:divBdr>
        <w:top w:val="none" w:sz="0" w:space="0" w:color="auto"/>
        <w:left w:val="none" w:sz="0" w:space="0" w:color="auto"/>
        <w:bottom w:val="none" w:sz="0" w:space="0" w:color="auto"/>
        <w:right w:val="none" w:sz="0" w:space="0" w:color="auto"/>
      </w:divBdr>
    </w:div>
    <w:div w:id="2006743372">
      <w:bodyDiv w:val="1"/>
      <w:marLeft w:val="0"/>
      <w:marRight w:val="0"/>
      <w:marTop w:val="0"/>
      <w:marBottom w:val="0"/>
      <w:divBdr>
        <w:top w:val="none" w:sz="0" w:space="0" w:color="auto"/>
        <w:left w:val="none" w:sz="0" w:space="0" w:color="auto"/>
        <w:bottom w:val="none" w:sz="0" w:space="0" w:color="auto"/>
        <w:right w:val="none" w:sz="0" w:space="0" w:color="auto"/>
      </w:divBdr>
    </w:div>
    <w:div w:id="2061245026">
      <w:bodyDiv w:val="1"/>
      <w:marLeft w:val="0"/>
      <w:marRight w:val="0"/>
      <w:marTop w:val="0"/>
      <w:marBottom w:val="0"/>
      <w:divBdr>
        <w:top w:val="none" w:sz="0" w:space="0" w:color="auto"/>
        <w:left w:val="none" w:sz="0" w:space="0" w:color="auto"/>
        <w:bottom w:val="none" w:sz="0" w:space="0" w:color="auto"/>
        <w:right w:val="none" w:sz="0" w:space="0" w:color="auto"/>
      </w:divBdr>
    </w:div>
    <w:div w:id="2068527433">
      <w:bodyDiv w:val="1"/>
      <w:marLeft w:val="0"/>
      <w:marRight w:val="0"/>
      <w:marTop w:val="0"/>
      <w:marBottom w:val="0"/>
      <w:divBdr>
        <w:top w:val="none" w:sz="0" w:space="0" w:color="auto"/>
        <w:left w:val="none" w:sz="0" w:space="0" w:color="auto"/>
        <w:bottom w:val="none" w:sz="0" w:space="0" w:color="auto"/>
        <w:right w:val="none" w:sz="0" w:space="0" w:color="auto"/>
      </w:divBdr>
    </w:div>
    <w:div w:id="20842593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publishing.service.gov.uk/government/uploads/system/uploads/attachment_data/file/1091132/Searching__Screening_and_Confiscation_guidance_July_2022.pdf" TargetMode="External"/><Relationship Id="rId21" Type="http://schemas.openxmlformats.org/officeDocument/2006/relationships/hyperlink" Target="https://assets.publishing.service.gov.uk/media/6943dad6501cdd438f4cf5aa/Restrictive_interventions_including_use_of_reasonable_force_in_schools.pdf" TargetMode="External"/><Relationship Id="rId42" Type="http://schemas.openxmlformats.org/officeDocument/2006/relationships/hyperlink" Target="https://www.gov.uk/government/publications/working-together-to-improve-school-attendance" TargetMode="External"/><Relationship Id="rId47" Type="http://schemas.openxmlformats.org/officeDocument/2006/relationships/hyperlink" Target="mailto:Cyber.Prevent@nwrocu.police.uk" TargetMode="External"/><Relationship Id="rId63" Type="http://schemas.openxmlformats.org/officeDocument/2006/relationships/image" Target="media/image11.jpeg"/><Relationship Id="rId68" Type="http://schemas.openxmlformats.org/officeDocument/2006/relationships/hyperlink" Target="https://www.clevernevergoes.org." TargetMode="External"/><Relationship Id="rId16" Type="http://schemas.openxmlformats.org/officeDocument/2006/relationships/hyperlink" Target="https://assets.publishing.service.gov.uk/media/6825b992a60aeba5ab34e006/The_families_first_partnership_programme_guide.pdf" TargetMode="External"/><Relationship Id="rId11" Type="http://schemas.openxmlformats.org/officeDocument/2006/relationships/endnotes" Target="endnotes.xml"/><Relationship Id="rId24" Type="http://schemas.openxmlformats.org/officeDocument/2006/relationships/hyperlink" Target="https://assets.publishing.service.gov.uk/government/uploads/system/uploads/attachment_data/file/623895/Preventing_and_tackling_bullying_advice.pdf" TargetMode="External"/><Relationship Id="rId32" Type="http://schemas.openxmlformats.org/officeDocument/2006/relationships/hyperlink" Target="https://help-for-early-years-providers.education.gov.uk/health-and-wellbeing/safeguarding" TargetMode="External"/><Relationship Id="rId37" Type="http://schemas.openxmlformats.org/officeDocument/2006/relationships/hyperlink" Target="https://pancheshire-cheshireeast.trixonline.co.uk/chapter/procedure-for-multi-agency-professional-challenge-and-escalation" TargetMode="External"/><Relationship Id="rId40" Type="http://schemas.openxmlformats.org/officeDocument/2006/relationships/hyperlink" Target="https://www.gov.uk/government/consultations/information-sharing-duty-statutory-guidance" TargetMode="External"/><Relationship Id="rId45" Type="http://schemas.openxmlformats.org/officeDocument/2006/relationships/image" Target="media/image3.jpeg"/><Relationship Id="rId53" Type="http://schemas.openxmlformats.org/officeDocument/2006/relationships/footer" Target="footer2.xml"/><Relationship Id="rId58" Type="http://schemas.openxmlformats.org/officeDocument/2006/relationships/image" Target="media/image8.png"/><Relationship Id="rId66" Type="http://schemas.openxmlformats.org/officeDocument/2006/relationships/hyperlink" Target="https://helpwithchildarrangements.service.justice.gov.uk/" TargetMode="External"/><Relationship Id="rId74" Type="http://schemas.openxmlformats.org/officeDocument/2006/relationships/hyperlink" Target="http://www.stopadultabuse.org.uk/professionals/preventchannel-referral-process.aspx" TargetMode="Externa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eader" Target="header4.xml"/><Relationship Id="rId19" Type="http://schemas.openxmlformats.org/officeDocument/2006/relationships/hyperlink" Target="https://assets.publishing.service.gov.uk/media/64f8498efdc5d10014fce6d1/14.258_HO_Prevent_Duty_Guidance_v5c.pdf" TargetMode="External"/><Relationship Id="rId14" Type="http://schemas.openxmlformats.org/officeDocument/2006/relationships/hyperlink" Target="https://assets.publishing.service.gov.uk/media/69fb1c28d0e316a40f269a5b/Working_together_to_safeguard_children_2026_a_guide_to_multi_agency_working.pdf" TargetMode="External"/><Relationship Id="rId22" Type="http://schemas.openxmlformats.org/officeDocument/2006/relationships/hyperlink" Target="https://c-cluster-110.uploads.documents.cimpress.io/v1/uploads/d71d6fd8-b99e-4327-b8fd-1ac968b768a4~110/original?tenant=vbu-digital" TargetMode="External"/><Relationship Id="rId27" Type="http://schemas.openxmlformats.org/officeDocument/2006/relationships/hyperlink" Target="https://www.gov.uk/government/publications/working-together-to-improve-school-attendance" TargetMode="External"/><Relationship Id="rId30" Type="http://schemas.openxmlformats.org/officeDocument/2006/relationships/hyperlink" Target="https://www.gov.uk/government/publications/allergy-safety-in-schools?utm_medium=email&amp;utm_campaign=govuk-notifications-topic&amp;utm_source=5402b830-d4dc-4899-a98a-d953083e12c1&amp;utm_content=immediately" TargetMode="External"/><Relationship Id="rId35" Type="http://schemas.openxmlformats.org/officeDocument/2006/relationships/hyperlink" Target="https://www.cescp.org.uk/pdf/multi-agency-practice-standards-april-2016.pdf" TargetMode="External"/><Relationship Id="rId43" Type="http://schemas.openxmlformats.org/officeDocument/2006/relationships/hyperlink" Target="https://www.cheshireeast.gov.uk/schools/school-attendance/children-missing-education.aspx" TargetMode="External"/><Relationship Id="rId48" Type="http://schemas.openxmlformats.org/officeDocument/2006/relationships/hyperlink" Target="http://www.stopadultabuse.org.uk/professionals/preventchannel-referral-process.aspx" TargetMode="External"/><Relationship Id="rId56" Type="http://schemas.openxmlformats.org/officeDocument/2006/relationships/image" Target="media/image6.png"/><Relationship Id="rId64" Type="http://schemas.openxmlformats.org/officeDocument/2006/relationships/hyperlink" Target="https://www.gov.uk/government/publications/young-witness-booklet-for-5-to-11-year-olds" TargetMode="External"/><Relationship Id="rId69" Type="http://schemas.openxmlformats.org/officeDocument/2006/relationships/hyperlink" Target="https://educateagainsthate.com/resources/respectful-school-communities-self-review-signposting-tool-2/" TargetMode="External"/><Relationship Id="rId77" Type="http://schemas.openxmlformats.org/officeDocument/2006/relationships/footer" Target="footer3.xml"/><Relationship Id="rId8" Type="http://schemas.openxmlformats.org/officeDocument/2006/relationships/settings" Target="settings.xml"/><Relationship Id="rId51" Type="http://schemas.openxmlformats.org/officeDocument/2006/relationships/footer" Target="footer1.xml"/><Relationship Id="rId72" Type="http://schemas.openxmlformats.org/officeDocument/2006/relationships/hyperlink" Target="https://www.gov.uk/government/publications/generative-ai-product-safety-expectations/generative-ai-product-safety-expectations" TargetMode="Externa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assets.publishing.service.gov.uk/government/uploads/system/uploads/attachment_data/file/419604/What_to_do_if_you_re_worried_a_child_is_being_abused.pdf" TargetMode="External"/><Relationship Id="rId25" Type="http://schemas.openxmlformats.org/officeDocument/2006/relationships/hyperlink" Target="https://www.npcc.police.uk/SysSiteAssets/media/downloads/publications/publications-log/2020/when-to-call-the-police--guidance-for-schools-and-colleges.pdf" TargetMode="External"/><Relationship Id="rId33" Type="http://schemas.openxmlformats.org/officeDocument/2006/relationships/hyperlink" Target="https://cescp.co.uk/p/professionals/continuum-of-need" TargetMode="External"/><Relationship Id="rId38" Type="http://schemas.openxmlformats.org/officeDocument/2006/relationships/hyperlink" Target="https://www.gov.uk/government/consultations/information-sharing-duty-statutory-guidance" TargetMode="External"/><Relationship Id="rId46" Type="http://schemas.openxmlformats.org/officeDocument/2006/relationships/hyperlink" Target="http://www.stopadultabuse.org.uk/professionals/preventchannel-referral-process.aspx" TargetMode="External"/><Relationship Id="rId59" Type="http://schemas.openxmlformats.org/officeDocument/2006/relationships/image" Target="media/image9.png"/><Relationship Id="rId67" Type="http://schemas.openxmlformats.org/officeDocument/2006/relationships/hyperlink" Target="https://www.actionagainstabduction.org" TargetMode="External"/><Relationship Id="rId20" Type="http://schemas.openxmlformats.org/officeDocument/2006/relationships/hyperlink" Target="https://www.gov.uk/government/publications/behaviour-in-schools--2" TargetMode="External"/><Relationship Id="rId41" Type="http://schemas.openxmlformats.org/officeDocument/2006/relationships/hyperlink" Target="https://eur03.safelinks.protection.outlook.com/?url=https%3A%2F%2Fwww.gov.uk%2Fgovernment%2Fpublications%2Fearly-years-foundation-stage-framework--2&amp;data=05%7C02%7CKathryn.Jones%40cheshireeast.gov.uk%7Ca4e9e84a79a74255eab308dee410b329%7Ccdb92d1023cb4ac1a9b334f4faaa2851%7C0%7C0%7C639198957570778696%7CUnknown%7CTWFpbGZsb3d8eyJFbXB0eU1hcGkiOnRydWUsIlYiOiIwLjAuMDAwMCIsIlAiOiJXaW4zMiIsIkFOIjoiTWFpbCIsIldUIjoyfQ%3D%3D%7C0%7C%7C%7C&amp;sdata=YhlGaNixybhMIA06G3zcs7rtv8z%2BmjSjppsAYfFo0xA%3D&amp;reserved=0" TargetMode="External"/><Relationship Id="rId54" Type="http://schemas.openxmlformats.org/officeDocument/2006/relationships/image" Target="media/image5.jpeg"/><Relationship Id="rId62" Type="http://schemas.openxmlformats.org/officeDocument/2006/relationships/image" Target="media/image10.png"/><Relationship Id="rId70" Type="http://schemas.openxmlformats.org/officeDocument/2006/relationships/hyperlink" Target="https://www.gov.uk/government/publications/sharing-nudes-and-semi-nudes-advice-for-education-settings-working-with-children-and-young-people/sharing-nudes-and-semi-nudes-advice-for-education-settings-working-with-children-and-young-people" TargetMode="External"/><Relationship Id="rId75" Type="http://schemas.openxmlformats.org/officeDocument/2006/relationships/hyperlink" Target="https://assets.publishing.service.gov.uk/media/651e71d9e4e658001459d997/14.320_HO_Channel_Duty_Guidance_v3_Final_Web.pdf"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gov.uk/government/publications/keeping-children-safe-in-education--2" TargetMode="External"/><Relationship Id="rId23" Type="http://schemas.openxmlformats.org/officeDocument/2006/relationships/hyperlink" Target="https://www.gov.uk/government/publications/relationships-education-relationships-and-sex-education-rse-and-health-education" TargetMode="External"/><Relationship Id="rId28" Type="http://schemas.openxmlformats.org/officeDocument/2006/relationships/hyperlink" Target="https://www.gov.uk/government/publications/mobile-phones-in-schools/mobile-phones-in-schools" TargetMode="External"/><Relationship Id="rId36" Type="http://schemas.openxmlformats.org/officeDocument/2006/relationships/hyperlink" Target="https://pancheshire-cheshireeast.trixonline.co.uk/chapter/agency-roles-and-responsibilities" TargetMode="External"/><Relationship Id="rId49" Type="http://schemas.openxmlformats.org/officeDocument/2006/relationships/hyperlink" Target="mailto:Cyber.Prevent@nwrocu.police.uk" TargetMode="External"/><Relationship Id="rId57" Type="http://schemas.openxmlformats.org/officeDocument/2006/relationships/image" Target="media/image7.png"/><Relationship Id="rId10" Type="http://schemas.openxmlformats.org/officeDocument/2006/relationships/footnotes" Target="footnotes.xml"/><Relationship Id="rId31" Type="http://schemas.openxmlformats.org/officeDocument/2006/relationships/hyperlink" Target="https://help-for-early-years-providers.education.gov.uk/health-and-wellbeing/screen-use" TargetMode="External"/><Relationship Id="rId44" Type="http://schemas.openxmlformats.org/officeDocument/2006/relationships/hyperlink" Target="http://www.cescp.co.uk" TargetMode="External"/><Relationship Id="rId52" Type="http://schemas.openxmlformats.org/officeDocument/2006/relationships/header" Target="header2.xml"/><Relationship Id="rId60" Type="http://schemas.openxmlformats.org/officeDocument/2006/relationships/header" Target="header3.xml"/><Relationship Id="rId65" Type="http://schemas.openxmlformats.org/officeDocument/2006/relationships/hyperlink" Target="https://www.gov.uk/government/publications/young-witness-booklet-for-12-to-17-year-olds" TargetMode="External"/><Relationship Id="rId73" Type="http://schemas.openxmlformats.org/officeDocument/2006/relationships/hyperlink" Target="http://www.stopadultabuse.org.uk/professionals/preventchannel-referral-process.aspx" TargetMode="Externa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cescp.co.uk/p/professionals/policies-guidance" TargetMode="External"/><Relationship Id="rId18" Type="http://schemas.openxmlformats.org/officeDocument/2006/relationships/hyperlink" Target="https://assets.publishing.service.gov.uk/media/6a5f8e4fb00f3323bf1a23a1/EYFS_group_and_school_based_from_September_2026.pdf" TargetMode="External"/><Relationship Id="rId39" Type="http://schemas.openxmlformats.org/officeDocument/2006/relationships/image" Target="media/image2.png"/><Relationship Id="rId34" Type="http://schemas.openxmlformats.org/officeDocument/2006/relationships/hyperlink" Target="http://www.cescp.co.uk" TargetMode="External"/><Relationship Id="rId50" Type="http://schemas.openxmlformats.org/officeDocument/2006/relationships/header" Target="header1.xml"/><Relationship Id="rId55" Type="http://schemas.openxmlformats.org/officeDocument/2006/relationships/hyperlink" Target="https://childrenandfamiliesportal.cheshireeast.gov.uk/web/portal/pages/lado" TargetMode="External"/><Relationship Id="rId76" Type="http://schemas.openxmlformats.org/officeDocument/2006/relationships/hyperlink" Target="https://www.gov.uk/government/publications/sharing-nudes-and-semi-nudes-advice-for-education-settings-working-with-children-and-young-people/sharing-nudes-and-semi-nudes-advice-for-education-settings-working-with-children-and-young-people" TargetMode="External"/><Relationship Id="rId7" Type="http://schemas.openxmlformats.org/officeDocument/2006/relationships/styles" Target="styles.xml"/><Relationship Id="rId71" Type="http://schemas.openxmlformats.org/officeDocument/2006/relationships/hyperlink" Target="https://view.officeapps.live.com/op/view.aspx?src=https%3A%2F%2Fwww.cescp.co.uk%2Fassets%2F28fa29e2%2Ffinal_combined_neglect_tool.docx&amp;wdOrigin=BROWSELINK" TargetMode="External"/><Relationship Id="rId2" Type="http://schemas.openxmlformats.org/officeDocument/2006/relationships/customXml" Target="../customXml/item2.xml"/><Relationship Id="rId29" Type="http://schemas.openxmlformats.org/officeDocument/2006/relationships/hyperlink" Target="https://www.gov.uk/government/publications/children-missing-education"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4.jpeg"/></Relationships>
</file>

<file path=word/theme/_rels/theme1.xml.rels><?xml version="1.0" encoding="UTF-8" standalone="yes"?>
<Relationships xmlns="http://schemas.openxmlformats.org/package/2006/relationships"><Relationship Id="rId1" Type="http://schemas.openxmlformats.org/officeDocument/2006/relationships/image" Target="../media/image12.jpeg"/></Relationships>
</file>

<file path=word/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sisl xmlns:xsd="http://www.w3.org/2001/XMLSchema" xmlns:xsi="http://www.w3.org/2001/XMLSchema-instance" xmlns="http://www.boldonjames.com/2008/01/sie/internal/label" sislVersion="0" policy="6ceae14b-024b-4bff-9be8-3287753ee694" origin="userSelected">
  <element uid="id_classification_nonbusiness" value=""/>
</sis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51CC1B0A6DEE141BC17CA19E52CECE3" ma:contentTypeVersion="12" ma:contentTypeDescription="Create a new document." ma:contentTypeScope="" ma:versionID="58ea382d7b00de30c8e7e6ad34ca9277">
  <xsd:schema xmlns:xsd="http://www.w3.org/2001/XMLSchema" xmlns:xs="http://www.w3.org/2001/XMLSchema" xmlns:p="http://schemas.microsoft.com/office/2006/metadata/properties" xmlns:ns3="71b762f7-9843-41d6-9809-5488332f1633" xmlns:ns4="1f9d9523-6b00-4403-b58b-001bce7d8e2b" targetNamespace="http://schemas.microsoft.com/office/2006/metadata/properties" ma:root="true" ma:fieldsID="d9cd06228c3734aeaf6c5b4daa9fef52" ns3:_="" ns4:_="">
    <xsd:import namespace="71b762f7-9843-41d6-9809-5488332f1633"/>
    <xsd:import namespace="1f9d9523-6b00-4403-b58b-001bce7d8e2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762f7-9843-41d6-9809-5488332f16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9523-6b00-4403-b58b-001bce7d8e2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A6632F7-F0AF-4320-9005-452762C53BB4}">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1AD34AFA-2C6C-4B48-AC0E-913CAEB9C479}">
  <ds:schemaRefs>
    <ds:schemaRef ds:uri="http://schemas.microsoft.com/sharepoint/v3/contenttype/forms"/>
  </ds:schemaRefs>
</ds:datastoreItem>
</file>

<file path=customXml/itemProps3.xml><?xml version="1.0" encoding="utf-8"?>
<ds:datastoreItem xmlns:ds="http://schemas.openxmlformats.org/officeDocument/2006/customXml" ds:itemID="{CC826C44-01D8-441F-9BC2-A23B78D5D532}">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AB8376DD-A0E2-4575-B5FA-1026B98532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762f7-9843-41d6-9809-5488332f1633"/>
    <ds:schemaRef ds:uri="1f9d9523-6b00-4403-b58b-001bce7d8e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A36F353-9AC3-492F-8351-F195DF1FA7B0}">
  <ds:schemaRefs>
    <ds:schemaRef ds:uri="http://schemas.openxmlformats.org/officeDocument/2006/bibliography"/>
  </ds:schemaRefs>
</ds:datastoreItem>
</file>

<file path=docMetadata/LabelInfo.xml><?xml version="1.0" encoding="utf-8"?>
<clbl:labelList xmlns:clbl="http://schemas.microsoft.com/office/2020/mipLabelMetadata">
  <clbl:label id="{a1e69b11-7b47-483f-9667-663bc9971552}" enabled="1" method="Privileged" siteId="{cdb92d10-23cb-4ac1-a9b3-34f4faaa2851}" contentBits="0" removed="0"/>
</clbl:labelList>
</file>

<file path=docProps/app.xml><?xml version="1.0" encoding="utf-8"?>
<Properties xmlns="http://schemas.openxmlformats.org/officeDocument/2006/extended-properties" xmlns:vt="http://schemas.openxmlformats.org/officeDocument/2006/docPropsVTypes">
  <Template>Normal.dotm</Template>
  <TotalTime>4</TotalTime>
  <Pages>51</Pages>
  <Words>20054</Words>
  <Characters>114310</Characters>
  <Application>Microsoft Office Word</Application>
  <DocSecurity>0</DocSecurity>
  <Lines>952</Lines>
  <Paragraphs>268</Paragraphs>
  <ScaleCrop>false</ScaleCrop>
  <HeadingPairs>
    <vt:vector size="2" baseType="variant">
      <vt:variant>
        <vt:lpstr>Title</vt:lpstr>
      </vt:variant>
      <vt:variant>
        <vt:i4>1</vt:i4>
      </vt:variant>
    </vt:vector>
  </HeadingPairs>
  <TitlesOfParts>
    <vt:vector size="1" baseType="lpstr">
      <vt:lpstr/>
    </vt:vector>
  </TitlesOfParts>
  <Company>Cheshire Shared Services</Company>
  <LinksUpToDate>false</LinksUpToDate>
  <CharactersWithSpaces>134096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PORTER, Karen</dc:creator>
  <cp:lastModifiedBy>Jan North</cp:lastModifiedBy>
  <cp:revision>7</cp:revision>
  <cp:lastPrinted>2019-08-07T12:13:00Z</cp:lastPrinted>
  <dcterms:created xsi:type="dcterms:W3CDTF">2026-08-23T16:12:00Z</dcterms:created>
  <dcterms:modified xsi:type="dcterms:W3CDTF">2026-08-23T16:30:00Z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09776a39-8a04-4c4c-b741-43a6957a18d2</vt:lpwstr>
  </property>
  <property fmtid="{D5CDD505-2E9C-101B-9397-08002B2CF9AE}" pid="3" name="bjSaver">
    <vt:lpwstr>l7k6PsYHaVDZjkVVfYURa0c5GVIYFOkb</vt:lpwstr>
  </property>
  <property fmtid="{D5CDD505-2E9C-101B-9397-08002B2CF9AE}" pid="4" name="ContentTypeId">
    <vt:lpwstr>0x010100E51CC1B0A6DEE141BC17CA19E52CECE3</vt:lpwstr>
  </property>
  <property fmtid="{D5CDD505-2E9C-101B-9397-08002B2CF9AE}" pid="5" name="bjDocumentLabelXML">
    <vt:lpwstr>&lt;?xml version="1.0" encoding="us-ascii"?&gt;&lt;sisl xmlns:xsd="http://www.w3.org/2001/XMLSchema" xmlns:xsi="http://www.w3.org/2001/XMLSchema-instance" sislVersion="0" policy="6ceae14b-024b-4bff-9be8-3287753ee694" origin="userSelected" xmlns="http://www.boldonj</vt:lpwstr>
  </property>
  <property fmtid="{D5CDD505-2E9C-101B-9397-08002B2CF9AE}" pid="6" name="bjDocumentLabelXML-0">
    <vt:lpwstr>ames.com/2008/01/sie/internal/label"&gt;&lt;element uid="id_classification_nonbusiness" value="" /&gt;&lt;/sisl&gt;</vt:lpwstr>
  </property>
  <property fmtid="{D5CDD505-2E9C-101B-9397-08002B2CF9AE}" pid="7" name="bjDocumentSecurityLabel">
    <vt:lpwstr>OFFICIAL</vt:lpwstr>
  </property>
  <property fmtid="{D5CDD505-2E9C-101B-9397-08002B2CF9AE}" pid="8" name="MSIP_Label_a1e69b11-7b47-483f-9667-663bc9971552_Enabled">
    <vt:lpwstr>true</vt:lpwstr>
  </property>
  <property fmtid="{D5CDD505-2E9C-101B-9397-08002B2CF9AE}" pid="9" name="MSIP_Label_a1e69b11-7b47-483f-9667-663bc9971552_SetDate">
    <vt:lpwstr>2023-07-28T15:25:54Z</vt:lpwstr>
  </property>
  <property fmtid="{D5CDD505-2E9C-101B-9397-08002B2CF9AE}" pid="10" name="MSIP_Label_a1e69b11-7b47-483f-9667-663bc9971552_Method">
    <vt:lpwstr>Privileged</vt:lpwstr>
  </property>
  <property fmtid="{D5CDD505-2E9C-101B-9397-08002B2CF9AE}" pid="11" name="MSIP_Label_a1e69b11-7b47-483f-9667-663bc9971552_Name">
    <vt:lpwstr>CE-OFFICIAL-NV</vt:lpwstr>
  </property>
  <property fmtid="{D5CDD505-2E9C-101B-9397-08002B2CF9AE}" pid="12" name="MSIP_Label_a1e69b11-7b47-483f-9667-663bc9971552_SiteId">
    <vt:lpwstr>cdb92d10-23cb-4ac1-a9b3-34f4faaa2851</vt:lpwstr>
  </property>
  <property fmtid="{D5CDD505-2E9C-101B-9397-08002B2CF9AE}" pid="13" name="MSIP_Label_a1e69b11-7b47-483f-9667-663bc9971552_ActionId">
    <vt:lpwstr>43859188-88ed-40ee-9f5e-d31b0b7923cc</vt:lpwstr>
  </property>
  <property fmtid="{D5CDD505-2E9C-101B-9397-08002B2CF9AE}" pid="14" name="MSIP_Label_a1e69b11-7b47-483f-9667-663bc9971552_ContentBits">
    <vt:lpwstr>0</vt:lpwstr>
  </property>
</Properties>
</file>