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8288000" cy="10287000"/>
  <p:notesSz cx="6858000" cy="9144000"/>
  <p:embeddedFontLst>
    <p:embeddedFont>
      <p:font typeface="Comic Sans" panose="030F0902030302020204" pitchFamily="66" charset="0"/>
      <p:regular r:id="rId4"/>
      <p:bold r:id="rId5"/>
      <p:boldItalic r:id="rId6"/>
    </p:embeddedFont>
    <p:embeddedFont>
      <p:font typeface="Comic Sans Bold" panose="03000902030302020204" pitchFamily="66" charset="0"/>
      <p:regular r:id="rId7"/>
      <p:bold r:id="rId8"/>
    </p:embeddedFont>
    <p:embeddedFont>
      <p:font typeface="Handy Casual" pitchFamily="2" charset="77"/>
      <p:regular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77" autoAdjust="0"/>
  </p:normalViewPr>
  <p:slideViewPr>
    <p:cSldViewPr>
      <p:cViewPr varScale="1">
        <p:scale>
          <a:sx n="73" d="100"/>
          <a:sy n="73" d="100"/>
        </p:scale>
        <p:origin x="704"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4.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viewProps" Target="viewProps.xml"/><Relationship Id="rId5" Type="http://schemas.openxmlformats.org/officeDocument/2006/relationships/font" Target="fonts/font2.fntdata"/><Relationship Id="rId10" Type="http://schemas.openxmlformats.org/officeDocument/2006/relationships/presProps" Target="presProps.xml"/><Relationship Id="rId4" Type="http://schemas.openxmlformats.org/officeDocument/2006/relationships/font" Target="fonts/font1.fntdata"/><Relationship Id="rId9" Type="http://schemas.openxmlformats.org/officeDocument/2006/relationships/font" Target="fonts/font6.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246678" y="1661003"/>
          <a:ext cx="17794644" cy="8455412"/>
        </p:xfrm>
        <a:graphic>
          <a:graphicData uri="http://schemas.openxmlformats.org/drawingml/2006/table">
            <a:tbl>
              <a:tblPr/>
              <a:tblGrid>
                <a:gridCol w="4057473">
                  <a:extLst>
                    <a:ext uri="{9D8B030D-6E8A-4147-A177-3AD203B41FA5}">
                      <a16:colId xmlns:a16="http://schemas.microsoft.com/office/drawing/2014/main" val="20000"/>
                    </a:ext>
                  </a:extLst>
                </a:gridCol>
                <a:gridCol w="6527011">
                  <a:extLst>
                    <a:ext uri="{9D8B030D-6E8A-4147-A177-3AD203B41FA5}">
                      <a16:colId xmlns:a16="http://schemas.microsoft.com/office/drawing/2014/main" val="20001"/>
                    </a:ext>
                  </a:extLst>
                </a:gridCol>
                <a:gridCol w="7210160">
                  <a:extLst>
                    <a:ext uri="{9D8B030D-6E8A-4147-A177-3AD203B41FA5}">
                      <a16:colId xmlns:a16="http://schemas.microsoft.com/office/drawing/2014/main" val="20002"/>
                    </a:ext>
                  </a:extLst>
                </a:gridCol>
              </a:tblGrid>
              <a:tr h="1090765">
                <a:tc>
                  <a:txBody>
                    <a:bodyPr/>
                    <a:lstStyle/>
                    <a:p>
                      <a:pPr algn="ctr">
                        <a:lnSpc>
                          <a:spcPts val="4759"/>
                        </a:lnSpc>
                        <a:defRPr/>
                      </a:pPr>
                      <a:r>
                        <a:rPr lang="en-US" sz="3399">
                          <a:solidFill>
                            <a:srgbClr val="000000"/>
                          </a:solidFill>
                          <a:latin typeface="Handy Casual"/>
                          <a:ea typeface="Handy Casual"/>
                          <a:cs typeface="Handy Casual"/>
                          <a:sym typeface="Handy Casual"/>
                        </a:rPr>
                        <a:t>Aim</a:t>
                      </a: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FFFFFF"/>
                    </a:solidFill>
                  </a:tcPr>
                </a:tc>
                <a:tc>
                  <a:txBody>
                    <a:bodyPr/>
                    <a:lstStyle/>
                    <a:p>
                      <a:pPr algn="ctr">
                        <a:lnSpc>
                          <a:spcPts val="4759"/>
                        </a:lnSpc>
                        <a:defRPr/>
                      </a:pPr>
                      <a:r>
                        <a:rPr lang="en-US" sz="3399">
                          <a:solidFill>
                            <a:srgbClr val="000000"/>
                          </a:solidFill>
                          <a:latin typeface="Handy Casual"/>
                          <a:ea typeface="Handy Casual"/>
                          <a:cs typeface="Handy Casual"/>
                          <a:sym typeface="Handy Casual"/>
                        </a:rPr>
                        <a:t>Why?</a:t>
                      </a: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FFFFFF"/>
                    </a:solidFill>
                  </a:tcPr>
                </a:tc>
                <a:tc>
                  <a:txBody>
                    <a:bodyPr/>
                    <a:lstStyle/>
                    <a:p>
                      <a:pPr algn="ctr">
                        <a:lnSpc>
                          <a:spcPts val="4759"/>
                        </a:lnSpc>
                        <a:defRPr/>
                      </a:pPr>
                      <a:r>
                        <a:rPr lang="en-US" sz="3399">
                          <a:solidFill>
                            <a:srgbClr val="000000"/>
                          </a:solidFill>
                          <a:latin typeface="Handy Casual"/>
                          <a:ea typeface="Handy Casual"/>
                          <a:cs typeface="Handy Casual"/>
                          <a:sym typeface="Handy Casual"/>
                        </a:rPr>
                        <a:t>Key Area</a:t>
                      </a: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354743">
                <a:tc>
                  <a:txBody>
                    <a:bodyPr/>
                    <a:lstStyle/>
                    <a:p>
                      <a:pPr algn="ctr">
                        <a:lnSpc>
                          <a:spcPts val="2099"/>
                        </a:lnSpc>
                        <a:defRPr/>
                      </a:pPr>
                      <a:r>
                        <a:rPr lang="en-US" sz="1499" b="1">
                          <a:solidFill>
                            <a:srgbClr val="000000"/>
                          </a:solidFill>
                          <a:latin typeface="Comic Sans Bold"/>
                          <a:ea typeface="Comic Sans Bold"/>
                          <a:cs typeface="Comic Sans Bold"/>
                          <a:sym typeface="Comic Sans Bold"/>
                        </a:rPr>
                        <a:t>Key indicator 1: The engagement of all pupils in regular physical activity – Chief Medical Officers guidelines recommend that primary school pupils undertake at least 30 minutes of physical activity a day in school.</a:t>
                      </a:r>
                      <a:endParaRPr lang="en-US" sz="1100"/>
                    </a:p>
                    <a:p>
                      <a:pPr algn="ctr">
                        <a:lnSpc>
                          <a:spcPts val="2099"/>
                        </a:lnSpc>
                      </a:pP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FFF3C2"/>
                    </a:solidFill>
                  </a:tcPr>
                </a:tc>
                <a:tc>
                  <a:txBody>
                    <a:bodyPr/>
                    <a:lstStyle/>
                    <a:p>
                      <a:pPr algn="just">
                        <a:lnSpc>
                          <a:spcPts val="2099"/>
                        </a:lnSpc>
                        <a:defRPr/>
                      </a:pPr>
                      <a:r>
                        <a:rPr lang="en-US" sz="1499">
                          <a:solidFill>
                            <a:srgbClr val="000000"/>
                          </a:solidFill>
                          <a:latin typeface="Comic Sans"/>
                          <a:ea typeface="Comic Sans"/>
                          <a:cs typeface="Comic Sans"/>
                          <a:sym typeface="Comic Sans"/>
                        </a:rPr>
                        <a:t>Regular physical activity supports pupils’ physical health, mental well being, confidence, social skills and helps to allow them to focus on learning. All children get to participate without barriers and increases encouragement to be active.</a:t>
                      </a:r>
                      <a:endParaRPr lang="en-US" sz="1100"/>
                    </a:p>
                    <a:p>
                      <a:pPr algn="just">
                        <a:lnSpc>
                          <a:spcPts val="2099"/>
                        </a:lnSpc>
                      </a:pP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FFF3C2"/>
                    </a:solidFill>
                  </a:tcPr>
                </a:tc>
                <a:tc>
                  <a:txBody>
                    <a:bodyPr/>
                    <a:lstStyle/>
                    <a:p>
                      <a:pPr algn="just">
                        <a:lnSpc>
                          <a:spcPts val="2099"/>
                        </a:lnSpc>
                        <a:defRPr/>
                      </a:pPr>
                      <a:endParaRPr lang="en-US" sz="1100"/>
                    </a:p>
                    <a:p>
                      <a:pPr algn="just">
                        <a:lnSpc>
                          <a:spcPts val="2099"/>
                        </a:lnSpc>
                      </a:pPr>
                      <a:r>
                        <a:rPr lang="en-US" sz="1499">
                          <a:solidFill>
                            <a:srgbClr val="000000"/>
                          </a:solidFill>
                          <a:latin typeface="Comic Sans"/>
                          <a:ea typeface="Comic Sans"/>
                          <a:cs typeface="Comic Sans"/>
                          <a:sym typeface="Comic Sans"/>
                        </a:rPr>
                        <a:t>Provide opportunities for pupils to be physically active throughout the school day, including active playtimes, opal play, lunchtime skills activities, extracurricular clubs and enrichment opportunities. Monitor physical activity levels and use data to identify and support key groups who may benefit from additional opportunities.</a:t>
                      </a:r>
                    </a:p>
                    <a:p>
                      <a:pPr algn="just">
                        <a:lnSpc>
                          <a:spcPts val="2099"/>
                        </a:lnSpc>
                      </a:pPr>
                      <a:endParaRPr lang="en-US" sz="1499">
                        <a:solidFill>
                          <a:srgbClr val="000000"/>
                        </a:solidFill>
                        <a:latin typeface="Comic Sans"/>
                        <a:ea typeface="Comic Sans"/>
                        <a:cs typeface="Comic Sans"/>
                        <a:sym typeface="Comic Sans"/>
                      </a:endParaRPr>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FFF3C2"/>
                    </a:solidFill>
                  </a:tcPr>
                </a:tc>
                <a:extLst>
                  <a:ext uri="{0D108BD9-81ED-4DB2-BD59-A6C34878D82A}">
                    <a16:rowId xmlns:a16="http://schemas.microsoft.com/office/drawing/2014/main" val="10001"/>
                  </a:ext>
                </a:extLst>
              </a:tr>
              <a:tr h="2357843">
                <a:tc>
                  <a:txBody>
                    <a:bodyPr/>
                    <a:lstStyle/>
                    <a:p>
                      <a:pPr algn="ctr">
                        <a:lnSpc>
                          <a:spcPts val="2099"/>
                        </a:lnSpc>
                        <a:defRPr/>
                      </a:pPr>
                      <a:r>
                        <a:rPr lang="en-US" sz="1499" b="1">
                          <a:solidFill>
                            <a:srgbClr val="000000"/>
                          </a:solidFill>
                          <a:latin typeface="Comic Sans Bold"/>
                          <a:ea typeface="Comic Sans Bold"/>
                          <a:cs typeface="Comic Sans Bold"/>
                          <a:sym typeface="Comic Sans Bold"/>
                        </a:rPr>
                        <a:t>Key indicator 2: The profile of Get Set 4 PE being raised across the school as a tool for whole school improvement.</a:t>
                      </a:r>
                      <a:endParaRPr lang="en-US" sz="1100"/>
                    </a:p>
                    <a:p>
                      <a:pPr algn="ctr">
                        <a:lnSpc>
                          <a:spcPts val="2099"/>
                        </a:lnSpc>
                      </a:pP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E4FFC2"/>
                    </a:solidFill>
                  </a:tcPr>
                </a:tc>
                <a:tc>
                  <a:txBody>
                    <a:bodyPr/>
                    <a:lstStyle/>
                    <a:p>
                      <a:pPr algn="just">
                        <a:lnSpc>
                          <a:spcPts val="2099"/>
                        </a:lnSpc>
                        <a:defRPr/>
                      </a:pPr>
                      <a:r>
                        <a:rPr lang="en-US" sz="1499">
                          <a:solidFill>
                            <a:srgbClr val="000000"/>
                          </a:solidFill>
                          <a:latin typeface="Comic Sans"/>
                          <a:ea typeface="Comic Sans"/>
                          <a:cs typeface="Comic Sans"/>
                          <a:sym typeface="Comic Sans"/>
                        </a:rPr>
                        <a:t>Get Set 4 PE tool has high quality lessons plans for the whole curriculum ready to be delivered across the school. It also allows pupils progress to be tracked through the assessment tool; it also provides roles for pupils that are not able to take part and gives them ways of being involved through varied role cards. There are also CPD opportunities on the website to increase staff knowledge in all areas of PE.</a:t>
                      </a: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E4FFC2"/>
                    </a:solidFill>
                  </a:tcPr>
                </a:tc>
                <a:tc>
                  <a:txBody>
                    <a:bodyPr/>
                    <a:lstStyle/>
                    <a:p>
                      <a:pPr algn="just">
                        <a:lnSpc>
                          <a:spcPts val="2099"/>
                        </a:lnSpc>
                        <a:defRPr/>
                      </a:pPr>
                      <a:r>
                        <a:rPr lang="en-US" sz="1499">
                          <a:solidFill>
                            <a:srgbClr val="000000"/>
                          </a:solidFill>
                          <a:latin typeface="Comic Sans"/>
                          <a:ea typeface="Comic Sans"/>
                          <a:cs typeface="Comic Sans"/>
                          <a:sym typeface="Comic Sans"/>
                        </a:rPr>
                        <a:t>Provide high quality teaching in all PE lessons for all pupils to increase learning. Provide personalised feedback to pupils to make sure they are consistently improving. Assessment data tracked throughout the year and those children who need extra PE sessions, can be targeted to ensure improvement can be made</a:t>
                      </a:r>
                      <a:endParaRPr lang="en-US" sz="1100"/>
                    </a:p>
                    <a:p>
                      <a:pPr algn="just">
                        <a:lnSpc>
                          <a:spcPts val="2099"/>
                        </a:lnSpc>
                      </a:pP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E4FFC2"/>
                    </a:solidFill>
                  </a:tcPr>
                </a:tc>
                <a:extLst>
                  <a:ext uri="{0D108BD9-81ED-4DB2-BD59-A6C34878D82A}">
                    <a16:rowId xmlns:a16="http://schemas.microsoft.com/office/drawing/2014/main" val="10002"/>
                  </a:ext>
                </a:extLst>
              </a:tr>
              <a:tr h="2652061">
                <a:tc>
                  <a:txBody>
                    <a:bodyPr/>
                    <a:lstStyle/>
                    <a:p>
                      <a:pPr algn="ctr">
                        <a:lnSpc>
                          <a:spcPts val="2099"/>
                        </a:lnSpc>
                        <a:defRPr/>
                      </a:pPr>
                      <a:r>
                        <a:rPr lang="en-US" sz="1499" b="1">
                          <a:solidFill>
                            <a:srgbClr val="000000"/>
                          </a:solidFill>
                          <a:latin typeface="Comic Sans Bold"/>
                          <a:ea typeface="Comic Sans Bold"/>
                          <a:cs typeface="Comic Sans Bold"/>
                          <a:sym typeface="Comic Sans Bold"/>
                        </a:rPr>
                        <a:t>Key indicator 3: Increased confidence, knowledge and skills of all staff in teaching PE and sport</a:t>
                      </a:r>
                      <a:endParaRPr lang="en-US" sz="1100"/>
                    </a:p>
                    <a:p>
                      <a:pPr algn="ctr">
                        <a:lnSpc>
                          <a:spcPts val="2099"/>
                        </a:lnSpc>
                      </a:pP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CAF5F7"/>
                    </a:solidFill>
                  </a:tcPr>
                </a:tc>
                <a:tc>
                  <a:txBody>
                    <a:bodyPr/>
                    <a:lstStyle/>
                    <a:p>
                      <a:pPr algn="just">
                        <a:lnSpc>
                          <a:spcPts val="2099"/>
                        </a:lnSpc>
                        <a:defRPr/>
                      </a:pPr>
                      <a:r>
                        <a:rPr lang="en-US" sz="1499">
                          <a:solidFill>
                            <a:srgbClr val="000000"/>
                          </a:solidFill>
                          <a:latin typeface="Comic Sans"/>
                          <a:ea typeface="Comic Sans"/>
                          <a:cs typeface="Comic Sans"/>
                          <a:sym typeface="Comic Sans"/>
                        </a:rPr>
                        <a:t>Developing staff subject knowledge and confidence to deliver PE lessons is essential to make sure that all PE lessons are taught to the highest quality possible, well planned, progressive and inclusive for all pupils. CPD opportunities throughout the year to improve the teacher’s ability to teach, adapt PE effectively and assess and this will allow improved pupil progress and enjoyment of physical activity.</a:t>
                      </a: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CAF5F7"/>
                    </a:solidFill>
                  </a:tcPr>
                </a:tc>
                <a:tc>
                  <a:txBody>
                    <a:bodyPr/>
                    <a:lstStyle/>
                    <a:p>
                      <a:pPr algn="just">
                        <a:lnSpc>
                          <a:spcPts val="2099"/>
                        </a:lnSpc>
                        <a:defRPr/>
                      </a:pPr>
                      <a:endParaRPr lang="en-US" sz="1100"/>
                    </a:p>
                    <a:p>
                      <a:pPr algn="just">
                        <a:lnSpc>
                          <a:spcPts val="2099"/>
                        </a:lnSpc>
                      </a:pPr>
                      <a:r>
                        <a:rPr lang="en-US" sz="1499">
                          <a:solidFill>
                            <a:srgbClr val="000000"/>
                          </a:solidFill>
                          <a:latin typeface="Comic Sans"/>
                          <a:ea typeface="Comic Sans"/>
                          <a:cs typeface="Comic Sans"/>
                          <a:sym typeface="Comic Sans"/>
                        </a:rPr>
                        <a:t>To continue to provide CPD opportunities and provide professional development through team teaching, specialised coaching and access to high quality planning and assessment tools. Continue to make sure all children receive two hours of high-quality PE each week through a wide range of activities across so 6 key area of the curriculum are covered for all pupils.</a:t>
                      </a:r>
                    </a:p>
                    <a:p>
                      <a:pPr algn="just">
                        <a:lnSpc>
                          <a:spcPts val="2099"/>
                        </a:lnSpc>
                      </a:pPr>
                      <a:endParaRPr lang="en-US" sz="1499">
                        <a:solidFill>
                          <a:srgbClr val="000000"/>
                        </a:solidFill>
                        <a:latin typeface="Comic Sans"/>
                        <a:ea typeface="Comic Sans"/>
                        <a:cs typeface="Comic Sans"/>
                        <a:sym typeface="Comic Sans"/>
                      </a:endParaRPr>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CAF5F7"/>
                    </a:solidFill>
                  </a:tcPr>
                </a:tc>
                <a:extLst>
                  <a:ext uri="{0D108BD9-81ED-4DB2-BD59-A6C34878D82A}">
                    <a16:rowId xmlns:a16="http://schemas.microsoft.com/office/drawing/2014/main" val="10003"/>
                  </a:ext>
                </a:extLst>
              </a:tr>
            </a:tbl>
          </a:graphicData>
        </a:graphic>
      </p:graphicFrame>
      <p:sp>
        <p:nvSpPr>
          <p:cNvPr id="3" name="Freeform 3"/>
          <p:cNvSpPr/>
          <p:nvPr/>
        </p:nvSpPr>
        <p:spPr>
          <a:xfrm>
            <a:off x="13413950" y="138804"/>
            <a:ext cx="4627372" cy="1473047"/>
          </a:xfrm>
          <a:custGeom>
            <a:avLst/>
            <a:gdLst/>
            <a:ahLst/>
            <a:cxnLst/>
            <a:rect l="l" t="t" r="r" b="b"/>
            <a:pathLst>
              <a:path w="4627372" h="1473047">
                <a:moveTo>
                  <a:pt x="0" y="0"/>
                </a:moveTo>
                <a:lnTo>
                  <a:pt x="4627372" y="0"/>
                </a:lnTo>
                <a:lnTo>
                  <a:pt x="4627372" y="1473047"/>
                </a:lnTo>
                <a:lnTo>
                  <a:pt x="0" y="1473047"/>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246678" y="456228"/>
            <a:ext cx="7892854" cy="876300"/>
          </a:xfrm>
          <a:prstGeom prst="rect">
            <a:avLst/>
          </a:prstGeom>
        </p:spPr>
        <p:txBody>
          <a:bodyPr lIns="0" tIns="0" rIns="0" bIns="0" rtlCol="0" anchor="t">
            <a:spAutoFit/>
          </a:bodyPr>
          <a:lstStyle/>
          <a:p>
            <a:pPr algn="ctr">
              <a:lnSpc>
                <a:spcPts val="6600"/>
              </a:lnSpc>
            </a:pPr>
            <a:r>
              <a:rPr lang="en-US" sz="6000" spc="258" dirty="0">
                <a:solidFill>
                  <a:srgbClr val="000000"/>
                </a:solidFill>
                <a:latin typeface="Handy Casual"/>
                <a:ea typeface="Handy Casual"/>
                <a:cs typeface="Handy Casual"/>
                <a:sym typeface="Handy Casual"/>
              </a:rPr>
              <a:t>SPORT AIMS FOR 2026/2027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246678" y="1741442"/>
          <a:ext cx="17794644" cy="8366620"/>
        </p:xfrm>
        <a:graphic>
          <a:graphicData uri="http://schemas.openxmlformats.org/drawingml/2006/table">
            <a:tbl>
              <a:tblPr/>
              <a:tblGrid>
                <a:gridCol w="4245698">
                  <a:extLst>
                    <a:ext uri="{9D8B030D-6E8A-4147-A177-3AD203B41FA5}">
                      <a16:colId xmlns:a16="http://schemas.microsoft.com/office/drawing/2014/main" val="20000"/>
                    </a:ext>
                  </a:extLst>
                </a:gridCol>
                <a:gridCol w="6437579">
                  <a:extLst>
                    <a:ext uri="{9D8B030D-6E8A-4147-A177-3AD203B41FA5}">
                      <a16:colId xmlns:a16="http://schemas.microsoft.com/office/drawing/2014/main" val="20001"/>
                    </a:ext>
                  </a:extLst>
                </a:gridCol>
                <a:gridCol w="7111367">
                  <a:extLst>
                    <a:ext uri="{9D8B030D-6E8A-4147-A177-3AD203B41FA5}">
                      <a16:colId xmlns:a16="http://schemas.microsoft.com/office/drawing/2014/main" val="20002"/>
                    </a:ext>
                  </a:extLst>
                </a:gridCol>
              </a:tblGrid>
              <a:tr h="1090817">
                <a:tc>
                  <a:txBody>
                    <a:bodyPr/>
                    <a:lstStyle/>
                    <a:p>
                      <a:pPr algn="ctr">
                        <a:lnSpc>
                          <a:spcPts val="4759"/>
                        </a:lnSpc>
                        <a:defRPr/>
                      </a:pPr>
                      <a:r>
                        <a:rPr lang="en-US" sz="3399">
                          <a:solidFill>
                            <a:srgbClr val="000000"/>
                          </a:solidFill>
                          <a:latin typeface="Handy Casual"/>
                          <a:ea typeface="Handy Casual"/>
                          <a:cs typeface="Handy Casual"/>
                          <a:sym typeface="Handy Casual"/>
                        </a:rPr>
                        <a:t>Aim</a:t>
                      </a: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FFFFFF"/>
                    </a:solidFill>
                  </a:tcPr>
                </a:tc>
                <a:tc>
                  <a:txBody>
                    <a:bodyPr/>
                    <a:lstStyle/>
                    <a:p>
                      <a:pPr algn="ctr">
                        <a:lnSpc>
                          <a:spcPts val="4759"/>
                        </a:lnSpc>
                        <a:defRPr/>
                      </a:pPr>
                      <a:r>
                        <a:rPr lang="en-US" sz="3399">
                          <a:solidFill>
                            <a:srgbClr val="000000"/>
                          </a:solidFill>
                          <a:latin typeface="Handy Casual"/>
                          <a:ea typeface="Handy Casual"/>
                          <a:cs typeface="Handy Casual"/>
                          <a:sym typeface="Handy Casual"/>
                        </a:rPr>
                        <a:t>Why?</a:t>
                      </a: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FFFFFF"/>
                    </a:solidFill>
                  </a:tcPr>
                </a:tc>
                <a:tc>
                  <a:txBody>
                    <a:bodyPr/>
                    <a:lstStyle/>
                    <a:p>
                      <a:pPr algn="ctr">
                        <a:lnSpc>
                          <a:spcPts val="4759"/>
                        </a:lnSpc>
                        <a:defRPr/>
                      </a:pPr>
                      <a:r>
                        <a:rPr lang="en-US" sz="3399">
                          <a:solidFill>
                            <a:srgbClr val="000000"/>
                          </a:solidFill>
                          <a:latin typeface="Handy Casual"/>
                          <a:ea typeface="Handy Casual"/>
                          <a:cs typeface="Handy Casual"/>
                          <a:sym typeface="Handy Casual"/>
                        </a:rPr>
                        <a:t>Key Area</a:t>
                      </a: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612221">
                <a:tc>
                  <a:txBody>
                    <a:bodyPr/>
                    <a:lstStyle/>
                    <a:p>
                      <a:pPr algn="ctr">
                        <a:lnSpc>
                          <a:spcPts val="2240"/>
                        </a:lnSpc>
                        <a:defRPr/>
                      </a:pPr>
                      <a:endParaRPr lang="en-US" sz="1100"/>
                    </a:p>
                    <a:p>
                      <a:pPr algn="ctr">
                        <a:lnSpc>
                          <a:spcPts val="2240"/>
                        </a:lnSpc>
                      </a:pPr>
                      <a:r>
                        <a:rPr lang="en-US" sz="1600" b="1">
                          <a:solidFill>
                            <a:srgbClr val="000000"/>
                          </a:solidFill>
                          <a:latin typeface="Comic Sans Bold"/>
                          <a:ea typeface="Comic Sans Bold"/>
                          <a:cs typeface="Comic Sans Bold"/>
                          <a:sym typeface="Comic Sans Bold"/>
                        </a:rPr>
                        <a:t>Key indicator 4: Broader experience of a range of sports and activities offered to all pupils</a:t>
                      </a:r>
                    </a:p>
                    <a:p>
                      <a:pPr algn="ctr">
                        <a:lnSpc>
                          <a:spcPts val="2240"/>
                        </a:lnSpc>
                      </a:pPr>
                      <a:endParaRPr lang="en-US" sz="1600" b="1">
                        <a:solidFill>
                          <a:srgbClr val="000000"/>
                        </a:solidFill>
                        <a:latin typeface="Comic Sans Bold"/>
                        <a:ea typeface="Comic Sans Bold"/>
                        <a:cs typeface="Comic Sans Bold"/>
                        <a:sym typeface="Comic Sans Bold"/>
                      </a:endParaRPr>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FFD6D6"/>
                    </a:solidFill>
                  </a:tcPr>
                </a:tc>
                <a:tc>
                  <a:txBody>
                    <a:bodyPr/>
                    <a:lstStyle/>
                    <a:p>
                      <a:pPr algn="just">
                        <a:lnSpc>
                          <a:spcPts val="2100"/>
                        </a:lnSpc>
                        <a:defRPr/>
                      </a:pPr>
                      <a:endParaRPr lang="en-US" sz="1100"/>
                    </a:p>
                    <a:p>
                      <a:pPr algn="just">
                        <a:lnSpc>
                          <a:spcPts val="2100"/>
                        </a:lnSpc>
                      </a:pPr>
                      <a:r>
                        <a:rPr lang="en-US" sz="1500">
                          <a:solidFill>
                            <a:srgbClr val="000000"/>
                          </a:solidFill>
                          <a:latin typeface="Comic Sans"/>
                          <a:ea typeface="Comic Sans"/>
                          <a:cs typeface="Comic Sans"/>
                          <a:sym typeface="Comic Sans"/>
                        </a:rPr>
                        <a:t>Our wide range of sports and activities that we offer to pupils provide valuable opportunities to improve confidence, resilience, teamwork, leadership, communication and sportsmanship skills. Offering varied sport after school clubs and events promotes enjoyment of physical activity and increases sport participation for our pupils.</a:t>
                      </a:r>
                    </a:p>
                    <a:p>
                      <a:pPr algn="just">
                        <a:lnSpc>
                          <a:spcPts val="2100"/>
                        </a:lnSpc>
                      </a:pPr>
                      <a:endParaRPr lang="en-US" sz="1500">
                        <a:solidFill>
                          <a:srgbClr val="000000"/>
                        </a:solidFill>
                        <a:latin typeface="Comic Sans"/>
                        <a:ea typeface="Comic Sans"/>
                        <a:cs typeface="Comic Sans"/>
                        <a:sym typeface="Comic Sans"/>
                      </a:endParaRPr>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FFD6D6"/>
                    </a:solidFill>
                  </a:tcPr>
                </a:tc>
                <a:tc>
                  <a:txBody>
                    <a:bodyPr/>
                    <a:lstStyle/>
                    <a:p>
                      <a:pPr algn="just">
                        <a:lnSpc>
                          <a:spcPts val="2100"/>
                        </a:lnSpc>
                        <a:defRPr/>
                      </a:pPr>
                      <a:r>
                        <a:rPr lang="en-US" sz="1500">
                          <a:solidFill>
                            <a:srgbClr val="000000"/>
                          </a:solidFill>
                          <a:latin typeface="Comic Sans"/>
                          <a:ea typeface="Comic Sans"/>
                          <a:cs typeface="Comic Sans"/>
                          <a:sym typeface="Comic Sans"/>
                        </a:rPr>
                        <a:t>Continue to provide a varied amount of sporting after school clubs to the whole school. Offer non -competitive event opportunities to children to encourage and motivate all pupils. </a:t>
                      </a:r>
                      <a:endParaRPr lang="en-US" sz="1100"/>
                    </a:p>
                    <a:p>
                      <a:pPr algn="just">
                        <a:lnSpc>
                          <a:spcPts val="2100"/>
                        </a:lnSpc>
                      </a:pP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FFD6D6"/>
                    </a:solidFill>
                  </a:tcPr>
                </a:tc>
                <a:extLst>
                  <a:ext uri="{0D108BD9-81ED-4DB2-BD59-A6C34878D82A}">
                    <a16:rowId xmlns:a16="http://schemas.microsoft.com/office/drawing/2014/main" val="10001"/>
                  </a:ext>
                </a:extLst>
              </a:tr>
              <a:tr h="2137301">
                <a:tc>
                  <a:txBody>
                    <a:bodyPr/>
                    <a:lstStyle/>
                    <a:p>
                      <a:pPr algn="ctr">
                        <a:lnSpc>
                          <a:spcPts val="2240"/>
                        </a:lnSpc>
                        <a:defRPr/>
                      </a:pPr>
                      <a:endParaRPr lang="en-US" sz="1100"/>
                    </a:p>
                    <a:p>
                      <a:pPr algn="ctr">
                        <a:lnSpc>
                          <a:spcPts val="2240"/>
                        </a:lnSpc>
                      </a:pPr>
                      <a:r>
                        <a:rPr lang="en-US" sz="1600" b="1">
                          <a:solidFill>
                            <a:srgbClr val="000000"/>
                          </a:solidFill>
                          <a:latin typeface="Comic Sans Bold"/>
                          <a:ea typeface="Comic Sans Bold"/>
                          <a:cs typeface="Comic Sans Bold"/>
                          <a:sym typeface="Comic Sans Bold"/>
                        </a:rPr>
                        <a:t>Key indicator 5: Increased participation in competitive sport</a:t>
                      </a:r>
                    </a:p>
                    <a:p>
                      <a:pPr algn="ctr">
                        <a:lnSpc>
                          <a:spcPts val="2240"/>
                        </a:lnSpc>
                      </a:pPr>
                      <a:endParaRPr lang="en-US" sz="1600" b="1">
                        <a:solidFill>
                          <a:srgbClr val="000000"/>
                        </a:solidFill>
                        <a:latin typeface="Comic Sans Bold"/>
                        <a:ea typeface="Comic Sans Bold"/>
                        <a:cs typeface="Comic Sans Bold"/>
                        <a:sym typeface="Comic Sans Bold"/>
                      </a:endParaRPr>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EDCBF6"/>
                    </a:solidFill>
                  </a:tcPr>
                </a:tc>
                <a:tc>
                  <a:txBody>
                    <a:bodyPr/>
                    <a:lstStyle/>
                    <a:p>
                      <a:pPr algn="just">
                        <a:lnSpc>
                          <a:spcPts val="2100"/>
                        </a:lnSpc>
                        <a:defRPr/>
                      </a:pPr>
                      <a:r>
                        <a:rPr lang="en-US" sz="1500">
                          <a:solidFill>
                            <a:srgbClr val="000000"/>
                          </a:solidFill>
                          <a:latin typeface="Comic Sans"/>
                          <a:ea typeface="Comic Sans"/>
                          <a:cs typeface="Comic Sans"/>
                          <a:sym typeface="Comic Sans"/>
                        </a:rPr>
                        <a:t>Our competitive sporting calendar offers opportunities for pupils to improve confidence, resilience, teamwork, leadership, communication and sportsmanship skills. It also allows children to feel a sense of belonging to a team and motivated to support their team and bring success to the school.</a:t>
                      </a:r>
                      <a:endParaRPr lang="en-US" sz="1100"/>
                    </a:p>
                    <a:p>
                      <a:pPr algn="just">
                        <a:lnSpc>
                          <a:spcPts val="2100"/>
                        </a:lnSpc>
                      </a:pP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EDCBF6"/>
                    </a:solidFill>
                  </a:tcPr>
                </a:tc>
                <a:tc>
                  <a:txBody>
                    <a:bodyPr/>
                    <a:lstStyle/>
                    <a:p>
                      <a:pPr algn="just">
                        <a:lnSpc>
                          <a:spcPts val="2100"/>
                        </a:lnSpc>
                        <a:defRPr/>
                      </a:pPr>
                      <a:r>
                        <a:rPr lang="en-US" sz="1500">
                          <a:solidFill>
                            <a:srgbClr val="000000"/>
                          </a:solidFill>
                          <a:latin typeface="Comic Sans"/>
                          <a:ea typeface="Comic Sans"/>
                          <a:cs typeface="Comic Sans"/>
                          <a:sym typeface="Comic Sans"/>
                        </a:rPr>
                        <a:t>Continue to provide a varied calendar of competitive sport, to motivate and encourage pupils to want to be a part of school teams.</a:t>
                      </a:r>
                      <a:endParaRPr lang="en-US" sz="1100"/>
                    </a:p>
                    <a:p>
                      <a:pPr algn="just">
                        <a:lnSpc>
                          <a:spcPts val="2100"/>
                        </a:lnSpc>
                      </a:pP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EDCBF6"/>
                    </a:solidFill>
                  </a:tcPr>
                </a:tc>
                <a:extLst>
                  <a:ext uri="{0D108BD9-81ED-4DB2-BD59-A6C34878D82A}">
                    <a16:rowId xmlns:a16="http://schemas.microsoft.com/office/drawing/2014/main" val="10002"/>
                  </a:ext>
                </a:extLst>
              </a:tr>
              <a:tr h="2526281">
                <a:tc>
                  <a:txBody>
                    <a:bodyPr/>
                    <a:lstStyle/>
                    <a:p>
                      <a:pPr algn="ctr">
                        <a:lnSpc>
                          <a:spcPts val="2240"/>
                        </a:lnSpc>
                        <a:defRPr/>
                      </a:pPr>
                      <a:endParaRPr lang="en-US" sz="1100"/>
                    </a:p>
                    <a:p>
                      <a:pPr algn="ctr">
                        <a:lnSpc>
                          <a:spcPts val="2240"/>
                        </a:lnSpc>
                      </a:pPr>
                      <a:r>
                        <a:rPr lang="en-US" sz="1600" b="1">
                          <a:solidFill>
                            <a:srgbClr val="000000"/>
                          </a:solidFill>
                          <a:latin typeface="Comic Sans Bold"/>
                          <a:ea typeface="Comic Sans Bold"/>
                          <a:cs typeface="Comic Sans Bold"/>
                          <a:sym typeface="Comic Sans Bold"/>
                        </a:rPr>
                        <a:t>Swimming and water safety</a:t>
                      </a:r>
                    </a:p>
                    <a:p>
                      <a:pPr algn="ctr">
                        <a:lnSpc>
                          <a:spcPts val="2240"/>
                        </a:lnSpc>
                      </a:pPr>
                      <a:endParaRPr lang="en-US" sz="1600" b="1">
                        <a:solidFill>
                          <a:srgbClr val="000000"/>
                        </a:solidFill>
                        <a:latin typeface="Comic Sans Bold"/>
                        <a:ea typeface="Comic Sans Bold"/>
                        <a:cs typeface="Comic Sans Bold"/>
                        <a:sym typeface="Comic Sans Bold"/>
                      </a:endParaRPr>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C2DCFF"/>
                    </a:solidFill>
                  </a:tcPr>
                </a:tc>
                <a:tc>
                  <a:txBody>
                    <a:bodyPr/>
                    <a:lstStyle/>
                    <a:p>
                      <a:pPr algn="just">
                        <a:lnSpc>
                          <a:spcPts val="2100"/>
                        </a:lnSpc>
                        <a:defRPr/>
                      </a:pPr>
                      <a:r>
                        <a:rPr lang="en-US" sz="1500">
                          <a:solidFill>
                            <a:srgbClr val="000000"/>
                          </a:solidFill>
                          <a:latin typeface="Comic Sans"/>
                          <a:ea typeface="Comic Sans"/>
                          <a:cs typeface="Comic Sans"/>
                          <a:sym typeface="Comic Sans"/>
                        </a:rPr>
                        <a:t>Swimming and water safety are life skills that are essential. Our swimming pool hire at school, allows our pupils from year two to six to take part in swimming lessons for three weeks. During the time we have the swimming pool we can also target those children that need extra swimming sessions to develop confidence, competence, and develop an understanding of water safety.</a:t>
                      </a:r>
                      <a:endParaRPr lang="en-US" sz="1100"/>
                    </a:p>
                    <a:p>
                      <a:pPr algn="just">
                        <a:lnSpc>
                          <a:spcPts val="2100"/>
                        </a:lnSpc>
                      </a:pP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C2DCFF"/>
                    </a:solidFill>
                  </a:tcPr>
                </a:tc>
                <a:tc>
                  <a:txBody>
                    <a:bodyPr/>
                    <a:lstStyle/>
                    <a:p>
                      <a:pPr algn="just">
                        <a:lnSpc>
                          <a:spcPts val="2100"/>
                        </a:lnSpc>
                        <a:defRPr/>
                      </a:pPr>
                      <a:r>
                        <a:rPr lang="en-US" sz="1500">
                          <a:solidFill>
                            <a:srgbClr val="000000"/>
                          </a:solidFill>
                          <a:latin typeface="Comic Sans"/>
                          <a:ea typeface="Comic Sans"/>
                          <a:cs typeface="Comic Sans"/>
                          <a:sym typeface="Comic Sans"/>
                        </a:rPr>
                        <a:t>To continue to hire the swimming pool at school and to ensure, where possible that pupils achieve the minimum requirement for national curriculum swimming objectives.</a:t>
                      </a:r>
                      <a:endParaRPr lang="en-US" sz="1100"/>
                    </a:p>
                    <a:p>
                      <a:pPr algn="just">
                        <a:lnSpc>
                          <a:spcPts val="2100"/>
                        </a:lnSpc>
                      </a:pPr>
                      <a:endParaRPr lang="en-US" sz="1100"/>
                    </a:p>
                  </a:txBody>
                  <a:tcPr marL="190500" marR="190500" marT="190500" marB="190500" anchor="ctr">
                    <a:lnL w="38100" cap="flat" cmpd="sng" algn="ctr">
                      <a:solidFill>
                        <a:srgbClr val="FF9999"/>
                      </a:solidFill>
                      <a:prstDash val="solid"/>
                      <a:round/>
                      <a:headEnd type="none" w="med" len="med"/>
                      <a:tailEnd type="none" w="med" len="med"/>
                    </a:lnL>
                    <a:lnR w="38100" cap="flat" cmpd="sng" algn="ctr">
                      <a:solidFill>
                        <a:srgbClr val="FF9999"/>
                      </a:solidFill>
                      <a:prstDash val="solid"/>
                      <a:round/>
                      <a:headEnd type="none" w="med" len="med"/>
                      <a:tailEnd type="none" w="med" len="med"/>
                    </a:lnR>
                    <a:lnT w="38100" cap="flat" cmpd="sng" algn="ctr">
                      <a:solidFill>
                        <a:srgbClr val="FF9999"/>
                      </a:solidFill>
                      <a:prstDash val="solid"/>
                      <a:round/>
                      <a:headEnd type="none" w="med" len="med"/>
                      <a:tailEnd type="none" w="med" len="med"/>
                    </a:lnT>
                    <a:lnB w="38100" cap="flat" cmpd="sng" algn="ctr">
                      <a:solidFill>
                        <a:srgbClr val="FF9999"/>
                      </a:solidFill>
                      <a:prstDash val="solid"/>
                      <a:round/>
                      <a:headEnd type="none" w="med" len="med"/>
                      <a:tailEnd type="none" w="med" len="med"/>
                    </a:lnB>
                    <a:solidFill>
                      <a:srgbClr val="C2DCFF"/>
                    </a:solidFill>
                  </a:tcPr>
                </a:tc>
                <a:extLst>
                  <a:ext uri="{0D108BD9-81ED-4DB2-BD59-A6C34878D82A}">
                    <a16:rowId xmlns:a16="http://schemas.microsoft.com/office/drawing/2014/main" val="10003"/>
                  </a:ext>
                </a:extLst>
              </a:tr>
            </a:tbl>
          </a:graphicData>
        </a:graphic>
      </p:graphicFrame>
      <p:sp>
        <p:nvSpPr>
          <p:cNvPr id="3" name="Freeform 3"/>
          <p:cNvSpPr/>
          <p:nvPr/>
        </p:nvSpPr>
        <p:spPr>
          <a:xfrm>
            <a:off x="13413950" y="187956"/>
            <a:ext cx="4627372" cy="1473047"/>
          </a:xfrm>
          <a:custGeom>
            <a:avLst/>
            <a:gdLst/>
            <a:ahLst/>
            <a:cxnLst/>
            <a:rect l="l" t="t" r="r" b="b"/>
            <a:pathLst>
              <a:path w="4627372" h="1473047">
                <a:moveTo>
                  <a:pt x="0" y="0"/>
                </a:moveTo>
                <a:lnTo>
                  <a:pt x="4627372" y="0"/>
                </a:lnTo>
                <a:lnTo>
                  <a:pt x="4627372" y="1473047"/>
                </a:lnTo>
                <a:lnTo>
                  <a:pt x="0" y="1473047"/>
                </a:lnTo>
                <a:lnTo>
                  <a:pt x="0" y="0"/>
                </a:lnTo>
                <a:close/>
              </a:path>
            </a:pathLst>
          </a:custGeom>
          <a:blipFill>
            <a:blip r:embed="rId2"/>
            <a:stretch>
              <a:fillRect/>
            </a:stretch>
          </a:blipFill>
        </p:spPr>
        <p:txBody>
          <a:bodyPr/>
          <a:lstStyle/>
          <a:p>
            <a:endParaRPr lang="en-US"/>
          </a:p>
        </p:txBody>
      </p:sp>
      <p:sp>
        <p:nvSpPr>
          <p:cNvPr id="4" name="TextBox 4"/>
          <p:cNvSpPr txBox="1"/>
          <p:nvPr/>
        </p:nvSpPr>
        <p:spPr>
          <a:xfrm>
            <a:off x="246678" y="456228"/>
            <a:ext cx="7892854" cy="876300"/>
          </a:xfrm>
          <a:prstGeom prst="rect">
            <a:avLst/>
          </a:prstGeom>
        </p:spPr>
        <p:txBody>
          <a:bodyPr lIns="0" tIns="0" rIns="0" bIns="0" rtlCol="0" anchor="t">
            <a:spAutoFit/>
          </a:bodyPr>
          <a:lstStyle/>
          <a:p>
            <a:pPr algn="ctr">
              <a:lnSpc>
                <a:spcPts val="6600"/>
              </a:lnSpc>
            </a:pPr>
            <a:r>
              <a:rPr lang="en-US" sz="6000" spc="258" dirty="0">
                <a:solidFill>
                  <a:srgbClr val="000000"/>
                </a:solidFill>
                <a:latin typeface="Handy Casual"/>
                <a:ea typeface="Handy Casual"/>
                <a:cs typeface="Handy Casual"/>
                <a:sym typeface="Handy Casual"/>
              </a:rPr>
              <a:t>SPORT AIMS FOR 2026/2027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727</Words>
  <Application>Microsoft Macintosh PowerPoint</Application>
  <PresentationFormat>Custom</PresentationFormat>
  <Paragraphs>32</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Handy Casual</vt:lpstr>
      <vt:lpstr>Comic Sans</vt:lpstr>
      <vt:lpstr>Comic Sans Bold</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Aims for 2026/27</dc:title>
  <cp:lastModifiedBy>Jodie Moore</cp:lastModifiedBy>
  <cp:revision>2</cp:revision>
  <dcterms:created xsi:type="dcterms:W3CDTF">2006-08-16T00:00:00Z</dcterms:created>
  <dcterms:modified xsi:type="dcterms:W3CDTF">2026-07-22T14:43:31Z</dcterms:modified>
  <dc:identifier>DAHQHrWxfsU</dc:identifier>
</cp:coreProperties>
</file>